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6858000" cy="9144000" type="screen4x3"/>
  <p:notesSz cx="7053263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1656" y="8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5217" y="0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58D82DB9-FB84-41B4-8806-D488F412BE32}" type="datetimeFigureOut">
              <a:rPr lang="en-US" smtClean="0"/>
              <a:t>4/24/2023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98500"/>
            <a:ext cx="2617787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97" tIns="46749" rIns="93497" bIns="4674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5327" y="4421823"/>
            <a:ext cx="5642610" cy="4189095"/>
          </a:xfrm>
          <a:prstGeom prst="rect">
            <a:avLst/>
          </a:prstGeom>
        </p:spPr>
        <p:txBody>
          <a:bodyPr vert="horz" lIns="93497" tIns="46749" rIns="93497" bIns="4674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5217" y="8842029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265F304A-1F02-4C5D-B65D-39F3081434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702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5F304A-1F02-4C5D-B65D-39F30814340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94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22040-9238-4C64-B40A-B3501BA9A5B1}" type="datetimeFigureOut">
              <a:rPr lang="en-US" smtClean="0"/>
              <a:t>4/24/2023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76A79-484B-4E59-ADA9-C2723191DB5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9864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22040-9238-4C64-B40A-B3501BA9A5B1}" type="datetimeFigureOut">
              <a:rPr lang="en-US" smtClean="0"/>
              <a:t>4/24/2023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76A79-484B-4E59-ADA9-C2723191DB5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645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22040-9238-4C64-B40A-B3501BA9A5B1}" type="datetimeFigureOut">
              <a:rPr lang="en-US" smtClean="0"/>
              <a:t>4/24/2023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76A79-484B-4E59-ADA9-C2723191DB5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1847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22040-9238-4C64-B40A-B3501BA9A5B1}" type="datetimeFigureOut">
              <a:rPr lang="en-US" smtClean="0"/>
              <a:t>4/24/2023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76A79-484B-4E59-ADA9-C2723191DB5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513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22040-9238-4C64-B40A-B3501BA9A5B1}" type="datetimeFigureOut">
              <a:rPr lang="en-US" smtClean="0"/>
              <a:t>4/24/2023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76A79-484B-4E59-ADA9-C2723191DB5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0181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22040-9238-4C64-B40A-B3501BA9A5B1}" type="datetimeFigureOut">
              <a:rPr lang="en-US" smtClean="0"/>
              <a:t>4/24/2023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76A79-484B-4E59-ADA9-C2723191DB5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2216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22040-9238-4C64-B40A-B3501BA9A5B1}" type="datetimeFigureOut">
              <a:rPr lang="en-US" smtClean="0"/>
              <a:t>4/24/2023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76A79-484B-4E59-ADA9-C2723191DB5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144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22040-9238-4C64-B40A-B3501BA9A5B1}" type="datetimeFigureOut">
              <a:rPr lang="en-US" smtClean="0"/>
              <a:t>4/24/2023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76A79-484B-4E59-ADA9-C2723191DB5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1465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22040-9238-4C64-B40A-B3501BA9A5B1}" type="datetimeFigureOut">
              <a:rPr lang="en-US" smtClean="0"/>
              <a:t>4/24/2023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76A79-484B-4E59-ADA9-C2723191DB5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852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22040-9238-4C64-B40A-B3501BA9A5B1}" type="datetimeFigureOut">
              <a:rPr lang="en-US" smtClean="0"/>
              <a:t>4/24/2023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76A79-484B-4E59-ADA9-C2723191DB5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008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22040-9238-4C64-B40A-B3501BA9A5B1}" type="datetimeFigureOut">
              <a:rPr lang="en-US" smtClean="0"/>
              <a:t>4/24/2023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76A79-484B-4E59-ADA9-C2723191DB5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4419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222040-9238-4C64-B40A-B3501BA9A5B1}" type="datetimeFigureOut">
              <a:rPr lang="en-US" smtClean="0"/>
              <a:t>4/24/2023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376A79-484B-4E59-ADA9-C2723191DB5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3268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429" y="35090"/>
            <a:ext cx="6297770" cy="226001"/>
          </a:xfrm>
          <a:ln w="1905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1400" b="1" dirty="0">
                <a:ea typeface="Arial Unicode MS" pitchFamily="34" charset="-128"/>
                <a:cs typeface="Arial Unicode MS" pitchFamily="34" charset="-128"/>
              </a:rPr>
              <a:t>Employee Grievance Process: Overview and Timeframes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4252522"/>
              </p:ext>
            </p:extLst>
          </p:nvPr>
        </p:nvGraphicFramePr>
        <p:xfrm>
          <a:off x="223024" y="4141268"/>
          <a:ext cx="6467709" cy="356616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44270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406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0232"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u="none" dirty="0"/>
                        <a:t>Formal</a:t>
                      </a:r>
                      <a:r>
                        <a:rPr lang="en-US" sz="1200" u="none" baseline="0" dirty="0"/>
                        <a:t> Internal Grievance Process</a:t>
                      </a:r>
                      <a:endParaRPr lang="en-US" sz="1200" u="none" baseline="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Step 1:</a:t>
                      </a:r>
                      <a:r>
                        <a:rPr lang="en-US" sz="1200" baseline="0" dirty="0"/>
                        <a:t> Mediation</a:t>
                      </a:r>
                      <a:endParaRPr lang="en-US" sz="12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Within</a:t>
                      </a:r>
                      <a:r>
                        <a:rPr lang="en-US" sz="1200" baseline="0" dirty="0"/>
                        <a:t>:</a:t>
                      </a:r>
                    </a:p>
                    <a:p>
                      <a:r>
                        <a:rPr lang="en-US" sz="1200" baseline="0" dirty="0"/>
                        <a:t>35 Calendar Days</a:t>
                      </a:r>
                      <a:endParaRPr lang="en-US" sz="12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Employee Files Step</a:t>
                      </a:r>
                      <a:r>
                        <a:rPr lang="en-US" sz="1200" baseline="0" dirty="0"/>
                        <a:t> 2</a:t>
                      </a:r>
                      <a:endParaRPr lang="en-US" sz="12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Within:</a:t>
                      </a:r>
                      <a:r>
                        <a:rPr lang="en-US" sz="1200" baseline="0" dirty="0"/>
                        <a:t> </a:t>
                      </a:r>
                    </a:p>
                    <a:p>
                      <a:r>
                        <a:rPr lang="en-US" sz="1200" baseline="0" dirty="0"/>
                        <a:t>5 Calendar Days</a:t>
                      </a:r>
                      <a:endParaRPr lang="en-US" sz="12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Step 2: Employee Presents Grievance to Hearing Officer/Panel</a:t>
                      </a:r>
                    </a:p>
                    <a:p>
                      <a:endParaRPr lang="en-US" sz="1200" dirty="0"/>
                    </a:p>
                    <a:p>
                      <a:r>
                        <a:rPr lang="en-US" sz="1200" dirty="0"/>
                        <a:t>Hearing Officer/Panel Makes Proposed Recommendation to the Director of the Office of State Human Resources (OSHR)</a:t>
                      </a:r>
                      <a:endParaRPr lang="en-US" sz="12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Within: </a:t>
                      </a:r>
                    </a:p>
                    <a:p>
                      <a:r>
                        <a:rPr lang="en-US" sz="1200" dirty="0"/>
                        <a:t>35 Calendar</a:t>
                      </a:r>
                      <a:r>
                        <a:rPr lang="en-US" sz="1200" baseline="0" dirty="0"/>
                        <a:t> Days</a:t>
                      </a:r>
                      <a:endParaRPr lang="en-US" sz="12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Director of OSHR Reviews Proposed Recommendation for Consistency and</a:t>
                      </a:r>
                      <a:r>
                        <a:rPr lang="en-US" sz="1200" baseline="0" dirty="0"/>
                        <a:t> Compliance with Applicable State Statutes and Policies</a:t>
                      </a:r>
                      <a:endParaRPr lang="en-US" sz="12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Within:</a:t>
                      </a:r>
                    </a:p>
                    <a:p>
                      <a:r>
                        <a:rPr lang="en-US" sz="1200" dirty="0"/>
                        <a:t>10 Calendar Days</a:t>
                      </a:r>
                      <a:endParaRPr lang="en-US" sz="12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Agency Head Renders and Communications Final Agency Decision (FAD)</a:t>
                      </a:r>
                      <a:endParaRPr lang="en-US" sz="12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Within: </a:t>
                      </a:r>
                    </a:p>
                    <a:p>
                      <a:r>
                        <a:rPr lang="en-US" sz="1200" dirty="0"/>
                        <a:t>5 Calendar</a:t>
                      </a:r>
                      <a:r>
                        <a:rPr lang="en-US" sz="1200" baseline="0" dirty="0"/>
                        <a:t> Days</a:t>
                      </a:r>
                      <a:endParaRPr lang="en-US" sz="12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/>
                        <a:t>Formal</a:t>
                      </a:r>
                      <a:r>
                        <a:rPr lang="en-US" sz="1200" b="1" baseline="0" dirty="0"/>
                        <a:t> Internal Grievance </a:t>
                      </a:r>
                      <a:r>
                        <a:rPr lang="en-US" sz="1200" b="1" dirty="0"/>
                        <a:t>Process Completed </a:t>
                      </a:r>
                      <a:endParaRPr lang="en-US" sz="1200" b="1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Within: </a:t>
                      </a:r>
                    </a:p>
                    <a:p>
                      <a:r>
                        <a:rPr lang="en-US" sz="1200" b="1" dirty="0"/>
                        <a:t>90 Calendar Days</a:t>
                      </a:r>
                      <a:endParaRPr lang="en-US" sz="1200" b="1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2846045"/>
              </p:ext>
            </p:extLst>
          </p:nvPr>
        </p:nvGraphicFramePr>
        <p:xfrm>
          <a:off x="85725" y="287034"/>
          <a:ext cx="6695652" cy="347472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46025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931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7203"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Informal Grievance Process</a:t>
                      </a:r>
                    </a:p>
                    <a:p>
                      <a:pPr algn="ctr"/>
                      <a:r>
                        <a:rPr lang="en-US" sz="1200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*</a:t>
                      </a:r>
                      <a:r>
                        <a:rPr lang="en-US" sz="900" b="0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Time spent in the informal grievance process is not a part of the formal internal grievance process.*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19538">
                <a:tc>
                  <a:txBody>
                    <a:bodyPr/>
                    <a:lstStyle/>
                    <a:p>
                      <a:r>
                        <a:rPr lang="en-US" sz="1200" b="1" dirty="0"/>
                        <a:t>Informal Discussion </a:t>
                      </a:r>
                      <a:r>
                        <a:rPr lang="en-US" sz="1200" b="0" dirty="0"/>
                        <a:t>if</a:t>
                      </a:r>
                      <a:r>
                        <a:rPr lang="en-US" sz="1200" b="1" dirty="0"/>
                        <a:t> </a:t>
                      </a:r>
                      <a:r>
                        <a:rPr lang="en-US" sz="1200" b="0" dirty="0"/>
                        <a:t>the</a:t>
                      </a:r>
                      <a:r>
                        <a:rPr lang="en-US" sz="1200" b="1" dirty="0"/>
                        <a:t> </a:t>
                      </a:r>
                      <a:r>
                        <a:rPr lang="en-US" sz="1200" b="0" dirty="0"/>
                        <a:t>issue does not involve allegations of unlawful discrimination, harassment or retaliation, or a disciplinary action, or a non disciplinary separation due to unavailability, the employee shall first discuss </a:t>
                      </a:r>
                      <a:r>
                        <a:rPr lang="en-US" sz="1200" dirty="0"/>
                        <a:t>with their immediate or other appropriate supervisor in their Chain of Command </a:t>
                      </a:r>
                      <a:r>
                        <a:rPr lang="en-US" sz="120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 other appropriate personnel or agency that has jurisdiction regarding the alleged event or action.</a:t>
                      </a:r>
                      <a:r>
                        <a:rPr lang="en-US" sz="1200" dirty="0"/>
                        <a:t> </a:t>
                      </a:r>
                      <a:endParaRPr lang="en-US" sz="1200" b="1" dirty="0"/>
                    </a:p>
                    <a:p>
                      <a:pPr algn="ctr"/>
                      <a:r>
                        <a:rPr lang="en-US" sz="1200" b="1" dirty="0"/>
                        <a:t>OR</a:t>
                      </a:r>
                    </a:p>
                    <a:p>
                      <a:r>
                        <a:rPr lang="en-US" sz="1200" b="1" dirty="0"/>
                        <a:t>Equal Employment Opportunity (EEO) Informal Inquiry </a:t>
                      </a:r>
                      <a:r>
                        <a:rPr lang="en-US" sz="1200" b="0" dirty="0"/>
                        <a:t>if the issue involves unlawful discrimination, harassment or retaliation, the employee shall first file a complaint with the agency EEO Officer or other designated personnel.</a:t>
                      </a:r>
                    </a:p>
                    <a:p>
                      <a:endParaRPr lang="en-US" sz="1200" dirty="0"/>
                    </a:p>
                    <a:p>
                      <a:endParaRPr lang="en-US" sz="1200" dirty="0"/>
                    </a:p>
                    <a:p>
                      <a:endParaRPr lang="en-US" sz="1200" dirty="0"/>
                    </a:p>
                    <a:p>
                      <a:pPr algn="l"/>
                      <a:r>
                        <a:rPr lang="en-US" sz="1200" dirty="0"/>
                        <a:t>Employee files formal grievance if the issue is </a:t>
                      </a:r>
                      <a:r>
                        <a:rPr lang="en-US" sz="1200" b="1" i="1" u="sng" dirty="0"/>
                        <a:t>NOT</a:t>
                      </a:r>
                      <a:r>
                        <a:rPr lang="en-US" sz="1200" dirty="0"/>
                        <a:t> resolved</a:t>
                      </a:r>
                    </a:p>
                    <a:p>
                      <a:endParaRPr lang="en-US" sz="12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Within:</a:t>
                      </a:r>
                    </a:p>
                    <a:p>
                      <a:r>
                        <a:rPr lang="en-US" sz="1200" dirty="0"/>
                        <a:t>Request must occur within 15 calendar days of the alleged event or action. Discussion must be completed within </a:t>
                      </a:r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15</a:t>
                      </a:r>
                      <a:r>
                        <a:rPr lang="en-US" sz="1200" dirty="0"/>
                        <a:t> calendar days of the request.</a:t>
                      </a:r>
                      <a:endParaRPr lang="en-US" sz="12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  <a:p>
                      <a:endParaRPr lang="en-US" sz="12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  <a:p>
                      <a:r>
                        <a:rPr lang="en-US" sz="1200" dirty="0"/>
                        <a:t>Within:</a:t>
                      </a:r>
                    </a:p>
                    <a:p>
                      <a:r>
                        <a:rPr lang="en-US" sz="1200" dirty="0"/>
                        <a:t>Request must occur within 15 calendar days of the alleged event or action. Agency must investigate and respond within </a:t>
                      </a:r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75</a:t>
                      </a:r>
                      <a:r>
                        <a:rPr lang="en-US" sz="1200" dirty="0"/>
                        <a:t> calendar days of receiving the complaint.</a:t>
                      </a:r>
                      <a:endParaRPr lang="en-US" sz="12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9251763"/>
              </p:ext>
            </p:extLst>
          </p:nvPr>
        </p:nvGraphicFramePr>
        <p:xfrm>
          <a:off x="277429" y="8065919"/>
          <a:ext cx="6503948" cy="937111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44381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657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7031"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External Appeal Process</a:t>
                      </a:r>
                      <a:endParaRPr lang="en-US" sz="12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Employee May</a:t>
                      </a:r>
                      <a:r>
                        <a:rPr lang="en-US" sz="1200" baseline="0" dirty="0"/>
                        <a:t> </a:t>
                      </a:r>
                      <a:r>
                        <a:rPr lang="en-US" sz="1200" dirty="0"/>
                        <a:t>Petition for a Contested</a:t>
                      </a:r>
                      <a:r>
                        <a:rPr lang="en-US" sz="1200" baseline="0" dirty="0"/>
                        <a:t> Case Hearing with OAH if Issue is Appealable</a:t>
                      </a:r>
                      <a:endParaRPr lang="en-US" sz="12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Within:</a:t>
                      </a:r>
                    </a:p>
                    <a:p>
                      <a:r>
                        <a:rPr lang="en-US" sz="1200" dirty="0"/>
                        <a:t>30 Calendar Days of the FAD</a:t>
                      </a:r>
                    </a:p>
                    <a:p>
                      <a:endParaRPr lang="en-US" sz="12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8" name="Down Arrow 17"/>
          <p:cNvSpPr/>
          <p:nvPr/>
        </p:nvSpPr>
        <p:spPr>
          <a:xfrm>
            <a:off x="3245001" y="3722429"/>
            <a:ext cx="379142" cy="379142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Down Arrow 24"/>
          <p:cNvSpPr/>
          <p:nvPr/>
        </p:nvSpPr>
        <p:spPr>
          <a:xfrm>
            <a:off x="3252437" y="7680471"/>
            <a:ext cx="379142" cy="379142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0381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452</TotalTime>
  <Words>329</Words>
  <Application>Microsoft Office PowerPoint</Application>
  <PresentationFormat>On-screen Show (4:3)</PresentationFormat>
  <Paragraphs>41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 Unicode MS</vt:lpstr>
      <vt:lpstr>Calibri</vt:lpstr>
      <vt:lpstr>Office Theme</vt:lpstr>
      <vt:lpstr>Employee Grievance Process: Overview and Timeframes</vt:lpstr>
    </vt:vector>
  </TitlesOfParts>
  <Company>State of North Carolina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Kirsten Holden</dc:creator>
  <cp:lastModifiedBy>Harris, James</cp:lastModifiedBy>
  <cp:revision>78</cp:revision>
  <cp:lastPrinted>2013-07-24T14:45:17Z</cp:lastPrinted>
  <dcterms:created xsi:type="dcterms:W3CDTF">2013-07-18T15:49:29Z</dcterms:created>
  <dcterms:modified xsi:type="dcterms:W3CDTF">2023-04-24T21:02:30Z</dcterms:modified>
</cp:coreProperties>
</file>