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handoutMasterIdLst>
    <p:handoutMasterId r:id="rId16"/>
  </p:handoutMasterIdLst>
  <p:sldIdLst>
    <p:sldId id="408" r:id="rId5"/>
    <p:sldId id="410" r:id="rId6"/>
    <p:sldId id="418" r:id="rId7"/>
    <p:sldId id="415" r:id="rId8"/>
    <p:sldId id="411" r:id="rId9"/>
    <p:sldId id="419" r:id="rId10"/>
    <p:sldId id="417" r:id="rId11"/>
    <p:sldId id="412" r:id="rId12"/>
    <p:sldId id="420" r:id="rId13"/>
    <p:sldId id="416"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pos="264" userDrawn="1">
          <p15:clr>
            <a:srgbClr val="A4A3A4"/>
          </p15:clr>
        </p15:guide>
        <p15:guide id="7" userDrawn="1">
          <p15:clr>
            <a:srgbClr val="A4A3A4"/>
          </p15:clr>
        </p15:guide>
        <p15:guide id="10" orient="horz" userDrawn="1">
          <p15:clr>
            <a:srgbClr val="A4A3A4"/>
          </p15:clr>
        </p15:guide>
        <p15:guide id="11" orient="horz" pos="1596" userDrawn="1">
          <p15:clr>
            <a:srgbClr val="A4A3A4"/>
          </p15:clr>
        </p15:guide>
        <p15:guide id="12" orient="horz" pos="444" userDrawn="1">
          <p15:clr>
            <a:srgbClr val="A4A3A4"/>
          </p15:clr>
        </p15:guide>
        <p15:guide id="13" orient="horz" pos="5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shley Nicklis" initials="AN" lastIdx="6" clrIdx="0">
    <p:extLst>
      <p:ext uri="{19B8F6BF-5375-455C-9EA6-DF929625EA0E}">
        <p15:presenceInfo xmlns:p15="http://schemas.microsoft.com/office/powerpoint/2012/main" userId="S-1-5-21-4080007471-1415432983-3642911101-79435" providerId="AD"/>
      </p:ext>
    </p:extLst>
  </p:cmAuthor>
  <p:cmAuthor id="2" name="Kayla Williams" initials="KW" lastIdx="2" clrIdx="1">
    <p:extLst>
      <p:ext uri="{19B8F6BF-5375-455C-9EA6-DF929625EA0E}">
        <p15:presenceInfo xmlns:p15="http://schemas.microsoft.com/office/powerpoint/2012/main" userId="S-1-5-21-575502699-876748673-617630493-391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EBD5E9"/>
    <a:srgbClr val="660033"/>
    <a:srgbClr val="EBECEC"/>
    <a:srgbClr val="FFFFFF"/>
    <a:srgbClr val="000000"/>
    <a:srgbClr val="0077C8"/>
    <a:srgbClr val="1D2123"/>
    <a:srgbClr val="363A3A"/>
    <a:srgbClr val="8088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63" autoAdjust="0"/>
    <p:restoredTop sz="90262" autoAdjust="0"/>
  </p:normalViewPr>
  <p:slideViewPr>
    <p:cSldViewPr snapToGrid="0" snapToObjects="1" showGuides="1">
      <p:cViewPr varScale="1">
        <p:scale>
          <a:sx n="87" d="100"/>
          <a:sy n="87" d="100"/>
        </p:scale>
        <p:origin x="948" y="84"/>
      </p:cViewPr>
      <p:guideLst>
        <p:guide pos="264"/>
        <p:guide/>
        <p:guide orient="horz"/>
        <p:guide orient="horz" pos="1596"/>
        <p:guide orient="horz" pos="444"/>
        <p:guide orient="horz" pos="540"/>
      </p:guideLst>
    </p:cSldViewPr>
  </p:slideViewPr>
  <p:notesTextViewPr>
    <p:cViewPr>
      <p:scale>
        <a:sx n="100" d="100"/>
        <a:sy n="100" d="100"/>
      </p:scale>
      <p:origin x="0" y="0"/>
    </p:cViewPr>
  </p:notesTextViewPr>
  <p:sorterViewPr>
    <p:cViewPr>
      <p:scale>
        <a:sx n="170" d="100"/>
        <a:sy n="170" d="100"/>
      </p:scale>
      <p:origin x="0" y="115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F65C79-3538-498A-8642-3A10B978CF5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08F31530-9459-4868-AC77-6BAAF03A7F22}">
      <dgm:prSet phldrT="[Text]"/>
      <dgm:spPr/>
      <dgm:t>
        <a:bodyPr/>
        <a:lstStyle/>
        <a:p>
          <a:r>
            <a:rPr lang="en-US" dirty="0" smtClean="0"/>
            <a:t>Member logs in and elects a group term life amount that requires EOI. </a:t>
          </a:r>
          <a:r>
            <a:rPr lang="en-US" b="1" i="1" dirty="0" smtClean="0"/>
            <a:t>See slide 6 for visuals</a:t>
          </a:r>
          <a:r>
            <a:rPr lang="en-US" dirty="0" smtClean="0"/>
            <a:t> </a:t>
          </a:r>
          <a:endParaRPr lang="en-US" dirty="0"/>
        </a:p>
      </dgm:t>
    </dgm:pt>
    <dgm:pt modelId="{FCE735D2-7F8E-4057-987C-64E3777E7FD0}" type="parTrans" cxnId="{0A23F803-3AF6-41D0-9FEA-B7C92AA7122C}">
      <dgm:prSet/>
      <dgm:spPr/>
      <dgm:t>
        <a:bodyPr/>
        <a:lstStyle/>
        <a:p>
          <a:endParaRPr lang="en-US"/>
        </a:p>
      </dgm:t>
    </dgm:pt>
    <dgm:pt modelId="{04EF6F46-8D21-43A7-AE86-5896A90E6467}" type="sibTrans" cxnId="{0A23F803-3AF6-41D0-9FEA-B7C92AA7122C}">
      <dgm:prSet/>
      <dgm:spPr/>
      <dgm:t>
        <a:bodyPr/>
        <a:lstStyle/>
        <a:p>
          <a:endParaRPr lang="en-US"/>
        </a:p>
      </dgm:t>
    </dgm:pt>
    <dgm:pt modelId="{28A0C756-D6A2-4618-AFA2-122A2E3224E6}">
      <dgm:prSet phldrT="[Text]"/>
      <dgm:spPr/>
      <dgm:t>
        <a:bodyPr/>
        <a:lstStyle/>
        <a:p>
          <a:r>
            <a:rPr lang="en-US" dirty="0" smtClean="0"/>
            <a:t>Election is sent over to </a:t>
          </a:r>
          <a:r>
            <a:rPr lang="en-US" dirty="0" err="1" smtClean="0"/>
            <a:t>Lifehelp</a:t>
          </a:r>
          <a:r>
            <a:rPr lang="en-US" dirty="0" smtClean="0"/>
            <a:t> &amp; VOYA on the weekly Monday files</a:t>
          </a:r>
          <a:endParaRPr lang="en-US" dirty="0"/>
        </a:p>
      </dgm:t>
    </dgm:pt>
    <dgm:pt modelId="{2CAF8053-CF17-4096-93ED-4C674206A6E8}" type="parTrans" cxnId="{6D5664B2-5DDE-4836-9B29-FD56C289B348}">
      <dgm:prSet/>
      <dgm:spPr/>
      <dgm:t>
        <a:bodyPr/>
        <a:lstStyle/>
        <a:p>
          <a:endParaRPr lang="en-US"/>
        </a:p>
      </dgm:t>
    </dgm:pt>
    <dgm:pt modelId="{32783D54-3B3E-4BC2-A023-684065ACF495}" type="sibTrans" cxnId="{6D5664B2-5DDE-4836-9B29-FD56C289B348}">
      <dgm:prSet/>
      <dgm:spPr/>
      <dgm:t>
        <a:bodyPr/>
        <a:lstStyle/>
        <a:p>
          <a:endParaRPr lang="en-US"/>
        </a:p>
      </dgm:t>
    </dgm:pt>
    <dgm:pt modelId="{CCEC3686-0416-4669-BE4F-20D864D728B3}">
      <dgm:prSet phldrT="[Text]"/>
      <dgm:spPr/>
      <dgm:t>
        <a:bodyPr/>
        <a:lstStyle/>
        <a:p>
          <a:r>
            <a:rPr lang="en-US" dirty="0" smtClean="0"/>
            <a:t>EOI forms are sent to the member’s address to be filled out and returned. </a:t>
          </a:r>
          <a:endParaRPr lang="en-US" dirty="0"/>
        </a:p>
      </dgm:t>
    </dgm:pt>
    <dgm:pt modelId="{ACB50AA0-640D-4364-B8BA-B028BE4291C7}" type="parTrans" cxnId="{7A0B5B03-1CA1-4D55-A891-DD01308E9655}">
      <dgm:prSet/>
      <dgm:spPr/>
      <dgm:t>
        <a:bodyPr/>
        <a:lstStyle/>
        <a:p>
          <a:endParaRPr lang="en-US"/>
        </a:p>
      </dgm:t>
    </dgm:pt>
    <dgm:pt modelId="{4D16EAD2-0738-4FA5-941D-892325438BBB}" type="sibTrans" cxnId="{7A0B5B03-1CA1-4D55-A891-DD01308E9655}">
      <dgm:prSet/>
      <dgm:spPr/>
      <dgm:t>
        <a:bodyPr/>
        <a:lstStyle/>
        <a:p>
          <a:endParaRPr lang="en-US"/>
        </a:p>
      </dgm:t>
    </dgm:pt>
    <dgm:pt modelId="{76D373D3-E786-439F-8155-353D67EBC4B3}">
      <dgm:prSet phldrT="[Text]"/>
      <dgm:spPr/>
      <dgm:t>
        <a:bodyPr/>
        <a:lstStyle/>
        <a:p>
          <a:r>
            <a:rPr lang="en-US" dirty="0" smtClean="0"/>
            <a:t>VOYA reviews the returned forms and decides to approve or decline the request. (Turn around time for a decision is approximately 120 days.)</a:t>
          </a:r>
        </a:p>
      </dgm:t>
    </dgm:pt>
    <dgm:pt modelId="{4644A624-AB17-4E10-BFAC-1A607CCA384C}" type="parTrans" cxnId="{3A3D78AE-131E-4332-A1AD-AFEE970C7C45}">
      <dgm:prSet/>
      <dgm:spPr/>
      <dgm:t>
        <a:bodyPr/>
        <a:lstStyle/>
        <a:p>
          <a:endParaRPr lang="en-US"/>
        </a:p>
      </dgm:t>
    </dgm:pt>
    <dgm:pt modelId="{C2A1661A-D3AE-4474-9F07-2AF245B1C9C9}" type="sibTrans" cxnId="{3A3D78AE-131E-4332-A1AD-AFEE970C7C45}">
      <dgm:prSet/>
      <dgm:spPr/>
      <dgm:t>
        <a:bodyPr/>
        <a:lstStyle/>
        <a:p>
          <a:endParaRPr lang="en-US"/>
        </a:p>
      </dgm:t>
    </dgm:pt>
    <dgm:pt modelId="{7A326A96-0870-4EEC-B6A5-51313407F118}">
      <dgm:prSet phldrT="[Text]"/>
      <dgm:spPr/>
      <dgm:t>
        <a:bodyPr/>
        <a:lstStyle/>
        <a:p>
          <a:r>
            <a:rPr lang="en-US" dirty="0" smtClean="0"/>
            <a:t/>
          </a:r>
          <a:br>
            <a:rPr lang="en-US" dirty="0" smtClean="0"/>
          </a:br>
          <a:r>
            <a:rPr lang="en-US" dirty="0" err="1" smtClean="0"/>
            <a:t>Benefitfocus</a:t>
          </a:r>
          <a:r>
            <a:rPr lang="en-US" dirty="0" smtClean="0"/>
            <a:t> is sent a weekly report from VOYA and updates the approvals and declines in </a:t>
          </a:r>
          <a:r>
            <a:rPr lang="en-US" dirty="0" err="1" smtClean="0"/>
            <a:t>eEnroll</a:t>
          </a:r>
          <a:r>
            <a:rPr lang="en-US" dirty="0" smtClean="0"/>
            <a:t>.</a:t>
          </a:r>
        </a:p>
        <a:p>
          <a:r>
            <a:rPr lang="en-US" b="1" i="1" dirty="0" smtClean="0"/>
            <a:t>See slide 7 for additional details </a:t>
          </a:r>
          <a:endParaRPr lang="en-US" b="1" i="1" dirty="0"/>
        </a:p>
      </dgm:t>
    </dgm:pt>
    <dgm:pt modelId="{77D9D467-51D7-4F56-B96F-D17A124DE679}" type="parTrans" cxnId="{CA14F0BB-50F8-4F09-BEDC-F82B8E100605}">
      <dgm:prSet/>
      <dgm:spPr/>
      <dgm:t>
        <a:bodyPr/>
        <a:lstStyle/>
        <a:p>
          <a:endParaRPr lang="en-US"/>
        </a:p>
      </dgm:t>
    </dgm:pt>
    <dgm:pt modelId="{2A1FDE08-4885-43F8-9B6C-3646A16CA65E}" type="sibTrans" cxnId="{CA14F0BB-50F8-4F09-BEDC-F82B8E100605}">
      <dgm:prSet/>
      <dgm:spPr/>
      <dgm:t>
        <a:bodyPr/>
        <a:lstStyle/>
        <a:p>
          <a:endParaRPr lang="en-US"/>
        </a:p>
      </dgm:t>
    </dgm:pt>
    <dgm:pt modelId="{B467DF1F-FC1C-4171-95EF-6F51752B59B4}" type="pres">
      <dgm:prSet presAssocID="{35F65C79-3538-498A-8642-3A10B978CF5D}" presName="Name0" presStyleCnt="0">
        <dgm:presLayoutVars>
          <dgm:dir/>
          <dgm:resizeHandles val="exact"/>
        </dgm:presLayoutVars>
      </dgm:prSet>
      <dgm:spPr/>
      <dgm:t>
        <a:bodyPr/>
        <a:lstStyle/>
        <a:p>
          <a:endParaRPr lang="en-US"/>
        </a:p>
      </dgm:t>
    </dgm:pt>
    <dgm:pt modelId="{FECC98CC-EAF3-4FCC-829F-65DAB818655B}" type="pres">
      <dgm:prSet presAssocID="{35F65C79-3538-498A-8642-3A10B978CF5D}" presName="cycle" presStyleCnt="0"/>
      <dgm:spPr/>
    </dgm:pt>
    <dgm:pt modelId="{A4A19DCE-7B61-4BA5-8E3B-0EF1B4D5F54A}" type="pres">
      <dgm:prSet presAssocID="{08F31530-9459-4868-AC77-6BAAF03A7F22}" presName="nodeFirstNode" presStyleLbl="node1" presStyleIdx="0" presStyleCnt="5">
        <dgm:presLayoutVars>
          <dgm:bulletEnabled val="1"/>
        </dgm:presLayoutVars>
      </dgm:prSet>
      <dgm:spPr/>
      <dgm:t>
        <a:bodyPr/>
        <a:lstStyle/>
        <a:p>
          <a:endParaRPr lang="en-US"/>
        </a:p>
      </dgm:t>
    </dgm:pt>
    <dgm:pt modelId="{66DC3BD5-E66D-41C1-ADF8-B432D202FA39}" type="pres">
      <dgm:prSet presAssocID="{04EF6F46-8D21-43A7-AE86-5896A90E6467}" presName="sibTransFirstNode" presStyleLbl="bgShp" presStyleIdx="0" presStyleCnt="1"/>
      <dgm:spPr/>
      <dgm:t>
        <a:bodyPr/>
        <a:lstStyle/>
        <a:p>
          <a:endParaRPr lang="en-US"/>
        </a:p>
      </dgm:t>
    </dgm:pt>
    <dgm:pt modelId="{538EA22E-4224-469A-9157-B67E5267990B}" type="pres">
      <dgm:prSet presAssocID="{28A0C756-D6A2-4618-AFA2-122A2E3224E6}" presName="nodeFollowingNodes" presStyleLbl="node1" presStyleIdx="1" presStyleCnt="5">
        <dgm:presLayoutVars>
          <dgm:bulletEnabled val="1"/>
        </dgm:presLayoutVars>
      </dgm:prSet>
      <dgm:spPr/>
      <dgm:t>
        <a:bodyPr/>
        <a:lstStyle/>
        <a:p>
          <a:endParaRPr lang="en-US"/>
        </a:p>
      </dgm:t>
    </dgm:pt>
    <dgm:pt modelId="{03DB1957-48CC-4FC8-8B1F-8D472DDFED47}" type="pres">
      <dgm:prSet presAssocID="{CCEC3686-0416-4669-BE4F-20D864D728B3}" presName="nodeFollowingNodes" presStyleLbl="node1" presStyleIdx="2" presStyleCnt="5" custRadScaleRad="97879" custRadScaleInc="-16442">
        <dgm:presLayoutVars>
          <dgm:bulletEnabled val="1"/>
        </dgm:presLayoutVars>
      </dgm:prSet>
      <dgm:spPr/>
      <dgm:t>
        <a:bodyPr/>
        <a:lstStyle/>
        <a:p>
          <a:endParaRPr lang="en-US"/>
        </a:p>
      </dgm:t>
    </dgm:pt>
    <dgm:pt modelId="{33AA0F2D-2E99-46EF-AE4F-238C27D9C671}" type="pres">
      <dgm:prSet presAssocID="{76D373D3-E786-439F-8155-353D67EBC4B3}" presName="nodeFollowingNodes" presStyleLbl="node1" presStyleIdx="3" presStyleCnt="5" custRadScaleRad="99365" custRadScaleInc="29652">
        <dgm:presLayoutVars>
          <dgm:bulletEnabled val="1"/>
        </dgm:presLayoutVars>
      </dgm:prSet>
      <dgm:spPr/>
      <dgm:t>
        <a:bodyPr/>
        <a:lstStyle/>
        <a:p>
          <a:endParaRPr lang="en-US"/>
        </a:p>
      </dgm:t>
    </dgm:pt>
    <dgm:pt modelId="{1D1DB91E-0F71-4084-88FF-E1DCB1E59D7D}" type="pres">
      <dgm:prSet presAssocID="{7A326A96-0870-4EEC-B6A5-51313407F118}" presName="nodeFollowingNodes" presStyleLbl="node1" presStyleIdx="4" presStyleCnt="5">
        <dgm:presLayoutVars>
          <dgm:bulletEnabled val="1"/>
        </dgm:presLayoutVars>
      </dgm:prSet>
      <dgm:spPr/>
      <dgm:t>
        <a:bodyPr/>
        <a:lstStyle/>
        <a:p>
          <a:endParaRPr lang="en-US"/>
        </a:p>
      </dgm:t>
    </dgm:pt>
  </dgm:ptLst>
  <dgm:cxnLst>
    <dgm:cxn modelId="{AE8F8D9C-00EF-43F4-8D43-4342CFC3CFB6}" type="presOf" srcId="{CCEC3686-0416-4669-BE4F-20D864D728B3}" destId="{03DB1957-48CC-4FC8-8B1F-8D472DDFED47}" srcOrd="0" destOrd="0" presId="urn:microsoft.com/office/officeart/2005/8/layout/cycle3"/>
    <dgm:cxn modelId="{9B8537AE-868D-48A6-9DB7-5CCFB13B1DE2}" type="presOf" srcId="{08F31530-9459-4868-AC77-6BAAF03A7F22}" destId="{A4A19DCE-7B61-4BA5-8E3B-0EF1B4D5F54A}" srcOrd="0" destOrd="0" presId="urn:microsoft.com/office/officeart/2005/8/layout/cycle3"/>
    <dgm:cxn modelId="{F58EA3AE-6D82-416E-B693-ADB405579E49}" type="presOf" srcId="{7A326A96-0870-4EEC-B6A5-51313407F118}" destId="{1D1DB91E-0F71-4084-88FF-E1DCB1E59D7D}" srcOrd="0" destOrd="0" presId="urn:microsoft.com/office/officeart/2005/8/layout/cycle3"/>
    <dgm:cxn modelId="{7A0B5B03-1CA1-4D55-A891-DD01308E9655}" srcId="{35F65C79-3538-498A-8642-3A10B978CF5D}" destId="{CCEC3686-0416-4669-BE4F-20D864D728B3}" srcOrd="2" destOrd="0" parTransId="{ACB50AA0-640D-4364-B8BA-B028BE4291C7}" sibTransId="{4D16EAD2-0738-4FA5-941D-892325438BBB}"/>
    <dgm:cxn modelId="{37CE37A4-7B8B-42BF-BB3E-35C2F03CD64A}" type="presOf" srcId="{28A0C756-D6A2-4618-AFA2-122A2E3224E6}" destId="{538EA22E-4224-469A-9157-B67E5267990B}" srcOrd="0" destOrd="0" presId="urn:microsoft.com/office/officeart/2005/8/layout/cycle3"/>
    <dgm:cxn modelId="{6D5664B2-5DDE-4836-9B29-FD56C289B348}" srcId="{35F65C79-3538-498A-8642-3A10B978CF5D}" destId="{28A0C756-D6A2-4618-AFA2-122A2E3224E6}" srcOrd="1" destOrd="0" parTransId="{2CAF8053-CF17-4096-93ED-4C674206A6E8}" sibTransId="{32783D54-3B3E-4BC2-A023-684065ACF495}"/>
    <dgm:cxn modelId="{3A3D78AE-131E-4332-A1AD-AFEE970C7C45}" srcId="{35F65C79-3538-498A-8642-3A10B978CF5D}" destId="{76D373D3-E786-439F-8155-353D67EBC4B3}" srcOrd="3" destOrd="0" parTransId="{4644A624-AB17-4E10-BFAC-1A607CCA384C}" sibTransId="{C2A1661A-D3AE-4474-9F07-2AF245B1C9C9}"/>
    <dgm:cxn modelId="{CA14F0BB-50F8-4F09-BEDC-F82B8E100605}" srcId="{35F65C79-3538-498A-8642-3A10B978CF5D}" destId="{7A326A96-0870-4EEC-B6A5-51313407F118}" srcOrd="4" destOrd="0" parTransId="{77D9D467-51D7-4F56-B96F-D17A124DE679}" sibTransId="{2A1FDE08-4885-43F8-9B6C-3646A16CA65E}"/>
    <dgm:cxn modelId="{066E7F0E-629A-4C3E-B888-875C9CC10668}" type="presOf" srcId="{35F65C79-3538-498A-8642-3A10B978CF5D}" destId="{B467DF1F-FC1C-4171-95EF-6F51752B59B4}" srcOrd="0" destOrd="0" presId="urn:microsoft.com/office/officeart/2005/8/layout/cycle3"/>
    <dgm:cxn modelId="{C6FA5ED2-B9EF-4185-A321-8EE31FA0D6B1}" type="presOf" srcId="{76D373D3-E786-439F-8155-353D67EBC4B3}" destId="{33AA0F2D-2E99-46EF-AE4F-238C27D9C671}" srcOrd="0" destOrd="0" presId="urn:microsoft.com/office/officeart/2005/8/layout/cycle3"/>
    <dgm:cxn modelId="{380C86EB-8283-40E3-8E5C-D2CB95FD97CF}" type="presOf" srcId="{04EF6F46-8D21-43A7-AE86-5896A90E6467}" destId="{66DC3BD5-E66D-41C1-ADF8-B432D202FA39}" srcOrd="0" destOrd="0" presId="urn:microsoft.com/office/officeart/2005/8/layout/cycle3"/>
    <dgm:cxn modelId="{0A23F803-3AF6-41D0-9FEA-B7C92AA7122C}" srcId="{35F65C79-3538-498A-8642-3A10B978CF5D}" destId="{08F31530-9459-4868-AC77-6BAAF03A7F22}" srcOrd="0" destOrd="0" parTransId="{FCE735D2-7F8E-4057-987C-64E3777E7FD0}" sibTransId="{04EF6F46-8D21-43A7-AE86-5896A90E6467}"/>
    <dgm:cxn modelId="{7A67A158-A6FE-4C88-AC83-C8A98C2D74C8}" type="presParOf" srcId="{B467DF1F-FC1C-4171-95EF-6F51752B59B4}" destId="{FECC98CC-EAF3-4FCC-829F-65DAB818655B}" srcOrd="0" destOrd="0" presId="urn:microsoft.com/office/officeart/2005/8/layout/cycle3"/>
    <dgm:cxn modelId="{7D781478-31C7-4C54-B727-918535D68339}" type="presParOf" srcId="{FECC98CC-EAF3-4FCC-829F-65DAB818655B}" destId="{A4A19DCE-7B61-4BA5-8E3B-0EF1B4D5F54A}" srcOrd="0" destOrd="0" presId="urn:microsoft.com/office/officeart/2005/8/layout/cycle3"/>
    <dgm:cxn modelId="{04DB6F77-250A-4A2C-8670-60296545E05C}" type="presParOf" srcId="{FECC98CC-EAF3-4FCC-829F-65DAB818655B}" destId="{66DC3BD5-E66D-41C1-ADF8-B432D202FA39}" srcOrd="1" destOrd="0" presId="urn:microsoft.com/office/officeart/2005/8/layout/cycle3"/>
    <dgm:cxn modelId="{C2997F4B-867D-42B8-BD3C-55619621ABD3}" type="presParOf" srcId="{FECC98CC-EAF3-4FCC-829F-65DAB818655B}" destId="{538EA22E-4224-469A-9157-B67E5267990B}" srcOrd="2" destOrd="0" presId="urn:microsoft.com/office/officeart/2005/8/layout/cycle3"/>
    <dgm:cxn modelId="{A6B440A5-C71C-4287-9CB3-2BA1D1CB84E7}" type="presParOf" srcId="{FECC98CC-EAF3-4FCC-829F-65DAB818655B}" destId="{03DB1957-48CC-4FC8-8B1F-8D472DDFED47}" srcOrd="3" destOrd="0" presId="urn:microsoft.com/office/officeart/2005/8/layout/cycle3"/>
    <dgm:cxn modelId="{10847A86-9BEB-4460-B181-7C3866145F3A}" type="presParOf" srcId="{FECC98CC-EAF3-4FCC-829F-65DAB818655B}" destId="{33AA0F2D-2E99-46EF-AE4F-238C27D9C671}" srcOrd="4" destOrd="0" presId="urn:microsoft.com/office/officeart/2005/8/layout/cycle3"/>
    <dgm:cxn modelId="{6030A2A3-0163-47EE-8655-337B57F2A309}" type="presParOf" srcId="{FECC98CC-EAF3-4FCC-829F-65DAB818655B}" destId="{1D1DB91E-0F71-4084-88FF-E1DCB1E59D7D}"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F65C79-3538-498A-8642-3A10B978CF5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7A326A96-0870-4EEC-B6A5-51313407F118}">
      <dgm:prSet phldrT="[Text]"/>
      <dgm:spPr/>
      <dgm:t>
        <a:bodyPr/>
        <a:lstStyle/>
        <a:p>
          <a:r>
            <a:rPr lang="en-US" dirty="0" err="1" smtClean="0"/>
            <a:t>Benefitfocus</a:t>
          </a:r>
          <a:r>
            <a:rPr lang="en-US" dirty="0" smtClean="0"/>
            <a:t> is sent a weekly report from VOYA and updates the approvals and declines in </a:t>
          </a:r>
          <a:r>
            <a:rPr lang="en-US" dirty="0" err="1" smtClean="0"/>
            <a:t>eEnroll</a:t>
          </a:r>
          <a:r>
            <a:rPr lang="en-US" dirty="0" smtClean="0"/>
            <a:t>. </a:t>
          </a:r>
          <a:endParaRPr lang="en-US" dirty="0"/>
        </a:p>
      </dgm:t>
    </dgm:pt>
    <dgm:pt modelId="{77D9D467-51D7-4F56-B96F-D17A124DE679}" type="parTrans" cxnId="{CA14F0BB-50F8-4F09-BEDC-F82B8E100605}">
      <dgm:prSet/>
      <dgm:spPr/>
      <dgm:t>
        <a:bodyPr/>
        <a:lstStyle/>
        <a:p>
          <a:endParaRPr lang="en-US"/>
        </a:p>
      </dgm:t>
    </dgm:pt>
    <dgm:pt modelId="{2A1FDE08-4885-43F8-9B6C-3646A16CA65E}" type="sibTrans" cxnId="{CA14F0BB-50F8-4F09-BEDC-F82B8E100605}">
      <dgm:prSet/>
      <dgm:spPr/>
      <dgm:t>
        <a:bodyPr/>
        <a:lstStyle/>
        <a:p>
          <a:endParaRPr lang="en-US"/>
        </a:p>
      </dgm:t>
    </dgm:pt>
    <dgm:pt modelId="{B467DF1F-FC1C-4171-95EF-6F51752B59B4}" type="pres">
      <dgm:prSet presAssocID="{35F65C79-3538-498A-8642-3A10B978CF5D}" presName="Name0" presStyleCnt="0">
        <dgm:presLayoutVars>
          <dgm:dir/>
          <dgm:resizeHandles val="exact"/>
        </dgm:presLayoutVars>
      </dgm:prSet>
      <dgm:spPr/>
      <dgm:t>
        <a:bodyPr/>
        <a:lstStyle/>
        <a:p>
          <a:endParaRPr lang="en-US"/>
        </a:p>
      </dgm:t>
    </dgm:pt>
    <dgm:pt modelId="{FECC98CC-EAF3-4FCC-829F-65DAB818655B}" type="pres">
      <dgm:prSet presAssocID="{35F65C79-3538-498A-8642-3A10B978CF5D}" presName="cycle" presStyleCnt="0"/>
      <dgm:spPr/>
    </dgm:pt>
    <dgm:pt modelId="{4B0438B8-4536-435E-AC09-2BDD38D630DA}" type="pres">
      <dgm:prSet presAssocID="{7A326A96-0870-4EEC-B6A5-51313407F118}" presName="nodeFirstNode" presStyleLbl="node1" presStyleIdx="0" presStyleCnt="1" custScaleX="65270" custScaleY="16716" custRadScaleRad="154571" custRadScaleInc="-519">
        <dgm:presLayoutVars>
          <dgm:bulletEnabled val="1"/>
        </dgm:presLayoutVars>
      </dgm:prSet>
      <dgm:spPr/>
      <dgm:t>
        <a:bodyPr/>
        <a:lstStyle/>
        <a:p>
          <a:endParaRPr lang="en-US"/>
        </a:p>
      </dgm:t>
    </dgm:pt>
  </dgm:ptLst>
  <dgm:cxnLst>
    <dgm:cxn modelId="{2F4A1040-4280-4364-AA01-7C7EB3115DAB}" type="presOf" srcId="{7A326A96-0870-4EEC-B6A5-51313407F118}" destId="{4B0438B8-4536-435E-AC09-2BDD38D630DA}" srcOrd="0" destOrd="0" presId="urn:microsoft.com/office/officeart/2005/8/layout/cycle3"/>
    <dgm:cxn modelId="{CA14F0BB-50F8-4F09-BEDC-F82B8E100605}" srcId="{35F65C79-3538-498A-8642-3A10B978CF5D}" destId="{7A326A96-0870-4EEC-B6A5-51313407F118}" srcOrd="0" destOrd="0" parTransId="{77D9D467-51D7-4F56-B96F-D17A124DE679}" sibTransId="{2A1FDE08-4885-43F8-9B6C-3646A16CA65E}"/>
    <dgm:cxn modelId="{066E7F0E-629A-4C3E-B888-875C9CC10668}" type="presOf" srcId="{35F65C79-3538-498A-8642-3A10B978CF5D}" destId="{B467DF1F-FC1C-4171-95EF-6F51752B59B4}" srcOrd="0" destOrd="0" presId="urn:microsoft.com/office/officeart/2005/8/layout/cycle3"/>
    <dgm:cxn modelId="{7A67A158-A6FE-4C88-AC83-C8A98C2D74C8}" type="presParOf" srcId="{B467DF1F-FC1C-4171-95EF-6F51752B59B4}" destId="{FECC98CC-EAF3-4FCC-829F-65DAB818655B}" srcOrd="0" destOrd="0" presId="urn:microsoft.com/office/officeart/2005/8/layout/cycle3"/>
    <dgm:cxn modelId="{66039247-090D-48CD-8EFA-067A0ADFD7A1}" type="presParOf" srcId="{FECC98CC-EAF3-4FCC-829F-65DAB818655B}" destId="{4B0438B8-4536-435E-AC09-2BDD38D630DA}" srcOrd="0"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C3BD5-E66D-41C1-ADF8-B432D202FA39}">
      <dsp:nvSpPr>
        <dsp:cNvPr id="0" name=""/>
        <dsp:cNvSpPr/>
      </dsp:nvSpPr>
      <dsp:spPr>
        <a:xfrm>
          <a:off x="1020730" y="-22083"/>
          <a:ext cx="4054539" cy="4054539"/>
        </a:xfrm>
        <a:prstGeom prst="circularArrow">
          <a:avLst>
            <a:gd name="adj1" fmla="val 5544"/>
            <a:gd name="adj2" fmla="val 330680"/>
            <a:gd name="adj3" fmla="val 13815233"/>
            <a:gd name="adj4" fmla="val 17362087"/>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A19DCE-7B61-4BA5-8E3B-0EF1B4D5F54A}">
      <dsp:nvSpPr>
        <dsp:cNvPr id="0" name=""/>
        <dsp:cNvSpPr/>
      </dsp:nvSpPr>
      <dsp:spPr>
        <a:xfrm>
          <a:off x="2114847" y="1515"/>
          <a:ext cx="1866304" cy="933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Member logs in and elects a group term life amount that requires EOI. </a:t>
          </a:r>
          <a:r>
            <a:rPr lang="en-US" sz="900" b="1" i="1" kern="1200" dirty="0" smtClean="0"/>
            <a:t>See slide 6 for visuals</a:t>
          </a:r>
          <a:r>
            <a:rPr lang="en-US" sz="900" kern="1200" dirty="0" smtClean="0"/>
            <a:t> </a:t>
          </a:r>
          <a:endParaRPr lang="en-US" sz="900" kern="1200" dirty="0"/>
        </a:p>
      </dsp:txBody>
      <dsp:txXfrm>
        <a:off x="2160400" y="47068"/>
        <a:ext cx="1775198" cy="842046"/>
      </dsp:txXfrm>
    </dsp:sp>
    <dsp:sp modelId="{538EA22E-4224-469A-9157-B67E5267990B}">
      <dsp:nvSpPr>
        <dsp:cNvPr id="0" name=""/>
        <dsp:cNvSpPr/>
      </dsp:nvSpPr>
      <dsp:spPr>
        <a:xfrm>
          <a:off x="3759238" y="1196235"/>
          <a:ext cx="1866304" cy="933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Election is sent over to </a:t>
          </a:r>
          <a:r>
            <a:rPr lang="en-US" sz="900" kern="1200" dirty="0" err="1" smtClean="0"/>
            <a:t>Lifehelp</a:t>
          </a:r>
          <a:r>
            <a:rPr lang="en-US" sz="900" kern="1200" dirty="0" smtClean="0"/>
            <a:t> &amp; VOYA on the weekly Monday files</a:t>
          </a:r>
          <a:endParaRPr lang="en-US" sz="900" kern="1200" dirty="0"/>
        </a:p>
      </dsp:txBody>
      <dsp:txXfrm>
        <a:off x="3804791" y="1241788"/>
        <a:ext cx="1775198" cy="842046"/>
      </dsp:txXfrm>
    </dsp:sp>
    <dsp:sp modelId="{03DB1957-48CC-4FC8-8B1F-8D472DDFED47}">
      <dsp:nvSpPr>
        <dsp:cNvPr id="0" name=""/>
        <dsp:cNvSpPr/>
      </dsp:nvSpPr>
      <dsp:spPr>
        <a:xfrm>
          <a:off x="3329447" y="2908990"/>
          <a:ext cx="1866304" cy="933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EOI forms are sent to the member’s address to be filled out and returned. </a:t>
          </a:r>
          <a:endParaRPr lang="en-US" sz="900" kern="1200" dirty="0"/>
        </a:p>
      </dsp:txBody>
      <dsp:txXfrm>
        <a:off x="3375000" y="2954543"/>
        <a:ext cx="1775198" cy="842046"/>
      </dsp:txXfrm>
    </dsp:sp>
    <dsp:sp modelId="{33AA0F2D-2E99-46EF-AE4F-238C27D9C671}">
      <dsp:nvSpPr>
        <dsp:cNvPr id="0" name=""/>
        <dsp:cNvSpPr/>
      </dsp:nvSpPr>
      <dsp:spPr>
        <a:xfrm>
          <a:off x="728617" y="2745424"/>
          <a:ext cx="1866304" cy="933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VOYA reviews the returned forms and decides to approve or decline the request. (Turn around time for a decision is approximately 120 days.)</a:t>
          </a:r>
        </a:p>
      </dsp:txBody>
      <dsp:txXfrm>
        <a:off x="774170" y="2790977"/>
        <a:ext cx="1775198" cy="842046"/>
      </dsp:txXfrm>
    </dsp:sp>
    <dsp:sp modelId="{1D1DB91E-0F71-4084-88FF-E1DCB1E59D7D}">
      <dsp:nvSpPr>
        <dsp:cNvPr id="0" name=""/>
        <dsp:cNvSpPr/>
      </dsp:nvSpPr>
      <dsp:spPr>
        <a:xfrm>
          <a:off x="470456" y="1196235"/>
          <a:ext cx="1866304" cy="933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
          </a:r>
          <a:br>
            <a:rPr lang="en-US" sz="900" kern="1200" dirty="0" smtClean="0"/>
          </a:br>
          <a:r>
            <a:rPr lang="en-US" sz="900" kern="1200" dirty="0" err="1" smtClean="0"/>
            <a:t>Benefitfocus</a:t>
          </a:r>
          <a:r>
            <a:rPr lang="en-US" sz="900" kern="1200" dirty="0" smtClean="0"/>
            <a:t> is sent a weekly report from VOYA and updates the approvals and declines in </a:t>
          </a:r>
          <a:r>
            <a:rPr lang="en-US" sz="900" kern="1200" dirty="0" err="1" smtClean="0"/>
            <a:t>eEnroll</a:t>
          </a:r>
          <a:r>
            <a:rPr lang="en-US" sz="900" kern="1200" dirty="0" smtClean="0"/>
            <a:t>.</a:t>
          </a:r>
        </a:p>
        <a:p>
          <a:pPr lvl="0" algn="ctr" defTabSz="400050">
            <a:lnSpc>
              <a:spcPct val="90000"/>
            </a:lnSpc>
            <a:spcBef>
              <a:spcPct val="0"/>
            </a:spcBef>
            <a:spcAft>
              <a:spcPct val="35000"/>
            </a:spcAft>
          </a:pPr>
          <a:r>
            <a:rPr lang="en-US" sz="900" b="1" i="1" kern="1200" dirty="0" smtClean="0"/>
            <a:t>See slide 7 for additional details </a:t>
          </a:r>
          <a:endParaRPr lang="en-US" sz="900" b="1" i="1" kern="1200" dirty="0"/>
        </a:p>
      </dsp:txBody>
      <dsp:txXfrm>
        <a:off x="516009" y="1241788"/>
        <a:ext cx="1775198" cy="842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0438B8-4536-435E-AC09-2BDD38D630DA}">
      <dsp:nvSpPr>
        <dsp:cNvPr id="0" name=""/>
        <dsp:cNvSpPr/>
      </dsp:nvSpPr>
      <dsp:spPr>
        <a:xfrm>
          <a:off x="904962" y="116428"/>
          <a:ext cx="3978859" cy="5095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err="1" smtClean="0"/>
            <a:t>Benefitfocus</a:t>
          </a:r>
          <a:r>
            <a:rPr lang="en-US" sz="1200" kern="1200" dirty="0" smtClean="0"/>
            <a:t> is sent a weekly report from VOYA and updates the approvals and declines in </a:t>
          </a:r>
          <a:r>
            <a:rPr lang="en-US" sz="1200" kern="1200" dirty="0" err="1" smtClean="0"/>
            <a:t>eEnroll</a:t>
          </a:r>
          <a:r>
            <a:rPr lang="en-US" sz="1200" kern="1200" dirty="0" smtClean="0"/>
            <a:t>. </a:t>
          </a:r>
          <a:endParaRPr lang="en-US" sz="1200" kern="1200" dirty="0"/>
        </a:p>
      </dsp:txBody>
      <dsp:txXfrm>
        <a:off x="929834" y="141300"/>
        <a:ext cx="3929115" cy="459759"/>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40F227-8A57-9649-8B90-5E0B026091D2}" type="datetimeFigureOut">
              <a:rPr lang="en-US" smtClean="0"/>
              <a:t>4/17/2018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BFDB03A-BE62-0F4C-A07E-2A6BF2133A0E}" type="slidenum">
              <a:rPr lang="en-US" smtClean="0"/>
              <a:t>‹#›</a:t>
            </a:fld>
            <a:endParaRPr lang="en-US"/>
          </a:p>
        </p:txBody>
      </p:sp>
    </p:spTree>
    <p:extLst>
      <p:ext uri="{BB962C8B-B14F-4D97-AF65-F5344CB8AC3E}">
        <p14:creationId xmlns:p14="http://schemas.microsoft.com/office/powerpoint/2010/main" val="29234039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CC2179-D0E1-9C45-AFA6-32850995D04F}" type="datetimeFigureOut">
              <a:rPr lang="en-US" smtClean="0"/>
              <a:t>4/17/2018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524E1E-5B8A-7D43-B70C-37F9AB4723E6}" type="slidenum">
              <a:rPr lang="en-US" smtClean="0"/>
              <a:t>‹#›</a:t>
            </a:fld>
            <a:endParaRPr lang="en-US"/>
          </a:p>
        </p:txBody>
      </p:sp>
    </p:spTree>
    <p:extLst>
      <p:ext uri="{BB962C8B-B14F-4D97-AF65-F5344CB8AC3E}">
        <p14:creationId xmlns:p14="http://schemas.microsoft.com/office/powerpoint/2010/main" val="416808928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p:cNvSpPr>
            <a:spLocks noGrp="1"/>
          </p:cNvSpPr>
          <p:nvPr>
            <p:ph type="ctrTitle"/>
          </p:nvPr>
        </p:nvSpPr>
        <p:spPr>
          <a:xfrm>
            <a:off x="468319" y="2626819"/>
            <a:ext cx="5024431" cy="444341"/>
          </a:xfrm>
        </p:spPr>
        <p:txBody>
          <a:bodyPr lIns="0"/>
          <a:lstStyle/>
          <a:p>
            <a:r>
              <a:rPr lang="en-US" dirty="0" smtClean="0"/>
              <a:t>Click to edit Master title style</a:t>
            </a:r>
            <a:endParaRPr lang="en-US" dirty="0"/>
          </a:p>
        </p:txBody>
      </p:sp>
      <p:sp>
        <p:nvSpPr>
          <p:cNvPr id="3" name="Subtitle 2"/>
          <p:cNvSpPr>
            <a:spLocks noGrp="1"/>
          </p:cNvSpPr>
          <p:nvPr>
            <p:ph type="subTitle" idx="1"/>
          </p:nvPr>
        </p:nvSpPr>
        <p:spPr>
          <a:xfrm>
            <a:off x="468320" y="3021630"/>
            <a:ext cx="5024430" cy="466090"/>
          </a:xfrm>
        </p:spPr>
        <p:txBody>
          <a:bodyPr lIns="0"/>
          <a:lstStyle>
            <a:lvl1pPr marL="0" indent="0" algn="l">
              <a:buNone/>
              <a:defRPr>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5" name="Picture 4"/>
          <p:cNvPicPr>
            <a:picLocks noChangeAspect="1"/>
          </p:cNvPicPr>
          <p:nvPr userDrawn="1"/>
        </p:nvPicPr>
        <p:blipFill>
          <a:blip r:embed="rId2"/>
          <a:stretch>
            <a:fillRect/>
          </a:stretch>
        </p:blipFill>
        <p:spPr>
          <a:xfrm>
            <a:off x="5631714" y="1159617"/>
            <a:ext cx="3196404" cy="3196404"/>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2696" y="1229332"/>
            <a:ext cx="4005268" cy="1332378"/>
          </a:xfrm>
          <a:prstGeom prst="rect">
            <a:avLst/>
          </a:prstGeom>
        </p:spPr>
      </p:pic>
    </p:spTree>
    <p:extLst>
      <p:ext uri="{BB962C8B-B14F-4D97-AF65-F5344CB8AC3E}">
        <p14:creationId xmlns:p14="http://schemas.microsoft.com/office/powerpoint/2010/main" val="2632688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860" userDrawn="1">
          <p15:clr>
            <a:srgbClr val="FBAE40"/>
          </p15:clr>
        </p15:guide>
        <p15:guide id="2" pos="28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True Blue Background">
    <p:spTree>
      <p:nvGrpSpPr>
        <p:cNvPr id="1" name=""/>
        <p:cNvGrpSpPr/>
        <p:nvPr/>
      </p:nvGrpSpPr>
      <p:grpSpPr>
        <a:xfrm>
          <a:off x="0" y="0"/>
          <a:ext cx="0" cy="0"/>
          <a:chOff x="0" y="0"/>
          <a:chExt cx="0" cy="0"/>
        </a:xfrm>
      </p:grpSpPr>
      <p:sp>
        <p:nvSpPr>
          <p:cNvPr id="3" name="Rectangle 2"/>
          <p:cNvSpPr/>
          <p:nvPr userDrawn="1"/>
        </p:nvSpPr>
        <p:spPr>
          <a:xfrm>
            <a:off x="0" y="0"/>
            <a:ext cx="9144000" cy="51435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lIns="0"/>
          <a:lstStyle>
            <a:lvl1pPr>
              <a:defRPr>
                <a:solidFill>
                  <a:schemeClr val="bg1"/>
                </a:solidFill>
              </a:defRPr>
            </a:lvl1pPr>
          </a:lstStyle>
          <a:p>
            <a:r>
              <a:rPr lang="en-US" dirty="0" smtClean="0"/>
              <a:t>Click to edit Master title</a:t>
            </a:r>
            <a:endParaRPr lang="en-US" dirty="0"/>
          </a:p>
        </p:txBody>
      </p:sp>
      <p:sp>
        <p:nvSpPr>
          <p:cNvPr id="4" name="TextBox 3"/>
          <p:cNvSpPr txBox="1"/>
          <p:nvPr userDrawn="1"/>
        </p:nvSpPr>
        <p:spPr>
          <a:xfrm>
            <a:off x="1903760" y="4801794"/>
            <a:ext cx="6160740" cy="230832"/>
          </a:xfrm>
          <a:prstGeom prst="rect">
            <a:avLst/>
          </a:prstGeom>
          <a:noFill/>
        </p:spPr>
        <p:txBody>
          <a:bodyPr wrap="square" lIns="0" rtlCol="0">
            <a:spAutoFit/>
          </a:bodyPr>
          <a:lstStyle/>
          <a:p>
            <a:pPr algn="l"/>
            <a:r>
              <a:rPr lang="en-US" sz="900" dirty="0" smtClean="0">
                <a:solidFill>
                  <a:schemeClr val="bg1"/>
                </a:solidFill>
              </a:rPr>
              <a:t>© 2018</a:t>
            </a:r>
            <a:r>
              <a:rPr lang="en-US" sz="900" baseline="0" dirty="0" smtClean="0">
                <a:solidFill>
                  <a:schemeClr val="bg1"/>
                </a:solidFill>
              </a:rPr>
              <a:t> </a:t>
            </a:r>
            <a:r>
              <a:rPr lang="en-US" sz="900" dirty="0" smtClean="0">
                <a:solidFill>
                  <a:schemeClr val="bg1"/>
                </a:solidFill>
              </a:rPr>
              <a:t>Benefitfocus.com, Inc. All Rights Reserved | Confidential &amp; Proprietary</a:t>
            </a:r>
            <a:r>
              <a:rPr lang="en-US" sz="900" baseline="0" dirty="0" smtClean="0">
                <a:solidFill>
                  <a:schemeClr val="bg1"/>
                </a:solidFill>
              </a:rPr>
              <a:t> |</a:t>
            </a:r>
            <a:r>
              <a:rPr lang="en-US" sz="900" dirty="0" smtClean="0">
                <a:solidFill>
                  <a:schemeClr val="bg1"/>
                </a:solidFill>
              </a:rPr>
              <a:t> Internal Use Only</a:t>
            </a:r>
            <a:endParaRPr lang="en-US" sz="900" b="1" dirty="0">
              <a:solidFill>
                <a:schemeClr val="bg1"/>
              </a:solidFill>
            </a:endParaRPr>
          </a:p>
        </p:txBody>
      </p:sp>
      <p:sp>
        <p:nvSpPr>
          <p:cNvPr id="5" name="TextBox 4"/>
          <p:cNvSpPr txBox="1"/>
          <p:nvPr userDrawn="1"/>
        </p:nvSpPr>
        <p:spPr>
          <a:xfrm>
            <a:off x="7661329" y="4801794"/>
            <a:ext cx="1023884" cy="230832"/>
          </a:xfrm>
          <a:prstGeom prst="rect">
            <a:avLst/>
          </a:prstGeom>
          <a:noFill/>
        </p:spPr>
        <p:txBody>
          <a:bodyPr wrap="square" lIns="91440" rIns="0" rtlCol="0">
            <a:spAutoFit/>
          </a:bodyPr>
          <a:lstStyle/>
          <a:p>
            <a:pPr algn="r"/>
            <a:fld id="{BFDFA700-CE50-1542-A417-16D4AF8E8013}" type="slidenum">
              <a:rPr lang="en-US" sz="900" smtClean="0">
                <a:solidFill>
                  <a:schemeClr val="bg1"/>
                </a:solidFill>
              </a:rPr>
              <a:t>‹#›</a:t>
            </a:fld>
            <a:endParaRPr lang="en-US" sz="900" dirty="0">
              <a:solidFill>
                <a:schemeClr val="bg1"/>
              </a:solidFill>
            </a:endParaRPr>
          </a:p>
        </p:txBody>
      </p:sp>
      <p:pic>
        <p:nvPicPr>
          <p:cNvPr id="6" name="Picture 5" descr="Benefitfocus_Application_Logo_No_Tagline_Outlines.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4848631"/>
            <a:ext cx="1367729" cy="137159"/>
          </a:xfrm>
          <a:prstGeom prst="rect">
            <a:avLst/>
          </a:prstGeom>
        </p:spPr>
      </p:pic>
    </p:spTree>
    <p:extLst>
      <p:ext uri="{BB962C8B-B14F-4D97-AF65-F5344CB8AC3E}">
        <p14:creationId xmlns:p14="http://schemas.microsoft.com/office/powerpoint/2010/main" val="1310765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with After Midnight Background">
    <p:spTree>
      <p:nvGrpSpPr>
        <p:cNvPr id="1" name=""/>
        <p:cNvGrpSpPr/>
        <p:nvPr/>
      </p:nvGrpSpPr>
      <p:grpSpPr>
        <a:xfrm>
          <a:off x="0" y="0"/>
          <a:ext cx="0" cy="0"/>
          <a:chOff x="0" y="0"/>
          <a:chExt cx="0" cy="0"/>
        </a:xfrm>
      </p:grpSpPr>
      <p:sp>
        <p:nvSpPr>
          <p:cNvPr id="3" name="Rectangle 2"/>
          <p:cNvSpPr/>
          <p:nvPr userDrawn="1"/>
        </p:nvSpPr>
        <p:spPr>
          <a:xfrm>
            <a:off x="0" y="0"/>
            <a:ext cx="9144000" cy="51435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lIns="0"/>
          <a:lstStyle>
            <a:lvl1pPr>
              <a:defRPr>
                <a:solidFill>
                  <a:schemeClr val="bg1"/>
                </a:solidFill>
              </a:defRPr>
            </a:lvl1pPr>
          </a:lstStyle>
          <a:p>
            <a:r>
              <a:rPr lang="en-US" dirty="0" smtClean="0"/>
              <a:t>Click to edit Master title</a:t>
            </a:r>
            <a:endParaRPr lang="en-US" dirty="0"/>
          </a:p>
        </p:txBody>
      </p:sp>
      <p:sp>
        <p:nvSpPr>
          <p:cNvPr id="4" name="TextBox 3"/>
          <p:cNvSpPr txBox="1"/>
          <p:nvPr userDrawn="1"/>
        </p:nvSpPr>
        <p:spPr>
          <a:xfrm>
            <a:off x="1903760" y="4801794"/>
            <a:ext cx="6160740" cy="230832"/>
          </a:xfrm>
          <a:prstGeom prst="rect">
            <a:avLst/>
          </a:prstGeom>
          <a:noFill/>
        </p:spPr>
        <p:txBody>
          <a:bodyPr wrap="square" lIns="0" rtlCol="0">
            <a:spAutoFit/>
          </a:bodyPr>
          <a:lstStyle/>
          <a:p>
            <a:pPr algn="l"/>
            <a:r>
              <a:rPr lang="en-US" sz="900" dirty="0" smtClean="0">
                <a:solidFill>
                  <a:schemeClr val="bg1"/>
                </a:solidFill>
              </a:rPr>
              <a:t>© 2018</a:t>
            </a:r>
            <a:r>
              <a:rPr lang="en-US" sz="900" baseline="0" dirty="0" smtClean="0">
                <a:solidFill>
                  <a:schemeClr val="bg1"/>
                </a:solidFill>
              </a:rPr>
              <a:t> </a:t>
            </a:r>
            <a:r>
              <a:rPr lang="en-US" sz="900" dirty="0" smtClean="0">
                <a:solidFill>
                  <a:schemeClr val="bg1"/>
                </a:solidFill>
              </a:rPr>
              <a:t>Benefitfocus.com, Inc. All Rights Reserved | Confidential &amp; Proprietary</a:t>
            </a:r>
            <a:r>
              <a:rPr lang="en-US" sz="900" baseline="0" dirty="0" smtClean="0">
                <a:solidFill>
                  <a:schemeClr val="bg1"/>
                </a:solidFill>
              </a:rPr>
              <a:t> |</a:t>
            </a:r>
            <a:r>
              <a:rPr lang="en-US" sz="900" dirty="0" smtClean="0">
                <a:solidFill>
                  <a:schemeClr val="bg1"/>
                </a:solidFill>
              </a:rPr>
              <a:t> Internal Use Only</a:t>
            </a:r>
            <a:endParaRPr lang="en-US" sz="900" b="1" dirty="0">
              <a:solidFill>
                <a:schemeClr val="bg1"/>
              </a:solidFill>
            </a:endParaRPr>
          </a:p>
        </p:txBody>
      </p:sp>
      <p:sp>
        <p:nvSpPr>
          <p:cNvPr id="5" name="TextBox 4"/>
          <p:cNvSpPr txBox="1"/>
          <p:nvPr userDrawn="1"/>
        </p:nvSpPr>
        <p:spPr>
          <a:xfrm>
            <a:off x="7661329" y="4801794"/>
            <a:ext cx="1023884" cy="230832"/>
          </a:xfrm>
          <a:prstGeom prst="rect">
            <a:avLst/>
          </a:prstGeom>
          <a:noFill/>
        </p:spPr>
        <p:txBody>
          <a:bodyPr wrap="square" lIns="91440" rIns="0" rtlCol="0">
            <a:spAutoFit/>
          </a:bodyPr>
          <a:lstStyle/>
          <a:p>
            <a:pPr algn="r"/>
            <a:fld id="{BFDFA700-CE50-1542-A417-16D4AF8E8013}" type="slidenum">
              <a:rPr lang="en-US" sz="900" smtClean="0">
                <a:solidFill>
                  <a:schemeClr val="bg1"/>
                </a:solidFill>
              </a:rPr>
              <a:t>‹#›</a:t>
            </a:fld>
            <a:endParaRPr lang="en-US" sz="900" dirty="0">
              <a:solidFill>
                <a:schemeClr val="bg1"/>
              </a:solidFill>
            </a:endParaRPr>
          </a:p>
        </p:txBody>
      </p:sp>
      <p:pic>
        <p:nvPicPr>
          <p:cNvPr id="6" name="Picture 5" descr="Benefitfocus_Application_Logo_No_Tagline_Outlines.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4848631"/>
            <a:ext cx="1367729" cy="137159"/>
          </a:xfrm>
          <a:prstGeom prst="rect">
            <a:avLst/>
          </a:prstGeom>
        </p:spPr>
      </p:pic>
    </p:spTree>
    <p:extLst>
      <p:ext uri="{BB962C8B-B14F-4D97-AF65-F5344CB8AC3E}">
        <p14:creationId xmlns:p14="http://schemas.microsoft.com/office/powerpoint/2010/main" val="2005028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with Blue Tint Header">
    <p:spTree>
      <p:nvGrpSpPr>
        <p:cNvPr id="1" name=""/>
        <p:cNvGrpSpPr/>
        <p:nvPr/>
      </p:nvGrpSpPr>
      <p:grpSpPr>
        <a:xfrm>
          <a:off x="0" y="0"/>
          <a:ext cx="0" cy="0"/>
          <a:chOff x="0" y="0"/>
          <a:chExt cx="0" cy="0"/>
        </a:xfrm>
      </p:grpSpPr>
      <p:sp>
        <p:nvSpPr>
          <p:cNvPr id="3" name="Rectangle 2"/>
          <p:cNvSpPr/>
          <p:nvPr userDrawn="1"/>
        </p:nvSpPr>
        <p:spPr>
          <a:xfrm>
            <a:off x="0" y="0"/>
            <a:ext cx="9144000" cy="86868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lIns="0"/>
          <a:lstStyle>
            <a:lvl1pPr>
              <a:defRPr>
                <a:solidFill>
                  <a:schemeClr val="tx1"/>
                </a:solidFill>
              </a:defRPr>
            </a:lvl1pPr>
          </a:lstStyle>
          <a:p>
            <a:r>
              <a:rPr lang="en-US" dirty="0" smtClean="0"/>
              <a:t>Click to edit Master title</a:t>
            </a:r>
            <a:endParaRPr lang="en-US" dirty="0"/>
          </a:p>
        </p:txBody>
      </p:sp>
    </p:spTree>
    <p:extLst>
      <p:ext uri="{BB962C8B-B14F-4D97-AF65-F5344CB8AC3E}">
        <p14:creationId xmlns:p14="http://schemas.microsoft.com/office/powerpoint/2010/main" val="1867255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2207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2696" y="1229332"/>
            <a:ext cx="4005268" cy="1332378"/>
          </a:xfrm>
          <a:prstGeom prst="rect">
            <a:avLst/>
          </a:prstGeom>
        </p:spPr>
      </p:pic>
      <p:sp>
        <p:nvSpPr>
          <p:cNvPr id="5" name="Title 1"/>
          <p:cNvSpPr>
            <a:spLocks noGrp="1"/>
          </p:cNvSpPr>
          <p:nvPr>
            <p:ph type="title"/>
          </p:nvPr>
        </p:nvSpPr>
        <p:spPr>
          <a:xfrm>
            <a:off x="459075" y="2713808"/>
            <a:ext cx="7772400" cy="669924"/>
          </a:xfrm>
        </p:spPr>
        <p:txBody>
          <a:bodyPr lIns="0" anchor="t">
            <a:normAutofit/>
          </a:bodyPr>
          <a:lstStyle>
            <a:lvl1pPr algn="l">
              <a:defRPr sz="2800" b="1" cap="all"/>
            </a:lvl1pPr>
          </a:lstStyle>
          <a:p>
            <a:r>
              <a:rPr lang="en-US" dirty="0" smtClean="0"/>
              <a:t>Click to edit Master title style</a:t>
            </a:r>
            <a:endParaRPr lang="en-US" dirty="0"/>
          </a:p>
        </p:txBody>
      </p:sp>
      <p:sp>
        <p:nvSpPr>
          <p:cNvPr id="6" name="Text Placeholder 2"/>
          <p:cNvSpPr>
            <a:spLocks noGrp="1"/>
          </p:cNvSpPr>
          <p:nvPr>
            <p:ph type="body" idx="1"/>
          </p:nvPr>
        </p:nvSpPr>
        <p:spPr>
          <a:xfrm>
            <a:off x="459075" y="3047731"/>
            <a:ext cx="7772400" cy="759108"/>
          </a:xfrm>
        </p:spPr>
        <p:txBody>
          <a:bodyPr lIns="0" anchor="t"/>
          <a:lstStyle>
            <a:lvl1pPr marL="0" indent="0">
              <a:buNone/>
              <a:defRPr sz="1800" i="1">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3327246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1620" userDrawn="1">
          <p15:clr>
            <a:srgbClr val="FBAE40"/>
          </p15:clr>
        </p15:guide>
        <p15:guide id="2" pos="28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218095"/>
            <a:ext cx="8228014" cy="543905"/>
          </a:xfrm>
        </p:spPr>
        <p:txBody>
          <a:bodyPr lIns="0">
            <a:noAutofit/>
          </a:bodyPr>
          <a:lstStyle/>
          <a:p>
            <a:r>
              <a:rPr lang="en-US" dirty="0" smtClean="0"/>
              <a:t>Click to edit Master title</a:t>
            </a:r>
            <a:endParaRPr lang="en-US" dirty="0"/>
          </a:p>
        </p:txBody>
      </p:sp>
      <p:sp>
        <p:nvSpPr>
          <p:cNvPr id="3" name="Content Placeholder 2"/>
          <p:cNvSpPr>
            <a:spLocks noGrp="1"/>
          </p:cNvSpPr>
          <p:nvPr>
            <p:ph idx="1"/>
          </p:nvPr>
        </p:nvSpPr>
        <p:spPr>
          <a:xfrm>
            <a:off x="457199" y="772198"/>
            <a:ext cx="8228013" cy="3325563"/>
          </a:xfrm>
        </p:spPr>
        <p:txBody>
          <a:bodyPr lIns="0">
            <a:noAutofit/>
          </a:body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717502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with Blue Header">
    <p:spTree>
      <p:nvGrpSpPr>
        <p:cNvPr id="1" name=""/>
        <p:cNvGrpSpPr/>
        <p:nvPr/>
      </p:nvGrpSpPr>
      <p:grpSpPr>
        <a:xfrm>
          <a:off x="0" y="0"/>
          <a:ext cx="0" cy="0"/>
          <a:chOff x="0" y="0"/>
          <a:chExt cx="0" cy="0"/>
        </a:xfrm>
      </p:grpSpPr>
      <p:sp>
        <p:nvSpPr>
          <p:cNvPr id="5" name="Rectangle 4"/>
          <p:cNvSpPr/>
          <p:nvPr userDrawn="1"/>
        </p:nvSpPr>
        <p:spPr>
          <a:xfrm>
            <a:off x="0" y="-1"/>
            <a:ext cx="9144000" cy="86868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lIns="0">
            <a:noAutofit/>
          </a:bodyPr>
          <a:lstStyle>
            <a:lvl1pPr>
              <a:defRPr>
                <a:solidFill>
                  <a:schemeClr val="tx1"/>
                </a:solidFill>
              </a:defRPr>
            </a:lvl1pPr>
          </a:lstStyle>
          <a:p>
            <a:r>
              <a:rPr lang="en-US" dirty="0" smtClean="0"/>
              <a:t>Click to edit Master title</a:t>
            </a:r>
            <a:endParaRPr lang="en-US" dirty="0"/>
          </a:p>
        </p:txBody>
      </p:sp>
      <p:sp>
        <p:nvSpPr>
          <p:cNvPr id="3" name="Content Placeholder 2"/>
          <p:cNvSpPr>
            <a:spLocks noGrp="1"/>
          </p:cNvSpPr>
          <p:nvPr>
            <p:ph idx="1"/>
          </p:nvPr>
        </p:nvSpPr>
        <p:spPr>
          <a:xfrm>
            <a:off x="457199" y="977734"/>
            <a:ext cx="8228013" cy="3325563"/>
          </a:xfrm>
        </p:spPr>
        <p:txBody>
          <a:bodyPr lIns="0">
            <a:noAutofit/>
          </a:body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289177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221100"/>
            <a:ext cx="8228014" cy="456233"/>
          </a:xfrm>
        </p:spPr>
        <p:txBody>
          <a:bodyPr lIns="0"/>
          <a:lstStyle/>
          <a:p>
            <a:r>
              <a:rPr lang="en-US" dirty="0" smtClean="0"/>
              <a:t>Click to edit Master title</a:t>
            </a:r>
            <a:endParaRPr lang="en-US" dirty="0"/>
          </a:p>
        </p:txBody>
      </p:sp>
      <p:sp>
        <p:nvSpPr>
          <p:cNvPr id="3" name="Content Placeholder 2"/>
          <p:cNvSpPr>
            <a:spLocks noGrp="1"/>
          </p:cNvSpPr>
          <p:nvPr>
            <p:ph idx="1"/>
          </p:nvPr>
        </p:nvSpPr>
        <p:spPr>
          <a:xfrm>
            <a:off x="457199" y="1079500"/>
            <a:ext cx="8228013" cy="2989461"/>
          </a:xfrm>
        </p:spPr>
        <p:txBody>
          <a:bodyPr lIns="0"/>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4"/>
          <p:cNvSpPr>
            <a:spLocks noGrp="1"/>
          </p:cNvSpPr>
          <p:nvPr>
            <p:ph type="body" sz="quarter" idx="10" hasCustomPrompt="1"/>
          </p:nvPr>
        </p:nvSpPr>
        <p:spPr>
          <a:xfrm>
            <a:off x="457198" y="574267"/>
            <a:ext cx="8228013" cy="424180"/>
          </a:xfrm>
        </p:spPr>
        <p:txBody>
          <a:bodyPr lIns="0"/>
          <a:lstStyle>
            <a:lvl1pPr marL="0" indent="0">
              <a:lnSpc>
                <a:spcPts val="2200"/>
              </a:lnSpc>
              <a:buNone/>
              <a:defRPr i="1">
                <a:solidFill>
                  <a:schemeClr val="tx1">
                    <a:lumMod val="50000"/>
                    <a:lumOff val="50000"/>
                  </a:schemeClr>
                </a:solidFill>
              </a:defRPr>
            </a:lvl1pPr>
            <a:lvl2pPr marL="457200" indent="0">
              <a:buNone/>
              <a:defRPr/>
            </a:lvl2pPr>
            <a:lvl3pPr marL="914400" indent="0">
              <a:buNone/>
              <a:defRPr/>
            </a:lvl3pPr>
            <a:lvl4pPr marL="1374775" indent="0">
              <a:buNone/>
              <a:defRPr/>
            </a:lvl4pPr>
            <a:lvl5pPr marL="1828800" indent="0">
              <a:buNone/>
              <a:defRPr/>
            </a:lvl5pPr>
          </a:lstStyle>
          <a:p>
            <a:pPr lvl="0"/>
            <a:r>
              <a:rPr lang="en-US" dirty="0" smtClean="0"/>
              <a:t>Click to edit Master subtitle</a:t>
            </a:r>
            <a:endParaRPr lang="en-US" dirty="0"/>
          </a:p>
        </p:txBody>
      </p:sp>
    </p:spTree>
    <p:extLst>
      <p:ext uri="{BB962C8B-B14F-4D97-AF65-F5344CB8AC3E}">
        <p14:creationId xmlns:p14="http://schemas.microsoft.com/office/powerpoint/2010/main" val="3725754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221100"/>
            <a:ext cx="8228014" cy="640010"/>
          </a:xfrm>
        </p:spPr>
        <p:txBody>
          <a:bodyPr lIns="0"/>
          <a:lstStyle/>
          <a:p>
            <a:r>
              <a:rPr lang="en-US" dirty="0" smtClean="0"/>
              <a:t>Click to edit Master title</a:t>
            </a:r>
            <a:endParaRPr lang="en-US" dirty="0"/>
          </a:p>
        </p:txBody>
      </p:sp>
      <p:sp>
        <p:nvSpPr>
          <p:cNvPr id="3" name="Content Placeholder 2"/>
          <p:cNvSpPr>
            <a:spLocks noGrp="1"/>
          </p:cNvSpPr>
          <p:nvPr>
            <p:ph idx="1"/>
          </p:nvPr>
        </p:nvSpPr>
        <p:spPr>
          <a:xfrm>
            <a:off x="457199" y="868560"/>
            <a:ext cx="3897087" cy="3200401"/>
          </a:xfrm>
        </p:spPr>
        <p:txBody>
          <a:bodyPr lIns="0"/>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2"/>
          <p:cNvSpPr>
            <a:spLocks noGrp="1"/>
          </p:cNvSpPr>
          <p:nvPr>
            <p:ph idx="10"/>
          </p:nvPr>
        </p:nvSpPr>
        <p:spPr>
          <a:xfrm>
            <a:off x="4807858" y="870181"/>
            <a:ext cx="3877356" cy="3200401"/>
          </a:xfrm>
        </p:spPr>
        <p:txBody>
          <a:bodyPr lIns="0"/>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609807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199" y="218095"/>
            <a:ext cx="8228014" cy="640010"/>
          </a:xfrm>
        </p:spPr>
        <p:txBody>
          <a:bodyPr lIns="0"/>
          <a:lstStyle/>
          <a:p>
            <a:r>
              <a:rPr lang="en-US" dirty="0" smtClean="0"/>
              <a:t>Click to edit Master title</a:t>
            </a:r>
            <a:endParaRPr lang="en-US" dirty="0"/>
          </a:p>
        </p:txBody>
      </p:sp>
    </p:spTree>
    <p:extLst>
      <p:ext uri="{BB962C8B-B14F-4D97-AF65-F5344CB8AC3E}">
        <p14:creationId xmlns:p14="http://schemas.microsoft.com/office/powerpoint/2010/main" val="1760690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457199" y="221100"/>
            <a:ext cx="8228014" cy="456233"/>
          </a:xfrm>
        </p:spPr>
        <p:txBody>
          <a:bodyPr lIns="0"/>
          <a:lstStyle/>
          <a:p>
            <a:r>
              <a:rPr lang="en-US" dirty="0" smtClean="0"/>
              <a:t>Click to edit Master title</a:t>
            </a:r>
            <a:endParaRPr lang="en-US" dirty="0"/>
          </a:p>
        </p:txBody>
      </p:sp>
      <p:sp>
        <p:nvSpPr>
          <p:cNvPr id="4" name="Text Placeholder 4"/>
          <p:cNvSpPr>
            <a:spLocks noGrp="1"/>
          </p:cNvSpPr>
          <p:nvPr>
            <p:ph type="body" sz="quarter" idx="10" hasCustomPrompt="1"/>
          </p:nvPr>
        </p:nvSpPr>
        <p:spPr>
          <a:xfrm>
            <a:off x="457198" y="574267"/>
            <a:ext cx="8228013" cy="424180"/>
          </a:xfrm>
        </p:spPr>
        <p:txBody>
          <a:bodyPr lIns="0"/>
          <a:lstStyle>
            <a:lvl1pPr marL="0" indent="0">
              <a:lnSpc>
                <a:spcPts val="2200"/>
              </a:lnSpc>
              <a:buNone/>
              <a:defRPr i="1">
                <a:solidFill>
                  <a:schemeClr val="tx1">
                    <a:lumMod val="50000"/>
                    <a:lumOff val="50000"/>
                  </a:schemeClr>
                </a:solidFill>
              </a:defRPr>
            </a:lvl1pPr>
            <a:lvl2pPr marL="457200" indent="0">
              <a:buNone/>
              <a:defRPr/>
            </a:lvl2pPr>
            <a:lvl3pPr marL="914400" indent="0">
              <a:buNone/>
              <a:defRPr/>
            </a:lvl3pPr>
            <a:lvl4pPr marL="1374775" indent="0">
              <a:buNone/>
              <a:defRPr/>
            </a:lvl4pPr>
            <a:lvl5pPr marL="1828800" indent="0">
              <a:buNone/>
              <a:defRPr/>
            </a:lvl5pPr>
          </a:lstStyle>
          <a:p>
            <a:pPr lvl="0"/>
            <a:r>
              <a:rPr lang="en-US" dirty="0" smtClean="0"/>
              <a:t>Click to edit Master subtitle</a:t>
            </a:r>
            <a:endParaRPr lang="en-US" dirty="0"/>
          </a:p>
        </p:txBody>
      </p:sp>
    </p:spTree>
    <p:extLst>
      <p:ext uri="{BB962C8B-B14F-4D97-AF65-F5344CB8AC3E}">
        <p14:creationId xmlns:p14="http://schemas.microsoft.com/office/powerpoint/2010/main" val="96680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with Acqua Background">
    <p:spTree>
      <p:nvGrpSpPr>
        <p:cNvPr id="1" name=""/>
        <p:cNvGrpSpPr/>
        <p:nvPr/>
      </p:nvGrpSpPr>
      <p:grpSpPr>
        <a:xfrm>
          <a:off x="0" y="0"/>
          <a:ext cx="0" cy="0"/>
          <a:chOff x="0" y="0"/>
          <a:chExt cx="0" cy="0"/>
        </a:xfrm>
      </p:grpSpPr>
      <p:sp>
        <p:nvSpPr>
          <p:cNvPr id="3" name="Rectangle 2"/>
          <p:cNvSpPr/>
          <p:nvPr userDrawn="1"/>
        </p:nvSpPr>
        <p:spPr>
          <a:xfrm>
            <a:off x="0" y="0"/>
            <a:ext cx="9144000" cy="51435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lIns="0"/>
          <a:lstStyle>
            <a:lvl1pPr>
              <a:defRPr>
                <a:solidFill>
                  <a:schemeClr val="bg1"/>
                </a:solidFill>
              </a:defRPr>
            </a:lvl1pPr>
          </a:lstStyle>
          <a:p>
            <a:r>
              <a:rPr lang="en-US" dirty="0" smtClean="0"/>
              <a:t>Click to edit Master title</a:t>
            </a:r>
            <a:endParaRPr lang="en-US" dirty="0"/>
          </a:p>
        </p:txBody>
      </p:sp>
      <p:sp>
        <p:nvSpPr>
          <p:cNvPr id="4" name="TextBox 3"/>
          <p:cNvSpPr txBox="1"/>
          <p:nvPr userDrawn="1"/>
        </p:nvSpPr>
        <p:spPr>
          <a:xfrm>
            <a:off x="1903760" y="4801794"/>
            <a:ext cx="6160740" cy="230832"/>
          </a:xfrm>
          <a:prstGeom prst="rect">
            <a:avLst/>
          </a:prstGeom>
          <a:noFill/>
        </p:spPr>
        <p:txBody>
          <a:bodyPr wrap="square" lIns="0" rtlCol="0">
            <a:spAutoFit/>
          </a:bodyPr>
          <a:lstStyle/>
          <a:p>
            <a:pPr algn="l"/>
            <a:r>
              <a:rPr lang="en-US" sz="900" dirty="0" smtClean="0">
                <a:solidFill>
                  <a:schemeClr val="bg1"/>
                </a:solidFill>
              </a:rPr>
              <a:t>© 2018</a:t>
            </a:r>
            <a:r>
              <a:rPr lang="en-US" sz="900" baseline="0" dirty="0" smtClean="0">
                <a:solidFill>
                  <a:schemeClr val="bg1"/>
                </a:solidFill>
              </a:rPr>
              <a:t> </a:t>
            </a:r>
            <a:r>
              <a:rPr lang="en-US" sz="900" dirty="0" smtClean="0">
                <a:solidFill>
                  <a:schemeClr val="bg1"/>
                </a:solidFill>
              </a:rPr>
              <a:t>Benefitfocus.com, Inc. All Rights Reserved | Confidential &amp; Proprietary</a:t>
            </a:r>
            <a:r>
              <a:rPr lang="en-US" sz="900" baseline="0" dirty="0" smtClean="0">
                <a:solidFill>
                  <a:schemeClr val="bg1"/>
                </a:solidFill>
              </a:rPr>
              <a:t> |</a:t>
            </a:r>
            <a:r>
              <a:rPr lang="en-US" sz="900" dirty="0" smtClean="0">
                <a:solidFill>
                  <a:schemeClr val="bg1"/>
                </a:solidFill>
              </a:rPr>
              <a:t> Internal Use Only</a:t>
            </a:r>
            <a:endParaRPr lang="en-US" sz="900" b="1" dirty="0">
              <a:solidFill>
                <a:schemeClr val="bg1"/>
              </a:solidFill>
            </a:endParaRPr>
          </a:p>
        </p:txBody>
      </p:sp>
      <p:sp>
        <p:nvSpPr>
          <p:cNvPr id="5" name="TextBox 4"/>
          <p:cNvSpPr txBox="1"/>
          <p:nvPr userDrawn="1"/>
        </p:nvSpPr>
        <p:spPr>
          <a:xfrm>
            <a:off x="7661329" y="4801794"/>
            <a:ext cx="1023884" cy="230832"/>
          </a:xfrm>
          <a:prstGeom prst="rect">
            <a:avLst/>
          </a:prstGeom>
          <a:noFill/>
        </p:spPr>
        <p:txBody>
          <a:bodyPr wrap="square" lIns="91440" rIns="0" rtlCol="0">
            <a:spAutoFit/>
          </a:bodyPr>
          <a:lstStyle/>
          <a:p>
            <a:pPr algn="r"/>
            <a:fld id="{BFDFA700-CE50-1542-A417-16D4AF8E8013}" type="slidenum">
              <a:rPr lang="en-US" sz="900" smtClean="0">
                <a:solidFill>
                  <a:schemeClr val="bg1"/>
                </a:solidFill>
              </a:rPr>
              <a:t>‹#›</a:t>
            </a:fld>
            <a:endParaRPr lang="en-US" sz="900" dirty="0">
              <a:solidFill>
                <a:schemeClr val="bg1"/>
              </a:solidFill>
            </a:endParaRPr>
          </a:p>
        </p:txBody>
      </p:sp>
      <p:pic>
        <p:nvPicPr>
          <p:cNvPr id="6" name="Picture 5" descr="Benefitfocus_Application_Logo_No_Tagline_Outlines.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4848631"/>
            <a:ext cx="1367729" cy="137159"/>
          </a:xfrm>
          <a:prstGeom prst="rect">
            <a:avLst/>
          </a:prstGeom>
        </p:spPr>
      </p:pic>
    </p:spTree>
    <p:extLst>
      <p:ext uri="{BB962C8B-B14F-4D97-AF65-F5344CB8AC3E}">
        <p14:creationId xmlns:p14="http://schemas.microsoft.com/office/powerpoint/2010/main" val="820965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p:cNvSpPr/>
          <p:nvPr userDrawn="1"/>
        </p:nvSpPr>
        <p:spPr>
          <a:xfrm>
            <a:off x="0" y="4668012"/>
            <a:ext cx="9144000" cy="4754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199" y="218095"/>
            <a:ext cx="8228014" cy="543905"/>
          </a:xfrm>
          <a:prstGeom prst="rect">
            <a:avLst/>
          </a:prstGeom>
        </p:spPr>
        <p:txBody>
          <a:bodyPr vert="horz" lIns="0" tIns="45720" rIns="91440" bIns="45720" rtlCol="0" anchor="t">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199" y="771194"/>
            <a:ext cx="8228013" cy="3515244"/>
          </a:xfrm>
          <a:prstGeom prst="rect">
            <a:avLst/>
          </a:prstGeom>
        </p:spPr>
        <p:txBody>
          <a:bodyPr vert="horz" lIns="0" tIns="45720" rIns="91440" bIns="45720" rtlCol="0" anchor="t">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Box 6"/>
          <p:cNvSpPr txBox="1"/>
          <p:nvPr userDrawn="1"/>
        </p:nvSpPr>
        <p:spPr>
          <a:xfrm>
            <a:off x="1903760" y="4801794"/>
            <a:ext cx="6160740" cy="230832"/>
          </a:xfrm>
          <a:prstGeom prst="rect">
            <a:avLst/>
          </a:prstGeom>
          <a:noFill/>
        </p:spPr>
        <p:txBody>
          <a:bodyPr wrap="square" lIns="0" rtlCol="0">
            <a:spAutoFit/>
          </a:bodyPr>
          <a:lstStyle/>
          <a:p>
            <a:pPr algn="l"/>
            <a:r>
              <a:rPr lang="en-US" sz="900" dirty="0" smtClean="0">
                <a:solidFill>
                  <a:schemeClr val="bg1"/>
                </a:solidFill>
              </a:rPr>
              <a:t>© 2018</a:t>
            </a:r>
            <a:r>
              <a:rPr lang="en-US" sz="900" baseline="0" dirty="0" smtClean="0">
                <a:solidFill>
                  <a:schemeClr val="bg1"/>
                </a:solidFill>
              </a:rPr>
              <a:t> </a:t>
            </a:r>
            <a:r>
              <a:rPr lang="en-US" sz="900" dirty="0" smtClean="0">
                <a:solidFill>
                  <a:schemeClr val="bg1"/>
                </a:solidFill>
              </a:rPr>
              <a:t>Benefitfocus.com, Inc. All Rights Reserved | Confidential &amp; Proprietary</a:t>
            </a:r>
            <a:r>
              <a:rPr lang="en-US" sz="900" baseline="0" dirty="0" smtClean="0">
                <a:solidFill>
                  <a:schemeClr val="bg1"/>
                </a:solidFill>
              </a:rPr>
              <a:t> |</a:t>
            </a:r>
            <a:r>
              <a:rPr lang="en-US" sz="900" dirty="0" smtClean="0">
                <a:solidFill>
                  <a:schemeClr val="bg1"/>
                </a:solidFill>
              </a:rPr>
              <a:t> Internal Use Only</a:t>
            </a:r>
            <a:endParaRPr lang="en-US" sz="900" b="1" dirty="0">
              <a:solidFill>
                <a:schemeClr val="bg1"/>
              </a:solidFill>
            </a:endParaRPr>
          </a:p>
        </p:txBody>
      </p:sp>
      <p:sp>
        <p:nvSpPr>
          <p:cNvPr id="8" name="TextBox 7"/>
          <p:cNvSpPr txBox="1"/>
          <p:nvPr userDrawn="1"/>
        </p:nvSpPr>
        <p:spPr>
          <a:xfrm>
            <a:off x="7661329" y="4801794"/>
            <a:ext cx="1023884" cy="230832"/>
          </a:xfrm>
          <a:prstGeom prst="rect">
            <a:avLst/>
          </a:prstGeom>
          <a:noFill/>
        </p:spPr>
        <p:txBody>
          <a:bodyPr wrap="square" lIns="91440" rIns="0" rtlCol="0">
            <a:spAutoFit/>
          </a:bodyPr>
          <a:lstStyle/>
          <a:p>
            <a:pPr algn="r"/>
            <a:fld id="{BFDFA700-CE50-1542-A417-16D4AF8E8013}" type="slidenum">
              <a:rPr lang="en-US" sz="900" smtClean="0">
                <a:solidFill>
                  <a:schemeClr val="bg1"/>
                </a:solidFill>
              </a:rPr>
              <a:t>‹#›</a:t>
            </a:fld>
            <a:endParaRPr lang="en-US" sz="900" dirty="0">
              <a:solidFill>
                <a:schemeClr val="bg1"/>
              </a:solidFill>
            </a:endParaRPr>
          </a:p>
        </p:txBody>
      </p:sp>
      <p:pic>
        <p:nvPicPr>
          <p:cNvPr id="13" name="Picture 12" descr="Benefitfocus_Application_Logo_No_Tagline_Outlines.png"/>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57200" y="4848631"/>
            <a:ext cx="1367729" cy="137159"/>
          </a:xfrm>
          <a:prstGeom prst="rect">
            <a:avLst/>
          </a:prstGeom>
        </p:spPr>
      </p:pic>
    </p:spTree>
    <p:extLst>
      <p:ext uri="{BB962C8B-B14F-4D97-AF65-F5344CB8AC3E}">
        <p14:creationId xmlns:p14="http://schemas.microsoft.com/office/powerpoint/2010/main" val="666890452"/>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76" r:id="rId4"/>
    <p:sldLayoutId id="2147483672" r:id="rId5"/>
    <p:sldLayoutId id="2147483673" r:id="rId6"/>
    <p:sldLayoutId id="2147483671" r:id="rId7"/>
    <p:sldLayoutId id="2147483677" r:id="rId8"/>
    <p:sldLayoutId id="2147483684" r:id="rId9"/>
    <p:sldLayoutId id="2147483674" r:id="rId10"/>
    <p:sldLayoutId id="2147483683" r:id="rId11"/>
    <p:sldLayoutId id="2147483681" r:id="rId12"/>
    <p:sldLayoutId id="2147483667"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457200" rtl="0" eaLnBrk="1" latinLnBrk="0" hangingPunct="1">
        <a:lnSpc>
          <a:spcPts val="2800"/>
        </a:lnSpc>
        <a:spcBef>
          <a:spcPct val="0"/>
        </a:spcBef>
        <a:buNone/>
        <a:defRPr sz="2600" b="0" i="0" kern="1200">
          <a:solidFill>
            <a:schemeClr val="tx1"/>
          </a:solidFill>
          <a:latin typeface="+mn-lt"/>
          <a:ea typeface="+mj-ea"/>
          <a:cs typeface="Calibri Light"/>
        </a:defRPr>
      </a:lvl1pPr>
    </p:titleStyle>
    <p:bodyStyle>
      <a:lvl1pPr marL="227013" indent="-227013" algn="l" defTabSz="457200" rtl="0" eaLnBrk="1" latinLnBrk="0" hangingPunct="1">
        <a:spcBef>
          <a:spcPct val="20000"/>
        </a:spcBef>
        <a:buClr>
          <a:schemeClr val="accent1"/>
        </a:buClr>
        <a:buFont typeface="Arial"/>
        <a:buChar char="•"/>
        <a:defRPr sz="2000" b="0" i="0" kern="1200">
          <a:solidFill>
            <a:schemeClr val="tx1"/>
          </a:solidFill>
          <a:latin typeface="+mn-lt"/>
          <a:ea typeface="+mn-ea"/>
          <a:cs typeface="Calibri Light"/>
        </a:defRPr>
      </a:lvl1pPr>
      <a:lvl2pPr marL="682625" indent="-225425" algn="l" defTabSz="457200" rtl="0" eaLnBrk="1" latinLnBrk="0" hangingPunct="1">
        <a:spcBef>
          <a:spcPct val="20000"/>
        </a:spcBef>
        <a:buClr>
          <a:schemeClr val="accent1"/>
        </a:buClr>
        <a:buFont typeface="Arial"/>
        <a:buChar char="–"/>
        <a:defRPr sz="1800" b="0" i="0" kern="1200">
          <a:solidFill>
            <a:schemeClr val="tx1"/>
          </a:solidFill>
          <a:latin typeface="+mn-lt"/>
          <a:ea typeface="+mn-ea"/>
          <a:cs typeface="Calibri Light"/>
        </a:defRPr>
      </a:lvl2pPr>
      <a:lvl3pPr marL="1085850" indent="-171450" algn="l" defTabSz="457200" rtl="0" eaLnBrk="1" latinLnBrk="0" hangingPunct="1">
        <a:spcBef>
          <a:spcPct val="20000"/>
        </a:spcBef>
        <a:buClr>
          <a:schemeClr val="accent1"/>
        </a:buClr>
        <a:buFont typeface="Arial"/>
        <a:buChar char="•"/>
        <a:defRPr sz="1600" b="0" i="0" kern="1200">
          <a:solidFill>
            <a:schemeClr val="tx1"/>
          </a:solidFill>
          <a:latin typeface="+mn-lt"/>
          <a:ea typeface="+mn-ea"/>
          <a:cs typeface="Calibri Light"/>
        </a:defRPr>
      </a:lvl3pPr>
      <a:lvl4pPr marL="1538288" indent="-163513" algn="l" defTabSz="457200" rtl="0" eaLnBrk="1" latinLnBrk="0" hangingPunct="1">
        <a:spcBef>
          <a:spcPct val="20000"/>
        </a:spcBef>
        <a:buClr>
          <a:schemeClr val="accent1"/>
        </a:buClr>
        <a:buFont typeface="Arial"/>
        <a:buChar char="–"/>
        <a:defRPr sz="1400" b="0" i="0" kern="1200">
          <a:solidFill>
            <a:schemeClr val="tx1"/>
          </a:solidFill>
          <a:latin typeface="+mn-lt"/>
          <a:ea typeface="+mn-ea"/>
          <a:cs typeface="Calibri Light"/>
        </a:defRPr>
      </a:lvl4pPr>
      <a:lvl5pPr marL="1997075" indent="-168275" algn="l" defTabSz="457200" rtl="0" eaLnBrk="1" latinLnBrk="0" hangingPunct="1">
        <a:spcBef>
          <a:spcPct val="20000"/>
        </a:spcBef>
        <a:buClr>
          <a:schemeClr val="accent1"/>
        </a:buClr>
        <a:buFont typeface="Arial"/>
        <a:buChar char="»"/>
        <a:defRPr sz="1400" b="0" i="0" kern="1200">
          <a:solidFill>
            <a:schemeClr val="tx1"/>
          </a:solidFill>
          <a:latin typeface="+mn-lt"/>
          <a:ea typeface="+mn-ea"/>
          <a:cs typeface="Calibri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EOI </a:t>
            </a:r>
            <a:endParaRPr lang="en-US" dirty="0"/>
          </a:p>
        </p:txBody>
      </p:sp>
      <p:sp>
        <p:nvSpPr>
          <p:cNvPr id="3" name="Text Placeholder 2"/>
          <p:cNvSpPr>
            <a:spLocks noGrp="1"/>
          </p:cNvSpPr>
          <p:nvPr>
            <p:ph type="body" idx="1"/>
          </p:nvPr>
        </p:nvSpPr>
        <p:spPr/>
        <p:txBody>
          <a:bodyPr/>
          <a:lstStyle/>
          <a:p>
            <a:r>
              <a:rPr lang="en-US" dirty="0" smtClean="0"/>
              <a:t>Understanding how it works and how it is managed</a:t>
            </a:r>
            <a:endParaRPr lang="en-US" dirty="0"/>
          </a:p>
        </p:txBody>
      </p:sp>
    </p:spTree>
    <p:extLst>
      <p:ext uri="{BB962C8B-B14F-4D97-AF65-F5344CB8AC3E}">
        <p14:creationId xmlns:p14="http://schemas.microsoft.com/office/powerpoint/2010/main" val="1975103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pPr lvl="1">
              <a:buFont typeface="Wingdings" panose="05000000000000000000" pitchFamily="2" charset="2"/>
              <a:buChar char="v"/>
            </a:pPr>
            <a:endParaRPr lang="en-US" dirty="0" smtClean="0"/>
          </a:p>
          <a:p>
            <a:pPr marL="457200" lvl="1" indent="0" algn="ctr">
              <a:buNone/>
            </a:pPr>
            <a:r>
              <a:rPr lang="en-US" sz="6000" dirty="0" smtClean="0"/>
              <a:t>Questions??</a:t>
            </a:r>
            <a:endParaRPr lang="en-US" sz="6000" dirty="0"/>
          </a:p>
        </p:txBody>
      </p:sp>
    </p:spTree>
    <p:extLst>
      <p:ext uri="{BB962C8B-B14F-4D97-AF65-F5344CB8AC3E}">
        <p14:creationId xmlns:p14="http://schemas.microsoft.com/office/powerpoint/2010/main" val="3626320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7" y="129660"/>
            <a:ext cx="8228014" cy="456233"/>
          </a:xfrm>
        </p:spPr>
        <p:txBody>
          <a:bodyPr/>
          <a:lstStyle/>
          <a:p>
            <a:r>
              <a:rPr lang="en-US" sz="2400" dirty="0" smtClean="0"/>
              <a:t>Evidence of Insurability (EOI) </a:t>
            </a:r>
            <a:endParaRPr lang="en-US" sz="2400" dirty="0"/>
          </a:p>
        </p:txBody>
      </p:sp>
      <p:sp>
        <p:nvSpPr>
          <p:cNvPr id="3" name="Content Placeholder 2"/>
          <p:cNvSpPr>
            <a:spLocks noGrp="1"/>
          </p:cNvSpPr>
          <p:nvPr>
            <p:ph idx="1"/>
          </p:nvPr>
        </p:nvSpPr>
        <p:spPr>
          <a:xfrm>
            <a:off x="276664" y="585893"/>
            <a:ext cx="8589079" cy="3862789"/>
          </a:xfrm>
        </p:spPr>
        <p:txBody>
          <a:bodyPr/>
          <a:lstStyle/>
          <a:p>
            <a:pPr marL="457200" lvl="1" indent="0">
              <a:buNone/>
            </a:pPr>
            <a:r>
              <a:rPr lang="en-US" sz="1600" u="sng" dirty="0"/>
              <a:t>Evidence of Insurability</a:t>
            </a:r>
            <a:r>
              <a:rPr lang="en-US" sz="1600" dirty="0"/>
              <a:t> (EOI</a:t>
            </a:r>
            <a:r>
              <a:rPr lang="en-US" sz="1600" dirty="0" smtClean="0"/>
              <a:t>) - </a:t>
            </a:r>
            <a:r>
              <a:rPr lang="en-US" sz="1600" dirty="0"/>
              <a:t>an application process in which you provide information on the condition of your health or your dependent's health in order to be considered for certain types of insurance coverage</a:t>
            </a:r>
            <a:r>
              <a:rPr lang="en-US" sz="1600" dirty="0" smtClean="0"/>
              <a:t>.</a:t>
            </a:r>
          </a:p>
          <a:p>
            <a:pPr marL="457200" lvl="1" indent="0">
              <a:buNone/>
            </a:pPr>
            <a:endParaRPr lang="en-US" sz="1600" dirty="0"/>
          </a:p>
          <a:p>
            <a:pPr marL="457200" lvl="1" indent="0">
              <a:buNone/>
            </a:pPr>
            <a:r>
              <a:rPr lang="en-US" sz="1600" u="sng" dirty="0" smtClean="0"/>
              <a:t>Guaranteed Issue </a:t>
            </a:r>
            <a:r>
              <a:rPr lang="en-US" sz="1600" dirty="0" smtClean="0"/>
              <a:t>(GI) – This is the amount that is guaranteed to be offered to a member, regardless of health.  The member cannot be declined or turned down for this amount.</a:t>
            </a:r>
          </a:p>
          <a:p>
            <a:pPr marL="457200" lvl="1" indent="0">
              <a:buNone/>
            </a:pPr>
            <a:endParaRPr lang="en-US" sz="1600" dirty="0" smtClean="0"/>
          </a:p>
          <a:p>
            <a:pPr lvl="1">
              <a:buFont typeface="Arial" panose="020B0604020202020204" pitchFamily="34" charset="0"/>
              <a:buChar char="•"/>
            </a:pPr>
            <a:r>
              <a:rPr lang="en-US" sz="1600" dirty="0" smtClean="0"/>
              <a:t>EOI is required when the employee does not have/or has exceeded the guarantee issue amount.  The employee then needs to submit documentation to the carrier for the underwriter to determine if they are approved for the additional requested amount</a:t>
            </a:r>
          </a:p>
          <a:p>
            <a:pPr lvl="1">
              <a:buFont typeface="Arial" panose="020B0604020202020204" pitchFamily="34" charset="0"/>
              <a:buChar char="•"/>
            </a:pPr>
            <a:r>
              <a:rPr lang="en-US" sz="1600" dirty="0" smtClean="0"/>
              <a:t>The employee must fill out the EOI form and submit it to the carrier to be approved for the additional requested amount.  Failure to submit this form would result in their request being canceled, only giving the employee the guarantee issued amount, or potentially cancelling the entire enrollment request</a:t>
            </a:r>
          </a:p>
          <a:p>
            <a:pPr marL="457200" lvl="1" indent="0">
              <a:buNone/>
            </a:pPr>
            <a:r>
              <a:rPr lang="en-US" sz="1600" b="1" i="1" dirty="0" smtClean="0"/>
              <a:t>*Allstate Cancer does require EOI, but this has currently been waived for </a:t>
            </a:r>
            <a:r>
              <a:rPr lang="en-US" sz="1600" b="1" i="1" dirty="0" err="1" smtClean="0"/>
              <a:t>NCFlex</a:t>
            </a:r>
            <a:r>
              <a:rPr lang="en-US" sz="1600" b="1" i="1" dirty="0" smtClean="0"/>
              <a:t>*</a:t>
            </a:r>
            <a:endParaRPr lang="en-US" sz="1600" b="1" i="1" dirty="0"/>
          </a:p>
        </p:txBody>
      </p:sp>
      <p:sp>
        <p:nvSpPr>
          <p:cNvPr id="4" name="Title 1"/>
          <p:cNvSpPr txBox="1">
            <a:spLocks/>
          </p:cNvSpPr>
          <p:nvPr/>
        </p:nvSpPr>
        <p:spPr>
          <a:xfrm>
            <a:off x="457198" y="1338126"/>
            <a:ext cx="8228014" cy="456233"/>
          </a:xfrm>
          <a:prstGeom prst="rect">
            <a:avLst/>
          </a:prstGeom>
        </p:spPr>
        <p:txBody>
          <a:bodyPr vert="horz" lIns="0" tIns="45720" rIns="91440" bIns="45720" rtlCol="0" anchor="t">
            <a:noAutofit/>
          </a:bodyPr>
          <a:lstStyle>
            <a:lvl1pPr algn="l" defTabSz="457200" rtl="0" eaLnBrk="1" latinLnBrk="0" hangingPunct="1">
              <a:lnSpc>
                <a:spcPts val="2800"/>
              </a:lnSpc>
              <a:spcBef>
                <a:spcPct val="0"/>
              </a:spcBef>
              <a:buNone/>
              <a:defRPr sz="2600" b="0" i="0" kern="1200">
                <a:solidFill>
                  <a:schemeClr val="tx1"/>
                </a:solidFill>
                <a:latin typeface="+mn-lt"/>
                <a:ea typeface="+mj-ea"/>
                <a:cs typeface="Calibri Light"/>
              </a:defRPr>
            </a:lvl1pPr>
          </a:lstStyle>
          <a:p>
            <a:endParaRPr lang="en-US" sz="2400" dirty="0"/>
          </a:p>
        </p:txBody>
      </p:sp>
    </p:spTree>
    <p:extLst>
      <p:ext uri="{BB962C8B-B14F-4D97-AF65-F5344CB8AC3E}">
        <p14:creationId xmlns:p14="http://schemas.microsoft.com/office/powerpoint/2010/main" val="1253103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NCFlex</a:t>
            </a:r>
            <a:r>
              <a:rPr lang="en-US" dirty="0" smtClean="0"/>
              <a:t> Group Term Life - Evidence of Insurability (EOI) </a:t>
            </a:r>
            <a:endParaRPr lang="en-US" dirty="0"/>
          </a:p>
        </p:txBody>
      </p:sp>
      <p:sp>
        <p:nvSpPr>
          <p:cNvPr id="3" name="Content Placeholder 2"/>
          <p:cNvSpPr>
            <a:spLocks noGrp="1"/>
          </p:cNvSpPr>
          <p:nvPr>
            <p:ph idx="1"/>
          </p:nvPr>
        </p:nvSpPr>
        <p:spPr>
          <a:xfrm>
            <a:off x="276666" y="765468"/>
            <a:ext cx="8589079" cy="3850936"/>
          </a:xfrm>
        </p:spPr>
        <p:txBody>
          <a:bodyPr/>
          <a:lstStyle/>
          <a:p>
            <a:pPr lvl="1">
              <a:buFont typeface="Wingdings" panose="05000000000000000000" pitchFamily="2" charset="2"/>
              <a:buChar char="v"/>
            </a:pPr>
            <a:r>
              <a:rPr lang="en-US" sz="1400" dirty="0" smtClean="0"/>
              <a:t>EOI consists of health questions that may include your current health status, medical history, and family medical history. </a:t>
            </a:r>
          </a:p>
          <a:p>
            <a:pPr lvl="1">
              <a:buFont typeface="Wingdings" panose="05000000000000000000" pitchFamily="2" charset="2"/>
              <a:buChar char="v"/>
            </a:pPr>
            <a:r>
              <a:rPr lang="en-US" sz="1400" b="1" dirty="0" smtClean="0"/>
              <a:t>New Employee </a:t>
            </a:r>
            <a:r>
              <a:rPr lang="en-US" sz="1400" dirty="0" smtClean="0"/>
              <a:t>– may elect $20,000 up to $200,000 on themselves and $20,000 up to $50,000 on their spouse without EOI.</a:t>
            </a:r>
          </a:p>
          <a:p>
            <a:pPr marL="457200" lvl="1" indent="0">
              <a:buNone/>
            </a:pPr>
            <a:r>
              <a:rPr lang="en-US" sz="1400" b="1" dirty="0" smtClean="0"/>
              <a:t>               </a:t>
            </a:r>
            <a:r>
              <a:rPr lang="en-US" sz="1400" b="1" dirty="0"/>
              <a:t>*Dependent coverage cannot exceed subscriber Life enrollment*</a:t>
            </a:r>
            <a:endParaRPr lang="en-US" sz="1400" dirty="0" smtClean="0"/>
          </a:p>
          <a:p>
            <a:pPr lvl="1">
              <a:buFont typeface="Wingdings" panose="05000000000000000000" pitchFamily="2" charset="2"/>
              <a:buChar char="v"/>
            </a:pPr>
            <a:r>
              <a:rPr lang="en-US" sz="1400" b="1" dirty="0" smtClean="0"/>
              <a:t>Existing Employee during OE </a:t>
            </a:r>
            <a:endParaRPr lang="en-US" sz="1400" dirty="0"/>
          </a:p>
          <a:p>
            <a:pPr marL="457200" lvl="1" indent="0">
              <a:buNone/>
            </a:pPr>
            <a:r>
              <a:rPr lang="en-US" sz="1400" b="1" dirty="0"/>
              <a:t>	</a:t>
            </a:r>
            <a:r>
              <a:rPr lang="en-US" sz="1400" b="1" dirty="0" smtClean="0"/>
              <a:t>-</a:t>
            </a:r>
            <a:r>
              <a:rPr lang="en-US" sz="1400" dirty="0" smtClean="0"/>
              <a:t>if employee and their spouse are not currently enrolled in group term life </a:t>
            </a:r>
          </a:p>
          <a:p>
            <a:pPr marL="457200" lvl="1" indent="0">
              <a:buNone/>
            </a:pPr>
            <a:r>
              <a:rPr lang="en-US" sz="1400" b="1" dirty="0"/>
              <a:t>	</a:t>
            </a:r>
            <a:r>
              <a:rPr lang="en-US" sz="1400" dirty="0" smtClean="0"/>
              <a:t>coverage then they may purchase $20,000 on a guaranteed issue basis. </a:t>
            </a:r>
          </a:p>
          <a:p>
            <a:pPr marL="457200" lvl="1" indent="0">
              <a:buNone/>
            </a:pPr>
            <a:r>
              <a:rPr lang="en-US" sz="1400" b="1" dirty="0"/>
              <a:t>	</a:t>
            </a:r>
            <a:r>
              <a:rPr lang="en-US" sz="1400" dirty="0" smtClean="0"/>
              <a:t>Amounts over $20,000 require EOI.</a:t>
            </a:r>
          </a:p>
          <a:p>
            <a:pPr marL="457200" lvl="1" indent="0">
              <a:buNone/>
            </a:pPr>
            <a:r>
              <a:rPr lang="en-US" sz="1400" b="1" dirty="0"/>
              <a:t>	</a:t>
            </a:r>
            <a:r>
              <a:rPr lang="en-US" sz="1400" b="1" dirty="0" smtClean="0"/>
              <a:t>-</a:t>
            </a:r>
            <a:r>
              <a:rPr lang="en-US" sz="1400" dirty="0" smtClean="0"/>
              <a:t>if employee and their spouse are currently enrolled in group term life </a:t>
            </a:r>
          </a:p>
          <a:p>
            <a:pPr marL="457200" lvl="1" indent="0">
              <a:buNone/>
            </a:pPr>
            <a:r>
              <a:rPr lang="en-US" sz="1400" b="1" dirty="0"/>
              <a:t>	</a:t>
            </a:r>
            <a:r>
              <a:rPr lang="en-US" sz="1400" dirty="0" smtClean="0"/>
              <a:t>coverage then you may add up to $20,000 additional up to the guaranteed </a:t>
            </a:r>
            <a:endParaRPr lang="en-US" sz="1400" dirty="0"/>
          </a:p>
          <a:p>
            <a:pPr marL="457200" lvl="1" indent="0">
              <a:buNone/>
            </a:pPr>
            <a:r>
              <a:rPr lang="en-US" sz="1400" b="1" dirty="0" smtClean="0"/>
              <a:t>	</a:t>
            </a:r>
            <a:r>
              <a:rPr lang="en-US" sz="1400" dirty="0" smtClean="0"/>
              <a:t>issue amount of $200,000 for employees and $50,000 for spouse.</a:t>
            </a:r>
          </a:p>
          <a:p>
            <a:pPr marL="457200" lvl="1" indent="0">
              <a:buNone/>
            </a:pPr>
            <a:r>
              <a:rPr lang="en-US" sz="1400" b="1" dirty="0" smtClean="0"/>
              <a:t>Existing Employee outside of OE </a:t>
            </a:r>
            <a:r>
              <a:rPr lang="en-US" sz="1400" dirty="0" smtClean="0"/>
              <a:t>– if the member experiences a qualifying life event that allows them to add or increase life insurance, employee will receive a guarantee issue amount of $200,000 and spouse has a guarantee issue of $50,000.  Anything over the GI will require EOI.</a:t>
            </a:r>
          </a:p>
        </p:txBody>
      </p:sp>
    </p:spTree>
    <p:extLst>
      <p:ext uri="{BB962C8B-B14F-4D97-AF65-F5344CB8AC3E}">
        <p14:creationId xmlns:p14="http://schemas.microsoft.com/office/powerpoint/2010/main" val="386913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Dates of Coverage </a:t>
            </a:r>
            <a:endParaRPr lang="en-US" dirty="0"/>
          </a:p>
        </p:txBody>
      </p:sp>
      <p:sp>
        <p:nvSpPr>
          <p:cNvPr id="3" name="Content Placeholder 2"/>
          <p:cNvSpPr>
            <a:spLocks noGrp="1"/>
          </p:cNvSpPr>
          <p:nvPr>
            <p:ph idx="1"/>
          </p:nvPr>
        </p:nvSpPr>
        <p:spPr>
          <a:xfrm>
            <a:off x="457199" y="677333"/>
            <a:ext cx="8228013" cy="3748341"/>
          </a:xfrm>
        </p:spPr>
        <p:txBody>
          <a:bodyPr/>
          <a:lstStyle/>
          <a:p>
            <a:pPr lvl="1">
              <a:buFont typeface="Wingdings" panose="05000000000000000000" pitchFamily="2" charset="2"/>
              <a:buChar char="v"/>
            </a:pPr>
            <a:r>
              <a:rPr lang="en-US" b="1" dirty="0" smtClean="0"/>
              <a:t>New Employee – </a:t>
            </a:r>
            <a:r>
              <a:rPr lang="en-US" dirty="0" smtClean="0"/>
              <a:t>the first day of the month following the date of hire </a:t>
            </a:r>
          </a:p>
          <a:p>
            <a:pPr lvl="1">
              <a:buFont typeface="Wingdings" panose="05000000000000000000" pitchFamily="2" charset="2"/>
              <a:buChar char="v"/>
            </a:pPr>
            <a:r>
              <a:rPr lang="en-US" b="1" dirty="0" smtClean="0"/>
              <a:t>Existing Employee during OE – </a:t>
            </a:r>
            <a:r>
              <a:rPr lang="en-US" dirty="0" smtClean="0"/>
              <a:t>01/01</a:t>
            </a:r>
          </a:p>
          <a:p>
            <a:pPr lvl="1">
              <a:buFont typeface="Wingdings" panose="05000000000000000000" pitchFamily="2" charset="2"/>
              <a:buChar char="v"/>
            </a:pPr>
            <a:r>
              <a:rPr lang="en-US" b="1" dirty="0" smtClean="0"/>
              <a:t>Existing Employee outside of OE – </a:t>
            </a:r>
            <a:r>
              <a:rPr lang="en-US" dirty="0" smtClean="0"/>
              <a:t>the first day of the month following the life event </a:t>
            </a:r>
          </a:p>
          <a:p>
            <a:pPr lvl="1">
              <a:buFont typeface="Wingdings" panose="05000000000000000000" pitchFamily="2" charset="2"/>
              <a:buChar char="v"/>
            </a:pPr>
            <a:r>
              <a:rPr lang="en-US" b="1" dirty="0"/>
              <a:t>Pending EOI – </a:t>
            </a:r>
            <a:r>
              <a:rPr lang="en-US" dirty="0"/>
              <a:t>the first of the month following the date the EOI is approved (</a:t>
            </a:r>
            <a:r>
              <a:rPr lang="en-US" dirty="0" err="1"/>
              <a:t>ie</a:t>
            </a:r>
            <a:r>
              <a:rPr lang="en-US" dirty="0"/>
              <a:t> if EOI is approved 03/05 then the updated coverage amount is effective 04/01)</a:t>
            </a:r>
          </a:p>
          <a:p>
            <a:pPr lvl="1">
              <a:buFont typeface="Wingdings" panose="05000000000000000000" pitchFamily="2" charset="2"/>
              <a:buChar char="v"/>
            </a:pPr>
            <a:endParaRPr lang="en-US" b="1" dirty="0" smtClean="0"/>
          </a:p>
          <a:p>
            <a:pPr lvl="1">
              <a:buFont typeface="Wingdings" panose="05000000000000000000" pitchFamily="2" charset="2"/>
              <a:buChar char="v"/>
            </a:pPr>
            <a:endParaRPr lang="en-US" b="1" dirty="0" smtClean="0"/>
          </a:p>
          <a:p>
            <a:pPr lvl="1">
              <a:buFont typeface="Wingdings" panose="05000000000000000000" pitchFamily="2" charset="2"/>
              <a:buChar char="v"/>
            </a:pPr>
            <a:endParaRPr lang="en-US" dirty="0" smtClean="0"/>
          </a:p>
          <a:p>
            <a:pPr marL="457200" lvl="1" indent="0">
              <a:buNone/>
            </a:pPr>
            <a:endParaRPr lang="en-US" dirty="0" smtClean="0"/>
          </a:p>
          <a:p>
            <a:pPr lvl="1">
              <a:buFont typeface="Wingdings" panose="05000000000000000000" pitchFamily="2" charset="2"/>
              <a:buChar char="v"/>
            </a:pPr>
            <a:endParaRPr lang="en-US" dirty="0"/>
          </a:p>
        </p:txBody>
      </p:sp>
    </p:spTree>
    <p:extLst>
      <p:ext uri="{BB962C8B-B14F-4D97-AF65-F5344CB8AC3E}">
        <p14:creationId xmlns:p14="http://schemas.microsoft.com/office/powerpoint/2010/main" val="2075494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EOI Life Cycle </a:t>
            </a:r>
            <a:endParaRPr lang="en-US" dirty="0"/>
          </a:p>
        </p:txBody>
      </p:sp>
      <p:sp>
        <p:nvSpPr>
          <p:cNvPr id="3" name="Content Placeholder 2"/>
          <p:cNvSpPr>
            <a:spLocks noGrp="1"/>
          </p:cNvSpPr>
          <p:nvPr>
            <p:ph idx="1"/>
          </p:nvPr>
        </p:nvSpPr>
        <p:spPr>
          <a:xfrm>
            <a:off x="457199" y="621234"/>
            <a:ext cx="8228013" cy="4034528"/>
          </a:xfrm>
        </p:spPr>
        <p:txBody>
          <a:bodyPr/>
          <a:lstStyle/>
          <a:p>
            <a:pPr marL="0" indent="0">
              <a:buNone/>
            </a:pPr>
            <a:endParaRPr lang="en-US" dirty="0" smtClean="0"/>
          </a:p>
          <a:p>
            <a:pPr lvl="1">
              <a:buFont typeface="Wingdings" panose="05000000000000000000" pitchFamily="2" charset="2"/>
              <a:buChar char="v"/>
            </a:pPr>
            <a:endParaRPr lang="en-US" dirty="0" smtClean="0"/>
          </a:p>
        </p:txBody>
      </p:sp>
      <p:graphicFrame>
        <p:nvGraphicFramePr>
          <p:cNvPr id="4" name="Diagram 3"/>
          <p:cNvGraphicFramePr/>
          <p:nvPr>
            <p:extLst>
              <p:ext uri="{D42A27DB-BD31-4B8C-83A1-F6EECF244321}">
                <p14:modId xmlns:p14="http://schemas.microsoft.com/office/powerpoint/2010/main" val="222201031"/>
              </p:ext>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8396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476271" y="3137154"/>
            <a:ext cx="4438966" cy="1306608"/>
          </a:xfrm>
          <a:prstGeom prst="rect">
            <a:avLst/>
          </a:prstGeom>
          <a:ln>
            <a:noFill/>
          </a:ln>
          <a:effectLst>
            <a:outerShdw blurRad="292100" dist="139700" dir="2700000" algn="tl" rotWithShape="0">
              <a:srgbClr val="333333">
                <a:alpha val="65000"/>
              </a:srgbClr>
            </a:outerShdw>
          </a:effectLst>
        </p:spPr>
      </p:pic>
      <p:sp>
        <p:nvSpPr>
          <p:cNvPr id="6" name="Left Arrow 5"/>
          <p:cNvSpPr/>
          <p:nvPr/>
        </p:nvSpPr>
        <p:spPr>
          <a:xfrm>
            <a:off x="5859351" y="3683162"/>
            <a:ext cx="329332" cy="261665"/>
          </a:xfrm>
          <a:prstGeom prst="leftArrow">
            <a:avLst/>
          </a:prstGeom>
          <a:solidFill>
            <a:srgbClr val="FF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dirty="0" smtClean="0">
              <a:solidFill>
                <a:srgbClr val="000000"/>
              </a:solidFill>
            </a:endParaRPr>
          </a:p>
        </p:txBody>
      </p:sp>
      <p:sp>
        <p:nvSpPr>
          <p:cNvPr id="7" name="Oval 6"/>
          <p:cNvSpPr/>
          <p:nvPr/>
        </p:nvSpPr>
        <p:spPr>
          <a:xfrm>
            <a:off x="4315927" y="4007316"/>
            <a:ext cx="2392234" cy="508732"/>
          </a:xfrm>
          <a:prstGeom prst="ellipse">
            <a:avLst/>
          </a:prstGeom>
          <a:noFill/>
          <a:ln w="28575">
            <a:solidFill>
              <a:schemeClr val="accent6"/>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dirty="0" smtClean="0">
              <a:solidFill>
                <a:srgbClr val="000000"/>
              </a:solidFill>
            </a:endParaRPr>
          </a:p>
        </p:txBody>
      </p:sp>
      <p:grpSp>
        <p:nvGrpSpPr>
          <p:cNvPr id="8" name="Group 7"/>
          <p:cNvGrpSpPr/>
          <p:nvPr/>
        </p:nvGrpSpPr>
        <p:grpSpPr>
          <a:xfrm>
            <a:off x="2853366" y="231850"/>
            <a:ext cx="3249977" cy="734814"/>
            <a:chOff x="2114847" y="1515"/>
            <a:chExt cx="1866304" cy="933152"/>
          </a:xfrm>
        </p:grpSpPr>
        <p:sp>
          <p:nvSpPr>
            <p:cNvPr id="9" name="Rounded Rectangle 8"/>
            <p:cNvSpPr/>
            <p:nvPr/>
          </p:nvSpPr>
          <p:spPr>
            <a:xfrm>
              <a:off x="2114847" y="1515"/>
              <a:ext cx="1866304" cy="93315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ounded Rectangle 4"/>
            <p:cNvSpPr txBox="1"/>
            <p:nvPr/>
          </p:nvSpPr>
          <p:spPr>
            <a:xfrm>
              <a:off x="2160400" y="47068"/>
              <a:ext cx="1775198" cy="8420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1400" kern="1200" dirty="0" smtClean="0"/>
                <a:t>Member logs in and elects a group term life amount that requires EOI.</a:t>
              </a:r>
              <a:endParaRPr lang="en-US" sz="1400" kern="1200" dirty="0"/>
            </a:p>
          </p:txBody>
        </p:sp>
      </p:grpSp>
      <p:pic>
        <p:nvPicPr>
          <p:cNvPr id="14" name="Picture 13"/>
          <p:cNvPicPr>
            <a:picLocks noChangeAspect="1"/>
          </p:cNvPicPr>
          <p:nvPr/>
        </p:nvPicPr>
        <p:blipFill>
          <a:blip r:embed="rId3"/>
          <a:stretch>
            <a:fillRect/>
          </a:stretch>
        </p:blipFill>
        <p:spPr>
          <a:xfrm>
            <a:off x="507991" y="1059827"/>
            <a:ext cx="8199427" cy="1458836"/>
          </a:xfrm>
          <a:prstGeom prst="rect">
            <a:avLst/>
          </a:prstGeom>
          <a:ln>
            <a:noFill/>
          </a:ln>
          <a:effectLst>
            <a:outerShdw blurRad="292100" dist="139700" dir="2700000" algn="tl" rotWithShape="0">
              <a:srgbClr val="333333">
                <a:alpha val="65000"/>
              </a:srgbClr>
            </a:outerShdw>
          </a:effectLst>
        </p:spPr>
      </p:pic>
      <p:sp>
        <p:nvSpPr>
          <p:cNvPr id="3" name="Oval 2"/>
          <p:cNvSpPr/>
          <p:nvPr/>
        </p:nvSpPr>
        <p:spPr>
          <a:xfrm>
            <a:off x="4357490" y="1712705"/>
            <a:ext cx="2760312" cy="757773"/>
          </a:xfrm>
          <a:prstGeom prst="ellipse">
            <a:avLst/>
          </a:prstGeom>
          <a:solidFill>
            <a:srgbClr val="FFFF99"/>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dirty="0" smtClean="0">
              <a:solidFill>
                <a:srgbClr val="000000"/>
              </a:solidFill>
            </a:endParaRPr>
          </a:p>
        </p:txBody>
      </p:sp>
      <p:sp>
        <p:nvSpPr>
          <p:cNvPr id="2" name="TextBox 1"/>
          <p:cNvSpPr txBox="1"/>
          <p:nvPr/>
        </p:nvSpPr>
        <p:spPr>
          <a:xfrm>
            <a:off x="4461189" y="1801827"/>
            <a:ext cx="2552913" cy="600164"/>
          </a:xfrm>
          <a:prstGeom prst="rect">
            <a:avLst/>
          </a:prstGeom>
          <a:noFill/>
        </p:spPr>
        <p:txBody>
          <a:bodyPr wrap="square" rtlCol="0">
            <a:spAutoFit/>
          </a:bodyPr>
          <a:lstStyle/>
          <a:p>
            <a:pPr algn="ctr"/>
            <a:r>
              <a:rPr lang="en-US" sz="1100" b="1" i="1" dirty="0" smtClean="0"/>
              <a:t>Members are notified in </a:t>
            </a:r>
            <a:r>
              <a:rPr lang="en-US" sz="1100" b="1" i="1" dirty="0" err="1" smtClean="0"/>
              <a:t>eEnroll</a:t>
            </a:r>
            <a:r>
              <a:rPr lang="en-US" sz="1100" b="1" i="1" dirty="0" smtClean="0"/>
              <a:t> if EOI will be required, after making the coverage level change in </a:t>
            </a:r>
            <a:r>
              <a:rPr lang="en-US" sz="1100" b="1" i="1" dirty="0" err="1" smtClean="0"/>
              <a:t>eEnroll</a:t>
            </a:r>
            <a:endParaRPr lang="en-US" sz="1100" b="1" i="1" dirty="0" smtClean="0"/>
          </a:p>
        </p:txBody>
      </p:sp>
      <p:pic>
        <p:nvPicPr>
          <p:cNvPr id="11" name="Picture 10"/>
          <p:cNvPicPr>
            <a:picLocks noChangeAspect="1"/>
          </p:cNvPicPr>
          <p:nvPr/>
        </p:nvPicPr>
        <p:blipFill>
          <a:blip r:embed="rId4"/>
          <a:stretch>
            <a:fillRect/>
          </a:stretch>
        </p:blipFill>
        <p:spPr>
          <a:xfrm>
            <a:off x="374593" y="3125440"/>
            <a:ext cx="3768432" cy="1330035"/>
          </a:xfrm>
          <a:prstGeom prst="rect">
            <a:avLst/>
          </a:prstGeom>
          <a:ln>
            <a:noFill/>
          </a:ln>
          <a:effectLst>
            <a:outerShdw blurRad="292100" dist="139700" dir="2700000" algn="tl" rotWithShape="0">
              <a:srgbClr val="333333">
                <a:alpha val="65000"/>
              </a:srgbClr>
            </a:outerShdw>
          </a:effectLst>
        </p:spPr>
      </p:pic>
      <p:sp>
        <p:nvSpPr>
          <p:cNvPr id="12" name="TextBox 11"/>
          <p:cNvSpPr txBox="1"/>
          <p:nvPr/>
        </p:nvSpPr>
        <p:spPr>
          <a:xfrm>
            <a:off x="1363287" y="2779724"/>
            <a:ext cx="1330108" cy="307777"/>
          </a:xfrm>
          <a:prstGeom prst="rect">
            <a:avLst/>
          </a:prstGeom>
          <a:noFill/>
        </p:spPr>
        <p:txBody>
          <a:bodyPr wrap="none" rtlCol="0">
            <a:spAutoFit/>
          </a:bodyPr>
          <a:lstStyle/>
          <a:p>
            <a:r>
              <a:rPr lang="en-US" sz="1400" b="1" dirty="0" smtClean="0"/>
              <a:t>Employee View</a:t>
            </a:r>
          </a:p>
        </p:txBody>
      </p:sp>
      <p:sp>
        <p:nvSpPr>
          <p:cNvPr id="16" name="TextBox 15"/>
          <p:cNvSpPr txBox="1"/>
          <p:nvPr/>
        </p:nvSpPr>
        <p:spPr>
          <a:xfrm>
            <a:off x="6024017" y="2779724"/>
            <a:ext cx="812145" cy="307777"/>
          </a:xfrm>
          <a:prstGeom prst="rect">
            <a:avLst/>
          </a:prstGeom>
          <a:noFill/>
        </p:spPr>
        <p:txBody>
          <a:bodyPr wrap="none" rtlCol="0">
            <a:spAutoFit/>
          </a:bodyPr>
          <a:lstStyle/>
          <a:p>
            <a:r>
              <a:rPr lang="en-US" sz="1400" b="1" dirty="0" smtClean="0"/>
              <a:t>HR View</a:t>
            </a:r>
          </a:p>
        </p:txBody>
      </p:sp>
    </p:spTree>
    <p:extLst>
      <p:ext uri="{BB962C8B-B14F-4D97-AF65-F5344CB8AC3E}">
        <p14:creationId xmlns:p14="http://schemas.microsoft.com/office/powerpoint/2010/main" val="535517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EOI Life Cycle </a:t>
            </a:r>
            <a:endParaRPr lang="en-US" dirty="0"/>
          </a:p>
        </p:txBody>
      </p:sp>
      <p:sp>
        <p:nvSpPr>
          <p:cNvPr id="3" name="Content Placeholder 2"/>
          <p:cNvSpPr>
            <a:spLocks noGrp="1"/>
          </p:cNvSpPr>
          <p:nvPr>
            <p:ph idx="1"/>
          </p:nvPr>
        </p:nvSpPr>
        <p:spPr>
          <a:xfrm>
            <a:off x="457199" y="621234"/>
            <a:ext cx="8228013" cy="4034528"/>
          </a:xfrm>
        </p:spPr>
        <p:txBody>
          <a:bodyPr/>
          <a:lstStyle/>
          <a:p>
            <a:pPr marL="0" indent="0">
              <a:buNone/>
            </a:pPr>
            <a:endParaRPr lang="en-US" dirty="0" smtClean="0"/>
          </a:p>
          <a:p>
            <a:pPr lvl="1">
              <a:buFont typeface="Wingdings" panose="05000000000000000000" pitchFamily="2" charset="2"/>
              <a:buChar char="v"/>
            </a:pPr>
            <a:endParaRPr lang="en-US" dirty="0" smtClean="0"/>
          </a:p>
        </p:txBody>
      </p:sp>
      <p:graphicFrame>
        <p:nvGraphicFramePr>
          <p:cNvPr id="4" name="Diagram 3"/>
          <p:cNvGraphicFramePr/>
          <p:nvPr>
            <p:extLst>
              <p:ext uri="{D42A27DB-BD31-4B8C-83A1-F6EECF244321}">
                <p14:modId xmlns:p14="http://schemas.microsoft.com/office/powerpoint/2010/main" val="841871939"/>
              </p:ext>
            </p:extLst>
          </p:nvPr>
        </p:nvGraphicFramePr>
        <p:xfrm>
          <a:off x="1501864" y="35128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p:cNvCxnSpPr/>
          <p:nvPr/>
        </p:nvCxnSpPr>
        <p:spPr>
          <a:xfrm flipH="1">
            <a:off x="1873362" y="961196"/>
            <a:ext cx="544454" cy="377460"/>
          </a:xfrm>
          <a:prstGeom prst="straightConnector1">
            <a:avLst/>
          </a:prstGeom>
          <a:ln w="19050">
            <a:tailEnd type="triangle"/>
          </a:ln>
        </p:spPr>
        <p:style>
          <a:lnRef idx="1">
            <a:schemeClr val="accent3"/>
          </a:lnRef>
          <a:fillRef idx="0">
            <a:schemeClr val="accent3"/>
          </a:fillRef>
          <a:effectRef idx="0">
            <a:schemeClr val="accent3"/>
          </a:effectRef>
          <a:fontRef idx="minor">
            <a:schemeClr val="tx1"/>
          </a:fontRef>
        </p:style>
      </p:cxnSp>
      <p:cxnSp>
        <p:nvCxnSpPr>
          <p:cNvPr id="8" name="Straight Arrow Connector 7"/>
          <p:cNvCxnSpPr/>
          <p:nvPr/>
        </p:nvCxnSpPr>
        <p:spPr>
          <a:xfrm>
            <a:off x="4463609" y="975757"/>
            <a:ext cx="0" cy="263112"/>
          </a:xfrm>
          <a:prstGeom prst="straightConnector1">
            <a:avLst/>
          </a:prstGeom>
          <a:ln w="19050">
            <a:tailEnd type="triangle"/>
          </a:ln>
        </p:spPr>
        <p:style>
          <a:lnRef idx="1">
            <a:schemeClr val="accent3"/>
          </a:lnRef>
          <a:fillRef idx="0">
            <a:schemeClr val="accent3"/>
          </a:fillRef>
          <a:effectRef idx="0">
            <a:schemeClr val="accent3"/>
          </a:effectRef>
          <a:fontRef idx="minor">
            <a:schemeClr val="tx1"/>
          </a:fontRef>
        </p:style>
      </p:cxnSp>
      <p:sp>
        <p:nvSpPr>
          <p:cNvPr id="9" name="Oval 8"/>
          <p:cNvSpPr/>
          <p:nvPr/>
        </p:nvSpPr>
        <p:spPr>
          <a:xfrm>
            <a:off x="649354" y="1225600"/>
            <a:ext cx="1301570" cy="515388"/>
          </a:xfrm>
          <a:prstGeom prst="ellipse">
            <a:avLst/>
          </a:prstGeom>
          <a:solidFill>
            <a:srgbClr val="0070C0"/>
          </a:solidFill>
          <a:ln>
            <a:noFill/>
          </a:ln>
          <a:effectLst/>
          <a:scene3d>
            <a:camera prst="orthographicFront">
              <a:rot lat="0" lon="0" rev="0"/>
            </a:camera>
            <a:lightRig rig="contrasting" dir="t">
              <a:rot lat="0" lon="0" rev="7800000"/>
            </a:lightRig>
          </a:scene3d>
          <a:sp3d>
            <a:bevelT w="139700" h="139700"/>
          </a:sp3d>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dirty="0" smtClean="0">
                <a:solidFill>
                  <a:srgbClr val="000000"/>
                </a:solidFill>
              </a:rPr>
              <a:t>Approved</a:t>
            </a:r>
          </a:p>
        </p:txBody>
      </p:sp>
      <p:sp>
        <p:nvSpPr>
          <p:cNvPr id="10" name="Oval 9"/>
          <p:cNvSpPr/>
          <p:nvPr/>
        </p:nvSpPr>
        <p:spPr>
          <a:xfrm>
            <a:off x="3823477" y="1283817"/>
            <a:ext cx="1280264" cy="506951"/>
          </a:xfrm>
          <a:prstGeom prst="ellipse">
            <a:avLst/>
          </a:prstGeom>
          <a:solidFill>
            <a:srgbClr val="0070C0"/>
          </a:solidFill>
          <a:ln>
            <a:noFill/>
          </a:ln>
          <a:effectLst/>
          <a:scene3d>
            <a:camera prst="orthographicFront">
              <a:rot lat="0" lon="0" rev="0"/>
            </a:camera>
            <a:lightRig rig="contrasting" dir="t">
              <a:rot lat="0" lon="0" rev="7800000"/>
            </a:lightRig>
          </a:scene3d>
          <a:sp3d>
            <a:bevelT w="139700" h="139700"/>
          </a:sp3d>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dirty="0" smtClean="0">
                <a:solidFill>
                  <a:srgbClr val="000000"/>
                </a:solidFill>
              </a:rPr>
              <a:t>Denied</a:t>
            </a:r>
          </a:p>
        </p:txBody>
      </p:sp>
      <p:sp>
        <p:nvSpPr>
          <p:cNvPr id="11" name="Rounded Rectangle 10"/>
          <p:cNvSpPr/>
          <p:nvPr/>
        </p:nvSpPr>
        <p:spPr>
          <a:xfrm>
            <a:off x="168714" y="1804301"/>
            <a:ext cx="2205729" cy="2393626"/>
          </a:xfrm>
          <a:prstGeom prst="roundRect">
            <a:avLst/>
          </a:prstGeom>
          <a:ln/>
        </p:spPr>
        <p:style>
          <a:lnRef idx="2">
            <a:schemeClr val="accent3"/>
          </a:lnRef>
          <a:fillRef idx="1">
            <a:schemeClr val="lt1"/>
          </a:fillRef>
          <a:effectRef idx="0">
            <a:schemeClr val="accent3"/>
          </a:effectRef>
          <a:fontRef idx="minor">
            <a:schemeClr val="dk1"/>
          </a:fontRef>
        </p:style>
        <p:txBody>
          <a:bodyPr rtlCol="0" anchor="t"/>
          <a:lstStyle/>
          <a:p>
            <a:pPr algn="ctr"/>
            <a:r>
              <a:rPr lang="en-US" sz="1000" dirty="0" err="1" smtClean="0">
                <a:solidFill>
                  <a:srgbClr val="000000"/>
                </a:solidFill>
              </a:rPr>
              <a:t>Benefitfocus</a:t>
            </a:r>
            <a:r>
              <a:rPr lang="en-US" sz="1000" dirty="0" smtClean="0">
                <a:solidFill>
                  <a:srgbClr val="000000"/>
                </a:solidFill>
              </a:rPr>
              <a:t> Approves the amount, based on VOYA’s decision, the effective date following the approval (member reflect covered for $30,000, requested a total amount of $100,000.  Up until this point, the member should have been payroll deducted for $30,000.   For example, once VOYA approves the member on 04/20, the member will reflect $30,000 01/01 – 04/30, and $100,000 effective 05/01/18.  </a:t>
            </a:r>
            <a:endParaRPr lang="en-US" sz="1000" dirty="0">
              <a:solidFill>
                <a:srgbClr val="000000"/>
              </a:solidFill>
            </a:endParaRPr>
          </a:p>
        </p:txBody>
      </p:sp>
      <p:sp>
        <p:nvSpPr>
          <p:cNvPr id="12" name="Rounded Rectangle 11"/>
          <p:cNvSpPr/>
          <p:nvPr/>
        </p:nvSpPr>
        <p:spPr>
          <a:xfrm>
            <a:off x="3360744" y="1835716"/>
            <a:ext cx="2205729" cy="2362211"/>
          </a:xfrm>
          <a:prstGeom prst="roundRect">
            <a:avLst/>
          </a:prstGeom>
          <a:ln/>
        </p:spPr>
        <p:style>
          <a:lnRef idx="2">
            <a:schemeClr val="accent3"/>
          </a:lnRef>
          <a:fillRef idx="1">
            <a:schemeClr val="lt1"/>
          </a:fillRef>
          <a:effectRef idx="0">
            <a:schemeClr val="accent3"/>
          </a:effectRef>
          <a:fontRef idx="minor">
            <a:schemeClr val="dk1"/>
          </a:fontRef>
        </p:style>
        <p:txBody>
          <a:bodyPr rtlCol="0" anchor="t"/>
          <a:lstStyle/>
          <a:p>
            <a:pPr algn="ctr"/>
            <a:r>
              <a:rPr lang="en-US" sz="1050" dirty="0" err="1">
                <a:solidFill>
                  <a:srgbClr val="000000"/>
                </a:solidFill>
              </a:rPr>
              <a:t>Benefitfocus</a:t>
            </a:r>
            <a:r>
              <a:rPr lang="en-US" sz="1050" dirty="0">
                <a:solidFill>
                  <a:srgbClr val="000000"/>
                </a:solidFill>
              </a:rPr>
              <a:t> </a:t>
            </a:r>
            <a:r>
              <a:rPr lang="en-US" sz="1050" dirty="0" smtClean="0">
                <a:solidFill>
                  <a:srgbClr val="000000"/>
                </a:solidFill>
              </a:rPr>
              <a:t>approves the amount based on VOYA’s decision.  If the member had a </a:t>
            </a:r>
            <a:r>
              <a:rPr lang="en-US" sz="1050" dirty="0" err="1" smtClean="0">
                <a:solidFill>
                  <a:srgbClr val="000000"/>
                </a:solidFill>
              </a:rPr>
              <a:t>Gaurantee</a:t>
            </a:r>
            <a:r>
              <a:rPr lang="en-US" sz="1050" dirty="0" smtClean="0">
                <a:solidFill>
                  <a:srgbClr val="000000"/>
                </a:solidFill>
              </a:rPr>
              <a:t> Issued amount, and that additional requested amount was not approved, </a:t>
            </a:r>
            <a:r>
              <a:rPr lang="en-US" sz="1050" dirty="0" err="1" smtClean="0">
                <a:solidFill>
                  <a:srgbClr val="000000"/>
                </a:solidFill>
              </a:rPr>
              <a:t>eEnroll</a:t>
            </a:r>
            <a:r>
              <a:rPr lang="en-US" sz="1050" dirty="0" smtClean="0">
                <a:solidFill>
                  <a:srgbClr val="000000"/>
                </a:solidFill>
              </a:rPr>
              <a:t> will only reflect an approval for the </a:t>
            </a:r>
            <a:r>
              <a:rPr lang="en-US" sz="1050" dirty="0" err="1" smtClean="0">
                <a:solidFill>
                  <a:srgbClr val="000000"/>
                </a:solidFill>
              </a:rPr>
              <a:t>Gaurantee</a:t>
            </a:r>
            <a:r>
              <a:rPr lang="en-US" sz="1050" dirty="0" smtClean="0">
                <a:solidFill>
                  <a:srgbClr val="000000"/>
                </a:solidFill>
              </a:rPr>
              <a:t> Issued amount, reflecting the original effective date. </a:t>
            </a:r>
            <a:endParaRPr lang="en-US" sz="1050" dirty="0">
              <a:solidFill>
                <a:srgbClr val="000000"/>
              </a:solidFill>
            </a:endParaRPr>
          </a:p>
          <a:p>
            <a:pPr algn="ctr"/>
            <a:endParaRPr lang="en-US" sz="1050" b="1" dirty="0" smtClean="0">
              <a:solidFill>
                <a:srgbClr val="000000"/>
              </a:solidFill>
            </a:endParaRPr>
          </a:p>
          <a:p>
            <a:pPr algn="ctr"/>
            <a:endParaRPr lang="en-US" sz="1050" b="1" dirty="0">
              <a:solidFill>
                <a:srgbClr val="000000"/>
              </a:solidFill>
            </a:endParaRPr>
          </a:p>
          <a:p>
            <a:pPr algn="ctr"/>
            <a:endParaRPr lang="en-US" dirty="0" smtClean="0">
              <a:solidFill>
                <a:srgbClr val="000000"/>
              </a:solidFill>
            </a:endParaRPr>
          </a:p>
        </p:txBody>
      </p:sp>
      <p:sp>
        <p:nvSpPr>
          <p:cNvPr id="16" name="Rounded Rectangle 15"/>
          <p:cNvSpPr/>
          <p:nvPr/>
        </p:nvSpPr>
        <p:spPr>
          <a:xfrm>
            <a:off x="6411465" y="1825166"/>
            <a:ext cx="2303335" cy="2372761"/>
          </a:xfrm>
          <a:prstGeom prst="roundRect">
            <a:avLst/>
          </a:prstGeom>
          <a:ln/>
        </p:spPr>
        <p:style>
          <a:lnRef idx="2">
            <a:schemeClr val="accent3"/>
          </a:lnRef>
          <a:fillRef idx="1">
            <a:schemeClr val="lt1"/>
          </a:fillRef>
          <a:effectRef idx="0">
            <a:schemeClr val="accent3"/>
          </a:effectRef>
          <a:fontRef idx="minor">
            <a:schemeClr val="dk1"/>
          </a:fontRef>
        </p:style>
        <p:txBody>
          <a:bodyPr rtlCol="0" anchor="t"/>
          <a:lstStyle/>
          <a:p>
            <a:pPr algn="ctr"/>
            <a:r>
              <a:rPr lang="en-US" sz="1000" dirty="0" smtClean="0">
                <a:solidFill>
                  <a:srgbClr val="000000"/>
                </a:solidFill>
              </a:rPr>
              <a:t>If a EOI request is canceled, this is due to the member </a:t>
            </a:r>
            <a:r>
              <a:rPr lang="en-US" sz="1000" i="1" dirty="0" smtClean="0">
                <a:solidFill>
                  <a:srgbClr val="000000"/>
                </a:solidFill>
              </a:rPr>
              <a:t>not </a:t>
            </a:r>
            <a:r>
              <a:rPr lang="en-US" sz="1000" dirty="0" smtClean="0">
                <a:solidFill>
                  <a:srgbClr val="000000"/>
                </a:solidFill>
              </a:rPr>
              <a:t>sending in the required EOI paperwork.  This request will reflect a cancelled status in </a:t>
            </a:r>
            <a:r>
              <a:rPr lang="en-US" sz="1000" dirty="0" err="1" smtClean="0">
                <a:solidFill>
                  <a:srgbClr val="000000"/>
                </a:solidFill>
              </a:rPr>
              <a:t>LifeHelp</a:t>
            </a:r>
            <a:r>
              <a:rPr lang="en-US" sz="1000" dirty="0" smtClean="0">
                <a:solidFill>
                  <a:srgbClr val="000000"/>
                </a:solidFill>
              </a:rPr>
              <a:t>.  </a:t>
            </a:r>
            <a:r>
              <a:rPr lang="en-US" sz="1000" dirty="0" err="1" smtClean="0">
                <a:solidFill>
                  <a:srgbClr val="000000"/>
                </a:solidFill>
              </a:rPr>
              <a:t>Benefitfocus</a:t>
            </a:r>
            <a:r>
              <a:rPr lang="en-US" sz="1000" dirty="0" smtClean="0">
                <a:solidFill>
                  <a:srgbClr val="000000"/>
                </a:solidFill>
              </a:rPr>
              <a:t> will then only approve the member for the GI amount with the original effective date (this approval will be keyed approximately 60 days after the member has been placed in a canceled status.  If the entire EOI amount was pending (due to using a life event), the entire enrollment will be cancelled. </a:t>
            </a:r>
            <a:endParaRPr lang="en-US" sz="1000" dirty="0">
              <a:solidFill>
                <a:srgbClr val="000000"/>
              </a:solidFill>
            </a:endParaRPr>
          </a:p>
          <a:p>
            <a:pPr algn="ctr"/>
            <a:endParaRPr lang="en-US" dirty="0" smtClean="0">
              <a:solidFill>
                <a:srgbClr val="000000"/>
              </a:solidFill>
            </a:endParaRPr>
          </a:p>
        </p:txBody>
      </p:sp>
      <p:cxnSp>
        <p:nvCxnSpPr>
          <p:cNvPr id="17" name="Straight Arrow Connector 16"/>
          <p:cNvCxnSpPr/>
          <p:nvPr/>
        </p:nvCxnSpPr>
        <p:spPr>
          <a:xfrm>
            <a:off x="6383862" y="959535"/>
            <a:ext cx="711976" cy="290669"/>
          </a:xfrm>
          <a:prstGeom prst="straightConnector1">
            <a:avLst/>
          </a:prstGeom>
          <a:ln w="19050">
            <a:tailEnd type="triangle"/>
          </a:ln>
        </p:spPr>
        <p:style>
          <a:lnRef idx="1">
            <a:schemeClr val="accent3"/>
          </a:lnRef>
          <a:fillRef idx="0">
            <a:schemeClr val="accent3"/>
          </a:fillRef>
          <a:effectRef idx="0">
            <a:schemeClr val="accent3"/>
          </a:effectRef>
          <a:fontRef idx="minor">
            <a:schemeClr val="tx1"/>
          </a:fontRef>
        </p:style>
      </p:cxnSp>
      <p:sp>
        <p:nvSpPr>
          <p:cNvPr id="18" name="Oval 17"/>
          <p:cNvSpPr/>
          <p:nvPr/>
        </p:nvSpPr>
        <p:spPr>
          <a:xfrm>
            <a:off x="6923001" y="1234037"/>
            <a:ext cx="1280264" cy="506951"/>
          </a:xfrm>
          <a:prstGeom prst="ellipse">
            <a:avLst/>
          </a:prstGeom>
          <a:solidFill>
            <a:srgbClr val="0070C0"/>
          </a:solidFill>
          <a:ln>
            <a:noFill/>
          </a:ln>
          <a:effectLst/>
          <a:scene3d>
            <a:camera prst="orthographicFront">
              <a:rot lat="0" lon="0" rev="0"/>
            </a:camera>
            <a:lightRig rig="contrasting" dir="t">
              <a:rot lat="0" lon="0" rev="7800000"/>
            </a:lightRig>
          </a:scene3d>
          <a:sp3d>
            <a:bevelT w="139700" h="139700"/>
          </a:sp3d>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smtClean="0">
                <a:solidFill>
                  <a:srgbClr val="000000"/>
                </a:solidFill>
              </a:rPr>
              <a:t>Cancelled</a:t>
            </a:r>
            <a:endParaRPr lang="en-US" sz="1400" dirty="0" smtClean="0">
              <a:solidFill>
                <a:srgbClr val="000000"/>
              </a:solidFill>
            </a:endParaRPr>
          </a:p>
        </p:txBody>
      </p:sp>
      <p:sp>
        <p:nvSpPr>
          <p:cNvPr id="5" name="TextBox 4"/>
          <p:cNvSpPr txBox="1"/>
          <p:nvPr/>
        </p:nvSpPr>
        <p:spPr>
          <a:xfrm>
            <a:off x="168714" y="4214982"/>
            <a:ext cx="8975286" cy="461665"/>
          </a:xfrm>
          <a:prstGeom prst="rect">
            <a:avLst/>
          </a:prstGeom>
          <a:noFill/>
        </p:spPr>
        <p:txBody>
          <a:bodyPr wrap="square" rtlCol="0">
            <a:spAutoFit/>
          </a:bodyPr>
          <a:lstStyle/>
          <a:p>
            <a:pPr algn="ctr"/>
            <a:r>
              <a:rPr lang="en-US" sz="1200" b="1" i="1" dirty="0">
                <a:solidFill>
                  <a:srgbClr val="000000"/>
                </a:solidFill>
              </a:rPr>
              <a:t>*</a:t>
            </a:r>
            <a:r>
              <a:rPr lang="en-US" sz="1200" b="1" dirty="0">
                <a:solidFill>
                  <a:srgbClr val="000000"/>
                </a:solidFill>
              </a:rPr>
              <a:t>If a member is placed in a cancelled status, VOYA could potentially still receive their EOI paperwork and update the status (approve/deny) the request up to 60 days after the cancellation date</a:t>
            </a:r>
            <a:r>
              <a:rPr lang="en-US" sz="1200" b="1" dirty="0" smtClean="0">
                <a:solidFill>
                  <a:srgbClr val="000000"/>
                </a:solidFill>
              </a:rPr>
              <a:t>*</a:t>
            </a:r>
            <a:endParaRPr lang="en-US" sz="1200" b="1" i="1" dirty="0">
              <a:solidFill>
                <a:srgbClr val="000000"/>
              </a:solidFill>
            </a:endParaRPr>
          </a:p>
        </p:txBody>
      </p:sp>
    </p:spTree>
    <p:extLst>
      <p:ext uri="{BB962C8B-B14F-4D97-AF65-F5344CB8AC3E}">
        <p14:creationId xmlns:p14="http://schemas.microsoft.com/office/powerpoint/2010/main" val="239051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Best Practices</a:t>
            </a:r>
            <a:endParaRPr lang="en-US" sz="2000" dirty="0"/>
          </a:p>
        </p:txBody>
      </p:sp>
      <p:sp>
        <p:nvSpPr>
          <p:cNvPr id="3" name="Content Placeholder 2"/>
          <p:cNvSpPr>
            <a:spLocks noGrp="1"/>
          </p:cNvSpPr>
          <p:nvPr>
            <p:ph idx="1"/>
          </p:nvPr>
        </p:nvSpPr>
        <p:spPr>
          <a:xfrm>
            <a:off x="457197" y="677333"/>
            <a:ext cx="8228013" cy="3918277"/>
          </a:xfrm>
        </p:spPr>
        <p:txBody>
          <a:bodyPr/>
          <a:lstStyle/>
          <a:p>
            <a:pPr lvl="1">
              <a:buFont typeface="Wingdings" panose="05000000000000000000" pitchFamily="2" charset="2"/>
              <a:buChar char="v"/>
            </a:pPr>
            <a:r>
              <a:rPr lang="en-US" sz="1400" dirty="0" smtClean="0"/>
              <a:t>Pulling a Pending EOI Report within </a:t>
            </a:r>
            <a:r>
              <a:rPr lang="en-US" sz="1400" dirty="0" err="1" smtClean="0"/>
              <a:t>eEnroll</a:t>
            </a:r>
            <a:r>
              <a:rPr lang="en-US" sz="1400" dirty="0" smtClean="0"/>
              <a:t>, to identify if there is an employee who has pending EOI that has an effective date more than 4 months back (i.e. Pull the report in May, and look for members who have an effective date of 01/01)</a:t>
            </a:r>
          </a:p>
          <a:p>
            <a:pPr lvl="2">
              <a:buFont typeface="Wingdings" panose="05000000000000000000" pitchFamily="2" charset="2"/>
              <a:buChar char="§"/>
            </a:pPr>
            <a:r>
              <a:rPr lang="en-US" sz="1200" dirty="0" smtClean="0"/>
              <a:t>This would be recommended to be pulled monthly, or quarterly based on the Employing Unit’s work load</a:t>
            </a:r>
          </a:p>
          <a:p>
            <a:pPr lvl="2">
              <a:buFont typeface="Wingdings" panose="05000000000000000000" pitchFamily="2" charset="2"/>
              <a:buChar char="§"/>
            </a:pPr>
            <a:r>
              <a:rPr lang="en-US" sz="1200" dirty="0" smtClean="0"/>
              <a:t>Once an employee is identified to still have pending EOI past the time that would be expected, a One Place 365 case would need to be filed to request this member to be looked in to, and potentially put in the correct state</a:t>
            </a:r>
          </a:p>
          <a:p>
            <a:pPr lvl="2">
              <a:buFont typeface="Wingdings" panose="05000000000000000000" pitchFamily="2" charset="2"/>
              <a:buChar char="§"/>
            </a:pPr>
            <a:r>
              <a:rPr lang="en-US" sz="1200" dirty="0" smtClean="0"/>
              <a:t>If this is not managed regularly, by identifying EOI that is pending longer than the expected time frame, this could have impacts with the employee not being deducted the appropriate amount.</a:t>
            </a:r>
            <a:endParaRPr lang="en-US" sz="1400" dirty="0" smtClean="0"/>
          </a:p>
          <a:p>
            <a:pPr marL="914400" lvl="2" indent="0">
              <a:buNone/>
            </a:pPr>
            <a:endParaRPr lang="en-US" sz="1400" dirty="0"/>
          </a:p>
          <a:p>
            <a:pPr lvl="1">
              <a:buFont typeface="Wingdings" panose="05000000000000000000" pitchFamily="2" charset="2"/>
              <a:buChar char="v"/>
            </a:pPr>
            <a:r>
              <a:rPr lang="en-US" sz="1400" b="1" dirty="0" smtClean="0"/>
              <a:t>Benefit Detail Report </a:t>
            </a:r>
            <a:endParaRPr lang="en-US" sz="1400" b="1" dirty="0"/>
          </a:p>
          <a:p>
            <a:pPr lvl="2">
              <a:buFont typeface="Wingdings" panose="05000000000000000000" pitchFamily="2" charset="2"/>
              <a:buChar char="v"/>
            </a:pPr>
            <a:r>
              <a:rPr lang="en-US" sz="1400" dirty="0"/>
              <a:t>Data &amp; Reporting &gt; Standard Reports &gt; Benefit &gt; </a:t>
            </a:r>
            <a:r>
              <a:rPr lang="en-US" sz="1400" dirty="0" smtClean="0"/>
              <a:t>Benefit Detail </a:t>
            </a:r>
            <a:endParaRPr lang="en-US" sz="1400" dirty="0"/>
          </a:p>
          <a:p>
            <a:pPr lvl="2">
              <a:buFont typeface="Wingdings" panose="05000000000000000000" pitchFamily="2" charset="2"/>
              <a:buChar char="v"/>
            </a:pPr>
            <a:r>
              <a:rPr lang="en-US" sz="1400" dirty="0"/>
              <a:t>Filter by </a:t>
            </a:r>
            <a:r>
              <a:rPr lang="en-US" sz="1400" dirty="0" smtClean="0"/>
              <a:t>benefit type – Group Term Life (member, spouse, and child) </a:t>
            </a:r>
            <a:r>
              <a:rPr lang="en-US" sz="1400" dirty="0"/>
              <a:t>&gt; Create </a:t>
            </a:r>
            <a:r>
              <a:rPr lang="en-US" sz="1400" dirty="0" smtClean="0"/>
              <a:t>report</a:t>
            </a:r>
          </a:p>
          <a:p>
            <a:pPr lvl="2">
              <a:buFont typeface="Wingdings" panose="05000000000000000000" pitchFamily="2" charset="2"/>
              <a:buChar char="v"/>
            </a:pPr>
            <a:endParaRPr lang="en-US" sz="1400" dirty="0"/>
          </a:p>
          <a:p>
            <a:pPr lvl="1">
              <a:buFont typeface="Wingdings" panose="05000000000000000000" pitchFamily="2" charset="2"/>
              <a:buChar char="v"/>
            </a:pPr>
            <a:r>
              <a:rPr lang="en-US" sz="1400" b="1" dirty="0"/>
              <a:t>Pending EOI Report</a:t>
            </a:r>
          </a:p>
          <a:p>
            <a:pPr lvl="2">
              <a:buFont typeface="Wingdings" panose="05000000000000000000" pitchFamily="2" charset="2"/>
              <a:buChar char="v"/>
            </a:pPr>
            <a:r>
              <a:rPr lang="en-US" sz="1400" dirty="0"/>
              <a:t>Data &amp; Reporting &gt; Standard Reports &gt; Benefit &gt; Pending EOI </a:t>
            </a:r>
          </a:p>
          <a:p>
            <a:pPr lvl="2">
              <a:buFont typeface="Wingdings" panose="05000000000000000000" pitchFamily="2" charset="2"/>
              <a:buChar char="v"/>
            </a:pPr>
            <a:r>
              <a:rPr lang="en-US" sz="1400" dirty="0"/>
              <a:t>Filter by participation period &gt; Create report</a:t>
            </a:r>
          </a:p>
          <a:p>
            <a:pPr lvl="2">
              <a:buFont typeface="Wingdings" panose="05000000000000000000" pitchFamily="2" charset="2"/>
              <a:buChar char="v"/>
            </a:pPr>
            <a:endParaRPr lang="en-US" sz="1400" dirty="0"/>
          </a:p>
          <a:p>
            <a:pPr lvl="2">
              <a:buFont typeface="Wingdings" panose="05000000000000000000" pitchFamily="2" charset="2"/>
              <a:buChar char="v"/>
            </a:pPr>
            <a:endParaRPr lang="en-US" dirty="0"/>
          </a:p>
        </p:txBody>
      </p:sp>
    </p:spTree>
    <p:extLst>
      <p:ext uri="{BB962C8B-B14F-4D97-AF65-F5344CB8AC3E}">
        <p14:creationId xmlns:p14="http://schemas.microsoft.com/office/powerpoint/2010/main" val="970959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0674" y="265100"/>
            <a:ext cx="1751890" cy="307777"/>
          </a:xfrm>
          <a:prstGeom prst="rect">
            <a:avLst/>
          </a:prstGeom>
          <a:noFill/>
        </p:spPr>
        <p:txBody>
          <a:bodyPr wrap="none" rtlCol="0">
            <a:spAutoFit/>
          </a:bodyPr>
          <a:lstStyle/>
          <a:p>
            <a:r>
              <a:rPr lang="en-US" sz="1400" b="1" i="1" dirty="0" smtClean="0"/>
              <a:t>Benefit Detail Report</a:t>
            </a:r>
            <a:endParaRPr lang="en-US" sz="1400" b="1" i="1" dirty="0" smtClean="0"/>
          </a:p>
        </p:txBody>
      </p:sp>
      <p:pic>
        <p:nvPicPr>
          <p:cNvPr id="6" name="Picture 5"/>
          <p:cNvPicPr>
            <a:picLocks noChangeAspect="1"/>
          </p:cNvPicPr>
          <p:nvPr/>
        </p:nvPicPr>
        <p:blipFill>
          <a:blip r:embed="rId2"/>
          <a:stretch>
            <a:fillRect/>
          </a:stretch>
        </p:blipFill>
        <p:spPr>
          <a:xfrm>
            <a:off x="313350" y="588844"/>
            <a:ext cx="8202690" cy="1955253"/>
          </a:xfrm>
          <a:prstGeom prst="rect">
            <a:avLst/>
          </a:prstGeom>
          <a:ln>
            <a:noFill/>
          </a:ln>
          <a:effectLst>
            <a:outerShdw blurRad="292100" dist="139700" dir="2700000" algn="tl" rotWithShape="0">
              <a:srgbClr val="333333">
                <a:alpha val="65000"/>
              </a:srgbClr>
            </a:outerShdw>
          </a:effectLst>
        </p:spPr>
      </p:pic>
      <p:sp>
        <p:nvSpPr>
          <p:cNvPr id="7" name="Rectangle 6"/>
          <p:cNvSpPr/>
          <p:nvPr/>
        </p:nvSpPr>
        <p:spPr>
          <a:xfrm>
            <a:off x="2489812" y="1674564"/>
            <a:ext cx="5188945" cy="297455"/>
          </a:xfrm>
          <a:prstGeom prst="rect">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dirty="0" smtClean="0">
              <a:solidFill>
                <a:srgbClr val="000000"/>
              </a:solidFill>
            </a:endParaRPr>
          </a:p>
        </p:txBody>
      </p:sp>
      <p:pic>
        <p:nvPicPr>
          <p:cNvPr id="8" name="Picture 7"/>
          <p:cNvPicPr>
            <a:picLocks noChangeAspect="1"/>
          </p:cNvPicPr>
          <p:nvPr/>
        </p:nvPicPr>
        <p:blipFill>
          <a:blip r:embed="rId3"/>
          <a:stretch>
            <a:fillRect/>
          </a:stretch>
        </p:blipFill>
        <p:spPr>
          <a:xfrm>
            <a:off x="229347" y="3057739"/>
            <a:ext cx="8286693" cy="1560428"/>
          </a:xfrm>
          <a:prstGeom prst="rect">
            <a:avLst/>
          </a:prstGeom>
          <a:ln>
            <a:noFill/>
          </a:ln>
          <a:effectLst>
            <a:outerShdw blurRad="292100" dist="139700" dir="2700000" algn="tl" rotWithShape="0">
              <a:srgbClr val="333333">
                <a:alpha val="65000"/>
              </a:srgbClr>
            </a:outerShdw>
          </a:effectLst>
        </p:spPr>
      </p:pic>
      <p:sp>
        <p:nvSpPr>
          <p:cNvPr id="9" name="Rectangle 8"/>
          <p:cNvSpPr/>
          <p:nvPr/>
        </p:nvSpPr>
        <p:spPr>
          <a:xfrm>
            <a:off x="440674" y="3464804"/>
            <a:ext cx="7656723" cy="407624"/>
          </a:xfrm>
          <a:prstGeom prst="rect">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dirty="0" smtClean="0">
              <a:solidFill>
                <a:srgbClr val="000000"/>
              </a:solidFill>
            </a:endParaRPr>
          </a:p>
        </p:txBody>
      </p:sp>
      <p:sp>
        <p:nvSpPr>
          <p:cNvPr id="10" name="TextBox 9"/>
          <p:cNvSpPr txBox="1"/>
          <p:nvPr/>
        </p:nvSpPr>
        <p:spPr>
          <a:xfrm>
            <a:off x="502422" y="2719065"/>
            <a:ext cx="1628394" cy="307777"/>
          </a:xfrm>
          <a:prstGeom prst="rect">
            <a:avLst/>
          </a:prstGeom>
          <a:noFill/>
        </p:spPr>
        <p:txBody>
          <a:bodyPr wrap="none" rtlCol="0">
            <a:spAutoFit/>
          </a:bodyPr>
          <a:lstStyle/>
          <a:p>
            <a:r>
              <a:rPr lang="en-US" sz="1400" b="1" i="1" dirty="0" smtClean="0"/>
              <a:t>Pending EOI Report</a:t>
            </a:r>
            <a:endParaRPr lang="en-US" sz="1400" b="1" i="1" dirty="0" smtClean="0"/>
          </a:p>
        </p:txBody>
      </p:sp>
    </p:spTree>
    <p:extLst>
      <p:ext uri="{BB962C8B-B14F-4D97-AF65-F5344CB8AC3E}">
        <p14:creationId xmlns:p14="http://schemas.microsoft.com/office/powerpoint/2010/main" val="1420753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Custom 2">
      <a:dk1>
        <a:sysClr val="windowText" lastClr="000000"/>
      </a:dk1>
      <a:lt1>
        <a:sysClr val="window" lastClr="FFFFFF"/>
      </a:lt1>
      <a:dk2>
        <a:srgbClr val="53BAD5"/>
      </a:dk2>
      <a:lt2>
        <a:srgbClr val="FFFFFF"/>
      </a:lt2>
      <a:accent1>
        <a:srgbClr val="0077C8"/>
      </a:accent1>
      <a:accent2>
        <a:srgbClr val="53BAD5"/>
      </a:accent2>
      <a:accent3>
        <a:srgbClr val="0F4F8B"/>
      </a:accent3>
      <a:accent4>
        <a:srgbClr val="00BF6F"/>
      </a:accent4>
      <a:accent5>
        <a:srgbClr val="F47D2B"/>
      </a:accent5>
      <a:accent6>
        <a:srgbClr val="CB3524"/>
      </a:accent6>
      <a:hlink>
        <a:srgbClr val="0077C8"/>
      </a:hlink>
      <a:folHlink>
        <a:srgbClr val="0F4F8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solidFill>
            <a:schemeClr val="tx1"/>
          </a:solidFill>
        </a:ln>
        <a:effectLst/>
      </a:spPr>
      <a:bodyPr rtlCol="0" anchor="t"/>
      <a:lstStyle>
        <a:defPPr>
          <a:defRPr dirty="0" smtClean="0">
            <a:solidFill>
              <a:srgbClr val="000000"/>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14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8F320D543A64469975622608B24E12" ma:contentTypeVersion="1" ma:contentTypeDescription="Create a new document." ma:contentTypeScope="" ma:versionID="a07059deddc55d3be321b775807fc2a9">
  <xsd:schema xmlns:xsd="http://www.w3.org/2001/XMLSchema" xmlns:xs="http://www.w3.org/2001/XMLSchema" xmlns:p="http://schemas.microsoft.com/office/2006/metadata/properties" targetNamespace="http://schemas.microsoft.com/office/2006/metadata/properties" ma:root="true" ma:fieldsID="df1a83ccb88164fe8273ef77c54db98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62F2ED0-FFA7-472E-B851-A22CF6C227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59D5C190-919C-4720-A974-59625D207CE9}">
  <ds:schemaRefs>
    <ds:schemaRef ds:uri="http://schemas.microsoft.com/sharepoint/v3/contenttype/forms"/>
  </ds:schemaRefs>
</ds:datastoreItem>
</file>

<file path=customXml/itemProps3.xml><?xml version="1.0" encoding="utf-8"?>
<ds:datastoreItem xmlns:ds="http://schemas.openxmlformats.org/officeDocument/2006/customXml" ds:itemID="{73D35602-D910-4837-847D-1EEE2D3009A1}">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26932</TotalTime>
  <Words>756</Words>
  <Application>Microsoft Office PowerPoint</Application>
  <PresentationFormat>On-screen Show (16:9)</PresentationFormat>
  <Paragraphs>69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Default Theme</vt:lpstr>
      <vt:lpstr>EOI </vt:lpstr>
      <vt:lpstr>Evidence of Insurability (EOI) </vt:lpstr>
      <vt:lpstr>NCFlex Group Term Life - Evidence of Insurability (EOI) </vt:lpstr>
      <vt:lpstr>Effective Dates of Coverage </vt:lpstr>
      <vt:lpstr>EOI Life Cycle </vt:lpstr>
      <vt:lpstr>PowerPoint Presentation</vt:lpstr>
      <vt:lpstr>EOI Life Cycle </vt:lpstr>
      <vt:lpstr>Best Practices</vt:lpstr>
      <vt:lpstr>PowerPoint Presentation</vt:lpstr>
      <vt:lpstr> </vt:lpstr>
    </vt:vector>
  </TitlesOfParts>
  <Company>Benefitfocus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Jervey</dc:creator>
  <cp:lastModifiedBy>Kayla Williams</cp:lastModifiedBy>
  <cp:revision>831</cp:revision>
  <cp:lastPrinted>2015-12-14T14:59:56Z</cp:lastPrinted>
  <dcterms:created xsi:type="dcterms:W3CDTF">2014-12-03T15:56:12Z</dcterms:created>
  <dcterms:modified xsi:type="dcterms:W3CDTF">2018-04-17T19:50:15Z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0x010100D18F320D543A64469975622608B24E12</vt:lpwstr>
  </property>
</Properties>
</file>