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5" d="100"/>
          <a:sy n="85" d="100"/>
        </p:scale>
        <p:origin x="-1920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58D82DB9-FB84-41B4-8806-D488F412BE32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98500"/>
            <a:ext cx="261778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65F304A-1F02-4C5D-B65D-39F3081434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702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F304A-1F02-4C5D-B65D-39F30814340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9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864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45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84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513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18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16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44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465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5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00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419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22040-9238-4C64-B40A-B3501BA9A5B1}" type="datetimeFigureOut">
              <a:rPr lang="en-US" smtClean="0"/>
              <a:t>3/24/2014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76A79-484B-4E59-ADA9-C2723191DB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26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7429" y="273372"/>
            <a:ext cx="6297770" cy="540912"/>
          </a:xfrm>
          <a:ln w="1905">
            <a:solidFill>
              <a:schemeClr val="bg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1400" b="1" dirty="0" smtClean="0">
                <a:ea typeface="Arial Unicode MS" pitchFamily="34" charset="-128"/>
                <a:cs typeface="Arial Unicode MS" pitchFamily="34" charset="-128"/>
              </a:rPr>
              <a:t>Employee Grievance Process: Overview and Timeframes</a:t>
            </a:r>
            <a:endParaRPr lang="en-US" sz="1400" b="1" dirty="0"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003794"/>
              </p:ext>
            </p:extLst>
          </p:nvPr>
        </p:nvGraphicFramePr>
        <p:xfrm>
          <a:off x="223024" y="3200198"/>
          <a:ext cx="6467709" cy="366268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427035"/>
                <a:gridCol w="2040674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u="none" dirty="0" smtClean="0"/>
                        <a:t>Formal</a:t>
                      </a:r>
                      <a:r>
                        <a:rPr lang="en-US" sz="1200" u="none" baseline="0" dirty="0" smtClean="0"/>
                        <a:t> Internal Grievance Process</a:t>
                      </a:r>
                      <a:endParaRPr lang="en-US" sz="1200" u="none" baseline="0" dirty="0" smtClean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Step 1:</a:t>
                      </a:r>
                      <a:r>
                        <a:rPr lang="en-US" sz="1200" baseline="0" dirty="0" smtClean="0"/>
                        <a:t> Mediation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Within</a:t>
                      </a:r>
                      <a:r>
                        <a:rPr lang="en-US" sz="1200" baseline="0" dirty="0" smtClean="0"/>
                        <a:t>:</a:t>
                      </a:r>
                    </a:p>
                    <a:p>
                      <a:r>
                        <a:rPr lang="en-US" sz="1200" baseline="0" dirty="0" smtClean="0"/>
                        <a:t>35 Calendar Days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Employee Files Step</a:t>
                      </a:r>
                      <a:r>
                        <a:rPr lang="en-US" sz="1200" baseline="0" dirty="0" smtClean="0"/>
                        <a:t> 2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Within: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r>
                        <a:rPr lang="en-US" sz="1200" baseline="0" dirty="0" smtClean="0"/>
                        <a:t>5 Calendar Days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Step 2: Employee Presents Grievance to Hearing Officer/Panel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Hearing Officer/Panel Makes Proposed Recommendation to the Director of the Office of State Human Resources (OSHR)</a:t>
                      </a:r>
                      <a:endParaRPr lang="en-US" sz="1200" dirty="0" smtClean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Within: </a:t>
                      </a:r>
                    </a:p>
                    <a:p>
                      <a:r>
                        <a:rPr lang="en-US" sz="1200" dirty="0" smtClean="0"/>
                        <a:t>35 Calendar</a:t>
                      </a:r>
                      <a:r>
                        <a:rPr lang="en-US" sz="1200" baseline="0" dirty="0" smtClean="0"/>
                        <a:t> Days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Director of OSHR Reviews Proposed Recommendation for Consistency and</a:t>
                      </a:r>
                      <a:r>
                        <a:rPr lang="en-US" sz="1200" baseline="0" dirty="0" smtClean="0"/>
                        <a:t> Compliance with Applicable State Statutes and Policies</a:t>
                      </a:r>
                      <a:endParaRPr lang="en-US" sz="1200" dirty="0" smtClean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Within:</a:t>
                      </a:r>
                    </a:p>
                    <a:p>
                      <a:r>
                        <a:rPr lang="en-US" sz="1200" dirty="0" smtClean="0"/>
                        <a:t>10 Calendar Days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Agency Head Renders and Communications Final Agency Decision (FAD)</a:t>
                      </a:r>
                      <a:endParaRPr lang="en-US" sz="1200" dirty="0" smtClean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Within: </a:t>
                      </a:r>
                    </a:p>
                    <a:p>
                      <a:r>
                        <a:rPr lang="en-US" sz="1200" dirty="0" smtClean="0"/>
                        <a:t>5 Calendar</a:t>
                      </a:r>
                      <a:r>
                        <a:rPr lang="en-US" sz="1200" baseline="0" dirty="0" smtClean="0"/>
                        <a:t> Days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Formal</a:t>
                      </a:r>
                      <a:r>
                        <a:rPr lang="en-US" sz="1200" b="1" baseline="0" dirty="0" smtClean="0"/>
                        <a:t> Internal Grievance </a:t>
                      </a:r>
                      <a:r>
                        <a:rPr lang="en-US" sz="1200" b="1" dirty="0" smtClean="0"/>
                        <a:t>Process Completed </a:t>
                      </a:r>
                      <a:endParaRPr lang="en-US" sz="1200" b="1" dirty="0" smtClean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Within: </a:t>
                      </a:r>
                    </a:p>
                    <a:p>
                      <a:r>
                        <a:rPr lang="en-US" sz="1200" b="1" dirty="0" smtClean="0"/>
                        <a:t>90 Calendar Days</a:t>
                      </a:r>
                      <a:endParaRPr lang="en-US" sz="1200" b="1" dirty="0" smtClean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361181"/>
              </p:ext>
            </p:extLst>
          </p:nvPr>
        </p:nvGraphicFramePr>
        <p:xfrm>
          <a:off x="234175" y="717520"/>
          <a:ext cx="6456557" cy="2003378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438185"/>
                <a:gridCol w="20183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Informal Grievance Process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6325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Informal Discussion </a:t>
                      </a:r>
                      <a:r>
                        <a:rPr lang="en-US" sz="1200" dirty="0" smtClean="0"/>
                        <a:t>with Immediate or Other Appropriate </a:t>
                      </a:r>
                    </a:p>
                    <a:p>
                      <a:r>
                        <a:rPr lang="en-US" sz="1200" dirty="0" smtClean="0"/>
                        <a:t>Supervisor in the Employee’s Chain of Command </a:t>
                      </a: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Other Appropriate Personnel or Agency that has Jurisdiction regarding the Alleged Event or Action </a:t>
                      </a:r>
                      <a:r>
                        <a:rPr lang="en-US" sz="1200" dirty="0" smtClean="0"/>
                        <a:t>or </a:t>
                      </a:r>
                      <a:r>
                        <a:rPr lang="en-US" sz="1200" b="1" dirty="0" smtClean="0"/>
                        <a:t>Equal Employment Opportunity Informal Inquiry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Employee Files Formal Grievance if the Issue is Not Resolved</a:t>
                      </a:r>
                    </a:p>
                    <a:p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Within:</a:t>
                      </a:r>
                    </a:p>
                    <a:p>
                      <a:r>
                        <a:rPr lang="en-US" sz="1200" dirty="0" smtClean="0"/>
                        <a:t>15 Calendar Days of the </a:t>
                      </a:r>
                    </a:p>
                    <a:p>
                      <a:r>
                        <a:rPr lang="en-US" sz="1200" dirty="0" smtClean="0"/>
                        <a:t>Alleged Event or Action</a:t>
                      </a:r>
                    </a:p>
                    <a:p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099856"/>
              </p:ext>
            </p:extLst>
          </p:nvPr>
        </p:nvGraphicFramePr>
        <p:xfrm>
          <a:off x="220236" y="7364879"/>
          <a:ext cx="6503948" cy="101092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438185"/>
                <a:gridCol w="2065763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External Appeal Process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Employee May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Petition for a Contested</a:t>
                      </a:r>
                      <a:r>
                        <a:rPr lang="en-US" sz="1200" baseline="0" dirty="0" smtClean="0"/>
                        <a:t> Case Hearing with OAH if Issue is Appealable</a:t>
                      </a:r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Within:</a:t>
                      </a:r>
                    </a:p>
                    <a:p>
                      <a:r>
                        <a:rPr lang="en-US" sz="1200" dirty="0" smtClean="0"/>
                        <a:t>30 Calendar Days of the FAD</a:t>
                      </a:r>
                    </a:p>
                    <a:p>
                      <a:endParaRPr lang="en-US" sz="1200" dirty="0">
                        <a:latin typeface="Arial Unicode MS" panose="020B0604020202020204" pitchFamily="34" charset="-128"/>
                        <a:ea typeface="Arial Unicode MS" panose="020B0604020202020204" pitchFamily="34" charset="-128"/>
                        <a:cs typeface="Arial Unicode MS" panose="020B0604020202020204" pitchFamily="34" charset="-12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" name="Down Arrow 17"/>
          <p:cNvSpPr/>
          <p:nvPr/>
        </p:nvSpPr>
        <p:spPr>
          <a:xfrm>
            <a:off x="3245001" y="2731829"/>
            <a:ext cx="379142" cy="37914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Down Arrow 24"/>
          <p:cNvSpPr/>
          <p:nvPr/>
        </p:nvSpPr>
        <p:spPr>
          <a:xfrm>
            <a:off x="3252437" y="6868941"/>
            <a:ext cx="379142" cy="379142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03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193</Words>
  <Application>Microsoft Office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Employee Grievance Process: Overview and Timeframes</vt:lpstr>
    </vt:vector>
  </TitlesOfParts>
  <Company>State of North Carolina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Kirsten Holden</dc:creator>
  <cp:lastModifiedBy>Sharon Howard</cp:lastModifiedBy>
  <cp:revision>77</cp:revision>
  <cp:lastPrinted>2013-07-24T14:45:17Z</cp:lastPrinted>
  <dcterms:created xsi:type="dcterms:W3CDTF">2013-07-18T15:49:29Z</dcterms:created>
  <dcterms:modified xsi:type="dcterms:W3CDTF">2014-03-24T18:17:50Z</dcterms:modified>
</cp:coreProperties>
</file>