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2"/>
  </p:notesMasterIdLst>
  <p:handoutMasterIdLst>
    <p:handoutMasterId r:id="rId23"/>
  </p:handoutMasterIdLst>
  <p:sldIdLst>
    <p:sldId id="282" r:id="rId5"/>
    <p:sldId id="283" r:id="rId6"/>
    <p:sldId id="299" r:id="rId7"/>
    <p:sldId id="281" r:id="rId8"/>
    <p:sldId id="302" r:id="rId9"/>
    <p:sldId id="295" r:id="rId10"/>
    <p:sldId id="311" r:id="rId11"/>
    <p:sldId id="309" r:id="rId12"/>
    <p:sldId id="285" r:id="rId13"/>
    <p:sldId id="294" r:id="rId14"/>
    <p:sldId id="312" r:id="rId15"/>
    <p:sldId id="306" r:id="rId16"/>
    <p:sldId id="310" r:id="rId17"/>
    <p:sldId id="303" r:id="rId18"/>
    <p:sldId id="308" r:id="rId19"/>
    <p:sldId id="301" r:id="rId20"/>
    <p:sldId id="30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amp; ToC" id="{C70906DF-FA0B-4D32-A4DD-C3CC8E9D55F6}">
          <p14:sldIdLst>
            <p14:sldId id="282"/>
            <p14:sldId id="283"/>
            <p14:sldId id="299"/>
          </p14:sldIdLst>
        </p14:section>
        <p14:section name="Presentation" id="{EF0FDC33-03FC-4A21-8B08-40851EFC8550}">
          <p14:sldIdLst>
            <p14:sldId id="281"/>
            <p14:sldId id="302"/>
            <p14:sldId id="295"/>
            <p14:sldId id="311"/>
            <p14:sldId id="309"/>
            <p14:sldId id="285"/>
            <p14:sldId id="294"/>
            <p14:sldId id="312"/>
            <p14:sldId id="306"/>
            <p14:sldId id="310"/>
            <p14:sldId id="303"/>
            <p14:sldId id="308"/>
            <p14:sldId id="301"/>
            <p14:sldId id="30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0BEE319-11D2-4534-2E59-650B47877420}" name="VanWinkle, Dan" initials="DV" userId="S::dan.vanwinkle@nc.gov::736516f5-3f72-4740-8e2c-dbc527d61f53" providerId="AD"/>
  <p188:author id="{C26D2DB1-4D29-5822-F951-C7E7CED68D65}" name="Dyer, Ella" initials="ED" userId="S::ella.dyer@nc.gov::2585bac6-86d4-4905-af90-785873af2722" providerId="AD"/>
  <p188:author id="{362341C6-7A16-465F-D570-7EAB51504056}" name="Freed, Devon A" initials="FD" userId="S::devon.freed@nc.gov::8558a8c6-3983-459f-9ecd-2fcb3dc46b2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E"/>
    <a:srgbClr val="1A315D"/>
    <a:srgbClr val="FFFFFF"/>
    <a:srgbClr val="E8E8E8"/>
    <a:srgbClr val="002868"/>
    <a:srgbClr val="B3092E"/>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4E9063-8713-4444-9E73-0CE92B19A492}" v="16" dt="2026-07-22T15:49:12.8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_rels/data5.xml.rels><?xml version="1.0" encoding="UTF-8" standalone="yes"?>
<Relationships xmlns="http://schemas.openxmlformats.org/package/2006/relationships"><Relationship Id="rId2" Type="http://schemas.openxmlformats.org/officeDocument/2006/relationships/hyperlink" Target="https://players.brightcove.net/64298592001/default_default/index.html?videoId=6319241697112" TargetMode="External"/><Relationship Id="rId1" Type="http://schemas.openxmlformats.org/officeDocument/2006/relationships/hyperlink" Target="http://www.metlife.com/mybenefits" TargetMode="External"/></Relationships>
</file>

<file path=ppt/diagrams/_rels/drawing5.xml.rels><?xml version="1.0" encoding="UTF-8" standalone="yes"?>
<Relationships xmlns="http://schemas.openxmlformats.org/package/2006/relationships"><Relationship Id="rId2" Type="http://schemas.openxmlformats.org/officeDocument/2006/relationships/hyperlink" Target="http://www.metlife.com/mybenefits" TargetMode="External"/><Relationship Id="rId1" Type="http://schemas.openxmlformats.org/officeDocument/2006/relationships/hyperlink" Target="https://players.brightcove.net/64298592001/default_default/index.html?videoId=6319241697112" TargetMode="External"/></Relationships>
</file>

<file path=ppt/diagrams/colors1.xml><?xml version="1.0" encoding="utf-8"?>
<dgm:colorsDef xmlns:dgm="http://schemas.openxmlformats.org/drawingml/2006/diagram" xmlns:a="http://schemas.openxmlformats.org/drawingml/2006/main" uniqueId="urn:microsoft.com/office/officeart/2005/8/colors/accent0_3#1">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2">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4">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FFAEBB-6539-42EA-A8F4-7FEDC3DDE84B}" type="doc">
      <dgm:prSet loTypeId="urn:microsoft.com/office/officeart/2016/7/layout/VerticalDownArrowProcess" loCatId="process" qsTypeId="urn:microsoft.com/office/officeart/2005/8/quickstyle/simple2#1" qsCatId="simple" csTypeId="urn:microsoft.com/office/officeart/2005/8/colors/accent0_3#1" csCatId="mainScheme" phldr="1"/>
      <dgm:spPr/>
      <dgm:t>
        <a:bodyPr/>
        <a:lstStyle/>
        <a:p>
          <a:endParaRPr lang="en-US"/>
        </a:p>
      </dgm:t>
    </dgm:pt>
    <dgm:pt modelId="{6F456252-3D22-4935-A2AF-CB439B029E0D}">
      <dgm:prSet phldrT="[Text]" phldr="0"/>
      <dgm:spPr/>
      <dgm:t>
        <a:bodyPr/>
        <a:lstStyle/>
        <a:p>
          <a:r>
            <a:rPr lang="en-US" b="0">
              <a:latin typeface="Avenir Next LT Pro"/>
            </a:rPr>
            <a:t>1</a:t>
          </a:r>
        </a:p>
      </dgm:t>
    </dgm:pt>
    <dgm:pt modelId="{236FC1A9-3016-494E-804D-6E194D305D2E}" type="parTrans" cxnId="{549AE79F-371C-4582-A813-579D6CAD354A}">
      <dgm:prSet/>
      <dgm:spPr/>
      <dgm:t>
        <a:bodyPr/>
        <a:lstStyle/>
        <a:p>
          <a:endParaRPr lang="en-US"/>
        </a:p>
      </dgm:t>
    </dgm:pt>
    <dgm:pt modelId="{91A6B4CF-0B29-4389-9256-2AF1E885A957}" type="sibTrans" cxnId="{549AE79F-371C-4582-A813-579D6CAD354A}">
      <dgm:prSet/>
      <dgm:spPr/>
      <dgm:t>
        <a:bodyPr/>
        <a:lstStyle/>
        <a:p>
          <a:endParaRPr lang="en-US"/>
        </a:p>
      </dgm:t>
    </dgm:pt>
    <dgm:pt modelId="{41F2B19E-CE2C-4FCB-AB7C-34976DCA2874}">
      <dgm:prSet phldr="0" custT="1"/>
      <dgm:spPr/>
      <dgm:t>
        <a:bodyPr/>
        <a:lstStyle/>
        <a:p>
          <a:pPr rtl="0"/>
          <a:r>
            <a:rPr lang="en-US" sz="1800" b="0">
              <a:latin typeface="Avenir Next LT Pro Demi"/>
            </a:rPr>
            <a:t>Benefits of Choosing NC Flex Dental</a:t>
          </a:r>
        </a:p>
      </dgm:t>
    </dgm:pt>
    <dgm:pt modelId="{00D11041-6289-4930-9786-C0A3C7C086C8}" type="parTrans" cxnId="{EF4B5511-2FB8-410C-834D-FBD18B662337}">
      <dgm:prSet/>
      <dgm:spPr/>
      <dgm:t>
        <a:bodyPr/>
        <a:lstStyle/>
        <a:p>
          <a:endParaRPr lang="en-US"/>
        </a:p>
      </dgm:t>
    </dgm:pt>
    <dgm:pt modelId="{043F551A-5926-44F8-A8B9-61BFB7FA6C17}" type="sibTrans" cxnId="{EF4B5511-2FB8-410C-834D-FBD18B662337}">
      <dgm:prSet/>
      <dgm:spPr/>
      <dgm:t>
        <a:bodyPr/>
        <a:lstStyle/>
        <a:p>
          <a:endParaRPr lang="en-US"/>
        </a:p>
      </dgm:t>
    </dgm:pt>
    <dgm:pt modelId="{A60DA510-08E8-4B0A-8909-16A2997BCE78}">
      <dgm:prSet phldr="0" custT="1"/>
      <dgm:spPr/>
      <dgm:t>
        <a:bodyPr/>
        <a:lstStyle/>
        <a:p>
          <a:pPr rtl="0"/>
          <a:r>
            <a:rPr lang="en-US" sz="1800" b="0">
              <a:latin typeface="Avenir Next LT Pro Demi"/>
            </a:rPr>
            <a:t>Dental Plan Overview and Comparisons</a:t>
          </a:r>
        </a:p>
      </dgm:t>
    </dgm:pt>
    <dgm:pt modelId="{32E52155-A1B9-4F41-AD19-ACDAE84C01C1}" type="parTrans" cxnId="{FBD7DD65-55B8-4D60-8ACD-3427F04AB9FA}">
      <dgm:prSet/>
      <dgm:spPr/>
      <dgm:t>
        <a:bodyPr/>
        <a:lstStyle/>
        <a:p>
          <a:endParaRPr lang="en-US"/>
        </a:p>
      </dgm:t>
    </dgm:pt>
    <dgm:pt modelId="{014FC8C5-5316-4E11-8471-72F30F676CCA}" type="sibTrans" cxnId="{FBD7DD65-55B8-4D60-8ACD-3427F04AB9FA}">
      <dgm:prSet/>
      <dgm:spPr/>
      <dgm:t>
        <a:bodyPr/>
        <a:lstStyle/>
        <a:p>
          <a:endParaRPr lang="en-US"/>
        </a:p>
      </dgm:t>
    </dgm:pt>
    <dgm:pt modelId="{C8773E32-2DF6-4029-8D41-123E15A7EB2D}">
      <dgm:prSet phldr="0"/>
      <dgm:spPr/>
      <dgm:t>
        <a:bodyPr/>
        <a:lstStyle/>
        <a:p>
          <a:pPr rtl="0"/>
          <a:r>
            <a:rPr lang="en-US" b="0">
              <a:latin typeface="Avenir Next LT Pro"/>
            </a:rPr>
            <a:t>2</a:t>
          </a:r>
        </a:p>
      </dgm:t>
    </dgm:pt>
    <dgm:pt modelId="{7B85048F-019F-4687-B67D-3E719DA29864}" type="parTrans" cxnId="{5839800F-0D78-44D5-8B6A-12E575286B29}">
      <dgm:prSet/>
      <dgm:spPr/>
      <dgm:t>
        <a:bodyPr/>
        <a:lstStyle/>
        <a:p>
          <a:endParaRPr lang="en-US"/>
        </a:p>
      </dgm:t>
    </dgm:pt>
    <dgm:pt modelId="{1C3B4D3D-DC0B-4F00-83BD-61F1F9E41C29}" type="sibTrans" cxnId="{5839800F-0D78-44D5-8B6A-12E575286B29}">
      <dgm:prSet/>
      <dgm:spPr/>
      <dgm:t>
        <a:bodyPr/>
        <a:lstStyle/>
        <a:p>
          <a:endParaRPr lang="en-US"/>
        </a:p>
      </dgm:t>
    </dgm:pt>
    <dgm:pt modelId="{CB04EC72-9C16-4C87-AFEE-B5D7D08146DC}">
      <dgm:prSet phldr="0"/>
      <dgm:spPr/>
      <dgm:t>
        <a:bodyPr/>
        <a:lstStyle/>
        <a:p>
          <a:r>
            <a:rPr lang="en-US" b="0">
              <a:latin typeface="Avenir Next LT Pro"/>
            </a:rPr>
            <a:t>3</a:t>
          </a:r>
        </a:p>
      </dgm:t>
    </dgm:pt>
    <dgm:pt modelId="{0B601DB2-C42B-4F80-96A7-7EF44CAB065A}" type="parTrans" cxnId="{CC984E66-705E-4F59-96CB-84C4C8EFC6DE}">
      <dgm:prSet/>
      <dgm:spPr/>
      <dgm:t>
        <a:bodyPr/>
        <a:lstStyle/>
        <a:p>
          <a:endParaRPr lang="en-US"/>
        </a:p>
      </dgm:t>
    </dgm:pt>
    <dgm:pt modelId="{A5056223-A3A6-422A-8C87-3A1E51BF00CA}" type="sibTrans" cxnId="{CC984E66-705E-4F59-96CB-84C4C8EFC6DE}">
      <dgm:prSet/>
      <dgm:spPr/>
      <dgm:t>
        <a:bodyPr/>
        <a:lstStyle/>
        <a:p>
          <a:endParaRPr lang="en-US"/>
        </a:p>
      </dgm:t>
    </dgm:pt>
    <dgm:pt modelId="{48EFB2E9-CCD7-453F-8926-5D571F8F0927}">
      <dgm:prSet phldr="0" custT="1"/>
      <dgm:spPr/>
      <dgm:t>
        <a:bodyPr/>
        <a:lstStyle/>
        <a:p>
          <a:pPr rtl="0"/>
          <a:r>
            <a:rPr lang="en-US" sz="1800" b="0">
              <a:latin typeface="Avenir Next LT Pro Demi"/>
            </a:rPr>
            <a:t>Dental Plan Rates</a:t>
          </a:r>
        </a:p>
      </dgm:t>
    </dgm:pt>
    <dgm:pt modelId="{84DE7ED6-AAA9-4FAA-8ACA-DE36C195A140}" type="parTrans" cxnId="{7C10D4C6-2034-4239-8D54-D8BE95F76108}">
      <dgm:prSet/>
      <dgm:spPr/>
      <dgm:t>
        <a:bodyPr/>
        <a:lstStyle/>
        <a:p>
          <a:endParaRPr lang="en-US"/>
        </a:p>
      </dgm:t>
    </dgm:pt>
    <dgm:pt modelId="{97D9A339-4E04-4CEC-9409-6875F5C76469}" type="sibTrans" cxnId="{7C10D4C6-2034-4239-8D54-D8BE95F76108}">
      <dgm:prSet/>
      <dgm:spPr/>
      <dgm:t>
        <a:bodyPr/>
        <a:lstStyle/>
        <a:p>
          <a:endParaRPr lang="en-US"/>
        </a:p>
      </dgm:t>
    </dgm:pt>
    <dgm:pt modelId="{0860A476-305C-46AE-BF5C-C8666166EB5B}">
      <dgm:prSet phldr="0"/>
      <dgm:spPr/>
      <dgm:t>
        <a:bodyPr/>
        <a:lstStyle/>
        <a:p>
          <a:r>
            <a:rPr lang="en-US" b="0">
              <a:latin typeface="Avenir Next LT Pro"/>
            </a:rPr>
            <a:t>4</a:t>
          </a:r>
        </a:p>
      </dgm:t>
    </dgm:pt>
    <dgm:pt modelId="{484D4415-2CDF-4A8D-B560-A4BCA2DC3831}" type="parTrans" cxnId="{A6162B79-3DD2-4D25-961C-14CD877D3CE8}">
      <dgm:prSet/>
      <dgm:spPr/>
      <dgm:t>
        <a:bodyPr/>
        <a:lstStyle/>
        <a:p>
          <a:endParaRPr lang="en-US"/>
        </a:p>
      </dgm:t>
    </dgm:pt>
    <dgm:pt modelId="{24D2FFEF-F53D-4212-8786-FFEA2E675EF3}" type="sibTrans" cxnId="{A6162B79-3DD2-4D25-961C-14CD877D3CE8}">
      <dgm:prSet/>
      <dgm:spPr/>
      <dgm:t>
        <a:bodyPr/>
        <a:lstStyle/>
        <a:p>
          <a:endParaRPr lang="en-US"/>
        </a:p>
      </dgm:t>
    </dgm:pt>
    <dgm:pt modelId="{D0044166-4020-4FE9-9541-4757EA7237B7}">
      <dgm:prSet phldr="0" custT="1"/>
      <dgm:spPr/>
      <dgm:t>
        <a:bodyPr/>
        <a:lstStyle/>
        <a:p>
          <a:pPr rtl="0"/>
          <a:r>
            <a:rPr lang="en-US" sz="1800" b="0">
              <a:latin typeface="Avenir Next LT Pro Demi"/>
            </a:rPr>
            <a:t>In Network Savings </a:t>
          </a:r>
        </a:p>
      </dgm:t>
    </dgm:pt>
    <dgm:pt modelId="{A0FC9A72-8271-4D1C-8A92-CB3FEF84B699}" type="parTrans" cxnId="{CDDB3141-9E4E-4E0E-B60F-073D4B3ED79F}">
      <dgm:prSet/>
      <dgm:spPr/>
      <dgm:t>
        <a:bodyPr/>
        <a:lstStyle/>
        <a:p>
          <a:endParaRPr lang="en-US"/>
        </a:p>
      </dgm:t>
    </dgm:pt>
    <dgm:pt modelId="{61C06CE1-B575-48D9-AEC4-381E72DAD990}" type="sibTrans" cxnId="{CDDB3141-9E4E-4E0E-B60F-073D4B3ED79F}">
      <dgm:prSet/>
      <dgm:spPr/>
      <dgm:t>
        <a:bodyPr/>
        <a:lstStyle/>
        <a:p>
          <a:endParaRPr lang="en-US"/>
        </a:p>
      </dgm:t>
    </dgm:pt>
    <dgm:pt modelId="{135CEE56-B67B-4424-85A8-827D72DF2A3C}">
      <dgm:prSet phldrT="[Text]" phldr="0"/>
      <dgm:spPr/>
      <dgm:t>
        <a:bodyPr/>
        <a:lstStyle/>
        <a:p>
          <a:r>
            <a:rPr lang="en-US" b="0"/>
            <a:t>5</a:t>
          </a:r>
        </a:p>
      </dgm:t>
    </dgm:pt>
    <dgm:pt modelId="{707C62A3-766F-46D8-92E9-6014EC407909}" type="parTrans" cxnId="{DB1F9DEB-4282-4765-9042-F95769EB0457}">
      <dgm:prSet/>
      <dgm:spPr/>
      <dgm:t>
        <a:bodyPr/>
        <a:lstStyle/>
        <a:p>
          <a:endParaRPr lang="en-US"/>
        </a:p>
      </dgm:t>
    </dgm:pt>
    <dgm:pt modelId="{631C07F5-0BE3-481F-A941-54D5582ACFED}" type="sibTrans" cxnId="{DB1F9DEB-4282-4765-9042-F95769EB0457}">
      <dgm:prSet/>
      <dgm:spPr/>
      <dgm:t>
        <a:bodyPr/>
        <a:lstStyle/>
        <a:p>
          <a:endParaRPr lang="en-US"/>
        </a:p>
      </dgm:t>
    </dgm:pt>
    <dgm:pt modelId="{250BCDEF-B3EF-4529-B0F7-E93B2425D88C}">
      <dgm:prSet phldrT="[Text]" phldr="0"/>
      <dgm:spPr/>
      <dgm:t>
        <a:bodyPr/>
        <a:lstStyle/>
        <a:p>
          <a:r>
            <a:rPr lang="en-US" b="0"/>
            <a:t>6</a:t>
          </a:r>
        </a:p>
      </dgm:t>
    </dgm:pt>
    <dgm:pt modelId="{06FEE572-8F6F-4111-861A-00A4A12DA8C6}" type="parTrans" cxnId="{3C0B4EC0-F473-449C-8920-2923D3CFEE51}">
      <dgm:prSet/>
      <dgm:spPr/>
      <dgm:t>
        <a:bodyPr/>
        <a:lstStyle/>
        <a:p>
          <a:endParaRPr lang="en-US"/>
        </a:p>
      </dgm:t>
    </dgm:pt>
    <dgm:pt modelId="{5B789435-82DD-4BC8-932A-3E62B2F61A27}" type="sibTrans" cxnId="{3C0B4EC0-F473-449C-8920-2923D3CFEE51}">
      <dgm:prSet/>
      <dgm:spPr/>
      <dgm:t>
        <a:bodyPr/>
        <a:lstStyle/>
        <a:p>
          <a:endParaRPr lang="en-US"/>
        </a:p>
      </dgm:t>
    </dgm:pt>
    <dgm:pt modelId="{CAF6E2AD-0B64-4C00-99E3-C8DC76267787}">
      <dgm:prSet phldrT="[Text]" phldr="0"/>
      <dgm:spPr/>
      <dgm:t>
        <a:bodyPr/>
        <a:lstStyle/>
        <a:p>
          <a:r>
            <a:rPr lang="en-US" b="0"/>
            <a:t>7</a:t>
          </a:r>
        </a:p>
      </dgm:t>
    </dgm:pt>
    <dgm:pt modelId="{202DFB81-6D69-41E4-9E6E-B1687A6EC13B}" type="parTrans" cxnId="{6D3F7070-D144-4E30-8B5E-E3B562015F2A}">
      <dgm:prSet/>
      <dgm:spPr/>
      <dgm:t>
        <a:bodyPr/>
        <a:lstStyle/>
        <a:p>
          <a:endParaRPr lang="en-US"/>
        </a:p>
      </dgm:t>
    </dgm:pt>
    <dgm:pt modelId="{82D5064C-6AE2-4359-B0BF-BDD9786BB28E}" type="sibTrans" cxnId="{6D3F7070-D144-4E30-8B5E-E3B562015F2A}">
      <dgm:prSet/>
      <dgm:spPr/>
      <dgm:t>
        <a:bodyPr/>
        <a:lstStyle/>
        <a:p>
          <a:endParaRPr lang="en-US"/>
        </a:p>
      </dgm:t>
    </dgm:pt>
    <dgm:pt modelId="{BB25DCF9-0026-44F9-A8E8-867E515EFF77}">
      <dgm:prSet phldrT="[Text]" phldr="0"/>
      <dgm:spPr/>
      <dgm:t>
        <a:bodyPr/>
        <a:lstStyle/>
        <a:p>
          <a:r>
            <a:rPr lang="en-US" b="0"/>
            <a:t>8</a:t>
          </a:r>
        </a:p>
      </dgm:t>
    </dgm:pt>
    <dgm:pt modelId="{8740ED62-49AD-4F06-BF34-FF2B147A6924}" type="parTrans" cxnId="{21956396-372B-42C7-8EA2-F8728C04B678}">
      <dgm:prSet/>
      <dgm:spPr/>
      <dgm:t>
        <a:bodyPr/>
        <a:lstStyle/>
        <a:p>
          <a:endParaRPr lang="en-US"/>
        </a:p>
      </dgm:t>
    </dgm:pt>
    <dgm:pt modelId="{BA2FECBF-6D2D-4D9F-A4FF-BA542216F992}" type="sibTrans" cxnId="{21956396-372B-42C7-8EA2-F8728C04B678}">
      <dgm:prSet/>
      <dgm:spPr/>
      <dgm:t>
        <a:bodyPr/>
        <a:lstStyle/>
        <a:p>
          <a:endParaRPr lang="en-US"/>
        </a:p>
      </dgm:t>
    </dgm:pt>
    <dgm:pt modelId="{7F58F301-E5B4-41E5-B659-B0CFCF0AEC77}">
      <dgm:prSet custT="1"/>
      <dgm:spPr/>
      <dgm:t>
        <a:bodyPr/>
        <a:lstStyle/>
        <a:p>
          <a:r>
            <a:rPr lang="en-US" sz="1800" b="0">
              <a:latin typeface="Avenir Next LT Pro Demi"/>
            </a:rPr>
            <a:t>Using your HCFSA for out-of-pocket expenses</a:t>
          </a:r>
        </a:p>
      </dgm:t>
    </dgm:pt>
    <dgm:pt modelId="{2A7B6D59-C850-436E-82A6-E2E5366664AE}" type="parTrans" cxnId="{8267263B-6F25-40E0-A7E5-80D6DFCC07EC}">
      <dgm:prSet/>
      <dgm:spPr/>
      <dgm:t>
        <a:bodyPr/>
        <a:lstStyle/>
        <a:p>
          <a:endParaRPr lang="en-US"/>
        </a:p>
      </dgm:t>
    </dgm:pt>
    <dgm:pt modelId="{C045DD13-77A0-4181-A850-9A3635B70C35}" type="sibTrans" cxnId="{8267263B-6F25-40E0-A7E5-80D6DFCC07EC}">
      <dgm:prSet/>
      <dgm:spPr/>
      <dgm:t>
        <a:bodyPr/>
        <a:lstStyle/>
        <a:p>
          <a:endParaRPr lang="en-US"/>
        </a:p>
      </dgm:t>
    </dgm:pt>
    <dgm:pt modelId="{3FFE15CD-E258-4FF0-9367-86B1261F1A9B}">
      <dgm:prSet custT="1"/>
      <dgm:spPr/>
      <dgm:t>
        <a:bodyPr/>
        <a:lstStyle/>
        <a:p>
          <a:r>
            <a:rPr lang="en-US" sz="1800" b="0">
              <a:latin typeface="Avenir Next LT Pro Demi"/>
            </a:rPr>
            <a:t>Finding a Dental Provider </a:t>
          </a:r>
        </a:p>
      </dgm:t>
    </dgm:pt>
    <dgm:pt modelId="{51172917-5DBA-4D6A-81E0-C597E2233E60}" type="parTrans" cxnId="{08BE52E5-2957-4289-8EAF-BA2F627AD4EA}">
      <dgm:prSet/>
      <dgm:spPr/>
      <dgm:t>
        <a:bodyPr/>
        <a:lstStyle/>
        <a:p>
          <a:endParaRPr lang="en-US"/>
        </a:p>
      </dgm:t>
    </dgm:pt>
    <dgm:pt modelId="{ABD4DFF6-130B-4503-8171-CD09CF5473C0}" type="sibTrans" cxnId="{08BE52E5-2957-4289-8EAF-BA2F627AD4EA}">
      <dgm:prSet/>
      <dgm:spPr/>
      <dgm:t>
        <a:bodyPr/>
        <a:lstStyle/>
        <a:p>
          <a:endParaRPr lang="en-US"/>
        </a:p>
      </dgm:t>
    </dgm:pt>
    <dgm:pt modelId="{4B72D7D4-9D69-4BE0-807A-6DE4FA70F7E2}">
      <dgm:prSet custT="1"/>
      <dgm:spPr/>
      <dgm:t>
        <a:bodyPr/>
        <a:lstStyle/>
        <a:p>
          <a:r>
            <a:rPr lang="en-US" sz="1800" b="0">
              <a:latin typeface="Avenir Next LT Pro Demi"/>
            </a:rPr>
            <a:t>Dental Travel Assistance</a:t>
          </a:r>
        </a:p>
      </dgm:t>
    </dgm:pt>
    <dgm:pt modelId="{3B2C7A41-8592-4CA1-BCE7-D7F9AF74D9C9}" type="parTrans" cxnId="{EF7B0A94-F217-4CD3-A62F-3AE08C6B8C08}">
      <dgm:prSet/>
      <dgm:spPr/>
      <dgm:t>
        <a:bodyPr/>
        <a:lstStyle/>
        <a:p>
          <a:endParaRPr lang="en-US"/>
        </a:p>
      </dgm:t>
    </dgm:pt>
    <dgm:pt modelId="{D4124C6E-0F23-40CD-8F75-A5B5853F5888}" type="sibTrans" cxnId="{EF7B0A94-F217-4CD3-A62F-3AE08C6B8C08}">
      <dgm:prSet/>
      <dgm:spPr/>
      <dgm:t>
        <a:bodyPr/>
        <a:lstStyle/>
        <a:p>
          <a:endParaRPr lang="en-US"/>
        </a:p>
      </dgm:t>
    </dgm:pt>
    <dgm:pt modelId="{1F48D100-B29C-443C-97E2-67B3A3B95EC1}">
      <dgm:prSet custT="1"/>
      <dgm:spPr/>
      <dgm:t>
        <a:bodyPr/>
        <a:lstStyle/>
        <a:p>
          <a:r>
            <a:rPr lang="en-US" sz="1800" b="0">
              <a:latin typeface="Avenir Next LT Pro Demi"/>
            </a:rPr>
            <a:t>MetLife Mobile App</a:t>
          </a:r>
        </a:p>
      </dgm:t>
    </dgm:pt>
    <dgm:pt modelId="{44B48090-45FA-4BC4-A2B2-8437D189EE1D}" type="parTrans" cxnId="{00407D47-0E69-4A39-9D94-A98AF9615788}">
      <dgm:prSet/>
      <dgm:spPr/>
      <dgm:t>
        <a:bodyPr/>
        <a:lstStyle/>
        <a:p>
          <a:endParaRPr lang="en-US"/>
        </a:p>
      </dgm:t>
    </dgm:pt>
    <dgm:pt modelId="{C631A3B1-9EF9-4636-8C29-624711493B7B}" type="sibTrans" cxnId="{00407D47-0E69-4A39-9D94-A98AF9615788}">
      <dgm:prSet/>
      <dgm:spPr/>
      <dgm:t>
        <a:bodyPr/>
        <a:lstStyle/>
        <a:p>
          <a:endParaRPr lang="en-US"/>
        </a:p>
      </dgm:t>
    </dgm:pt>
    <dgm:pt modelId="{4627DD9D-8765-48B0-A249-0E80E1ED5FD0}" type="pres">
      <dgm:prSet presAssocID="{38FFAEBB-6539-42EA-A8F4-7FEDC3DDE84B}" presName="Name0" presStyleCnt="0">
        <dgm:presLayoutVars>
          <dgm:dir/>
          <dgm:animLvl val="lvl"/>
          <dgm:resizeHandles val="exact"/>
        </dgm:presLayoutVars>
      </dgm:prSet>
      <dgm:spPr/>
    </dgm:pt>
    <dgm:pt modelId="{87173228-CBAA-4818-8095-2B6502F84268}" type="pres">
      <dgm:prSet presAssocID="{BB25DCF9-0026-44F9-A8E8-867E515EFF77}" presName="boxAndChildren" presStyleCnt="0"/>
      <dgm:spPr/>
    </dgm:pt>
    <dgm:pt modelId="{D4A5AAB1-B44D-4D24-94E5-E2D92DCED3B6}" type="pres">
      <dgm:prSet presAssocID="{BB25DCF9-0026-44F9-A8E8-867E515EFF77}" presName="parentTextBox" presStyleLbl="alignNode1" presStyleIdx="0" presStyleCnt="8"/>
      <dgm:spPr/>
    </dgm:pt>
    <dgm:pt modelId="{35BBA2C6-0454-479A-B9BA-64FD56F7B7A2}" type="pres">
      <dgm:prSet presAssocID="{BB25DCF9-0026-44F9-A8E8-867E515EFF77}" presName="descendantBox" presStyleLbl="bgAccFollowNode1" presStyleIdx="0" presStyleCnt="8"/>
      <dgm:spPr/>
    </dgm:pt>
    <dgm:pt modelId="{2C556CDD-F4EF-4BD5-8EB6-2F7408524EC0}" type="pres">
      <dgm:prSet presAssocID="{82D5064C-6AE2-4359-B0BF-BDD9786BB28E}" presName="sp" presStyleCnt="0"/>
      <dgm:spPr/>
    </dgm:pt>
    <dgm:pt modelId="{EACDA534-5A31-4498-BE19-0B160AAF4682}" type="pres">
      <dgm:prSet presAssocID="{CAF6E2AD-0B64-4C00-99E3-C8DC76267787}" presName="arrowAndChildren" presStyleCnt="0"/>
      <dgm:spPr/>
    </dgm:pt>
    <dgm:pt modelId="{1DF7F611-7494-4D25-B1F5-C28EBC950FAF}" type="pres">
      <dgm:prSet presAssocID="{CAF6E2AD-0B64-4C00-99E3-C8DC76267787}" presName="parentTextArrow" presStyleLbl="node1" presStyleIdx="0" presStyleCnt="0"/>
      <dgm:spPr/>
    </dgm:pt>
    <dgm:pt modelId="{0B67F413-A645-46EB-9F00-281B821C43FC}" type="pres">
      <dgm:prSet presAssocID="{CAF6E2AD-0B64-4C00-99E3-C8DC76267787}" presName="arrow" presStyleLbl="alignNode1" presStyleIdx="1" presStyleCnt="8"/>
      <dgm:spPr/>
    </dgm:pt>
    <dgm:pt modelId="{58D4321A-2F75-4421-9E7F-17ED89C17692}" type="pres">
      <dgm:prSet presAssocID="{CAF6E2AD-0B64-4C00-99E3-C8DC76267787}" presName="descendantArrow" presStyleLbl="bgAccFollowNode1" presStyleIdx="1" presStyleCnt="8"/>
      <dgm:spPr/>
    </dgm:pt>
    <dgm:pt modelId="{85783E75-A1AA-4243-AA82-365AFB6CA099}" type="pres">
      <dgm:prSet presAssocID="{5B789435-82DD-4BC8-932A-3E62B2F61A27}" presName="sp" presStyleCnt="0"/>
      <dgm:spPr/>
    </dgm:pt>
    <dgm:pt modelId="{59700EA1-7AB9-4246-8D51-34DD18C4E48E}" type="pres">
      <dgm:prSet presAssocID="{250BCDEF-B3EF-4529-B0F7-E93B2425D88C}" presName="arrowAndChildren" presStyleCnt="0"/>
      <dgm:spPr/>
    </dgm:pt>
    <dgm:pt modelId="{09614E63-21B2-4932-AEF2-D58A9A1C0E86}" type="pres">
      <dgm:prSet presAssocID="{250BCDEF-B3EF-4529-B0F7-E93B2425D88C}" presName="parentTextArrow" presStyleLbl="node1" presStyleIdx="0" presStyleCnt="0"/>
      <dgm:spPr/>
    </dgm:pt>
    <dgm:pt modelId="{ECD5DB8E-0D28-4AD8-B112-5950394E9ABF}" type="pres">
      <dgm:prSet presAssocID="{250BCDEF-B3EF-4529-B0F7-E93B2425D88C}" presName="arrow" presStyleLbl="alignNode1" presStyleIdx="2" presStyleCnt="8"/>
      <dgm:spPr/>
    </dgm:pt>
    <dgm:pt modelId="{262B870E-9FC4-4BE4-A63E-9D00B1CF7640}" type="pres">
      <dgm:prSet presAssocID="{250BCDEF-B3EF-4529-B0F7-E93B2425D88C}" presName="descendantArrow" presStyleLbl="bgAccFollowNode1" presStyleIdx="2" presStyleCnt="8"/>
      <dgm:spPr/>
    </dgm:pt>
    <dgm:pt modelId="{489494B0-B27F-4F3E-9529-190C10E8E859}" type="pres">
      <dgm:prSet presAssocID="{631C07F5-0BE3-481F-A941-54D5582ACFED}" presName="sp" presStyleCnt="0"/>
      <dgm:spPr/>
    </dgm:pt>
    <dgm:pt modelId="{275F3CDA-C123-4C24-8798-6918ABEA3DD8}" type="pres">
      <dgm:prSet presAssocID="{135CEE56-B67B-4424-85A8-827D72DF2A3C}" presName="arrowAndChildren" presStyleCnt="0"/>
      <dgm:spPr/>
    </dgm:pt>
    <dgm:pt modelId="{D24647C2-9BCE-4C21-A348-10A4EF979F8C}" type="pres">
      <dgm:prSet presAssocID="{135CEE56-B67B-4424-85A8-827D72DF2A3C}" presName="parentTextArrow" presStyleLbl="node1" presStyleIdx="0" presStyleCnt="0"/>
      <dgm:spPr/>
    </dgm:pt>
    <dgm:pt modelId="{8930ABD2-449F-4241-A0F9-6B0D776100D8}" type="pres">
      <dgm:prSet presAssocID="{135CEE56-B67B-4424-85A8-827D72DF2A3C}" presName="arrow" presStyleLbl="alignNode1" presStyleIdx="3" presStyleCnt="8"/>
      <dgm:spPr/>
    </dgm:pt>
    <dgm:pt modelId="{D1671D46-F0C3-4B81-9525-A5E3B8CFA0CA}" type="pres">
      <dgm:prSet presAssocID="{135CEE56-B67B-4424-85A8-827D72DF2A3C}" presName="descendantArrow" presStyleLbl="bgAccFollowNode1" presStyleIdx="3" presStyleCnt="8"/>
      <dgm:spPr/>
    </dgm:pt>
    <dgm:pt modelId="{5D11B71C-2C69-4563-8839-0B315B6176E9}" type="pres">
      <dgm:prSet presAssocID="{24D2FFEF-F53D-4212-8786-FFEA2E675EF3}" presName="sp" presStyleCnt="0"/>
      <dgm:spPr/>
    </dgm:pt>
    <dgm:pt modelId="{EF8ADC78-90F9-479C-BA78-CC1E294C8DB8}" type="pres">
      <dgm:prSet presAssocID="{0860A476-305C-46AE-BF5C-C8666166EB5B}" presName="arrowAndChildren" presStyleCnt="0"/>
      <dgm:spPr/>
    </dgm:pt>
    <dgm:pt modelId="{1F58A6B0-DA62-4259-A8C0-D3E091F2A280}" type="pres">
      <dgm:prSet presAssocID="{0860A476-305C-46AE-BF5C-C8666166EB5B}" presName="parentTextArrow" presStyleLbl="node1" presStyleIdx="0" presStyleCnt="0"/>
      <dgm:spPr/>
    </dgm:pt>
    <dgm:pt modelId="{E1C685F9-5654-4970-BE1A-63EC7B5F8D34}" type="pres">
      <dgm:prSet presAssocID="{0860A476-305C-46AE-BF5C-C8666166EB5B}" presName="arrow" presStyleLbl="alignNode1" presStyleIdx="4" presStyleCnt="8"/>
      <dgm:spPr/>
    </dgm:pt>
    <dgm:pt modelId="{855E7423-B6FB-4C41-8AD6-507FCEE1464C}" type="pres">
      <dgm:prSet presAssocID="{0860A476-305C-46AE-BF5C-C8666166EB5B}" presName="descendantArrow" presStyleLbl="bgAccFollowNode1" presStyleIdx="4" presStyleCnt="8"/>
      <dgm:spPr/>
    </dgm:pt>
    <dgm:pt modelId="{4D32EC8A-630F-4A7B-B3F1-855280C16FCF}" type="pres">
      <dgm:prSet presAssocID="{A5056223-A3A6-422A-8C87-3A1E51BF00CA}" presName="sp" presStyleCnt="0"/>
      <dgm:spPr/>
    </dgm:pt>
    <dgm:pt modelId="{620D6D9D-1E17-4B86-936F-FF7D4F7BED09}" type="pres">
      <dgm:prSet presAssocID="{CB04EC72-9C16-4C87-AFEE-B5D7D08146DC}" presName="arrowAndChildren" presStyleCnt="0"/>
      <dgm:spPr/>
    </dgm:pt>
    <dgm:pt modelId="{0BE82542-0085-476E-BE61-FC28B2F90765}" type="pres">
      <dgm:prSet presAssocID="{CB04EC72-9C16-4C87-AFEE-B5D7D08146DC}" presName="parentTextArrow" presStyleLbl="node1" presStyleIdx="0" presStyleCnt="0"/>
      <dgm:spPr/>
    </dgm:pt>
    <dgm:pt modelId="{6976B97D-952E-4AE4-9554-9333639B196C}" type="pres">
      <dgm:prSet presAssocID="{CB04EC72-9C16-4C87-AFEE-B5D7D08146DC}" presName="arrow" presStyleLbl="alignNode1" presStyleIdx="5" presStyleCnt="8"/>
      <dgm:spPr/>
    </dgm:pt>
    <dgm:pt modelId="{AA59EB12-DC8A-4973-BECB-0E94CEB4530F}" type="pres">
      <dgm:prSet presAssocID="{CB04EC72-9C16-4C87-AFEE-B5D7D08146DC}" presName="descendantArrow" presStyleLbl="bgAccFollowNode1" presStyleIdx="5" presStyleCnt="8"/>
      <dgm:spPr/>
    </dgm:pt>
    <dgm:pt modelId="{9663F725-8A19-4DDE-AF84-B21E533D3685}" type="pres">
      <dgm:prSet presAssocID="{1C3B4D3D-DC0B-4F00-83BD-61F1F9E41C29}" presName="sp" presStyleCnt="0"/>
      <dgm:spPr/>
    </dgm:pt>
    <dgm:pt modelId="{A497CE77-909C-4466-855E-6A17B7FC2BAC}" type="pres">
      <dgm:prSet presAssocID="{C8773E32-2DF6-4029-8D41-123E15A7EB2D}" presName="arrowAndChildren" presStyleCnt="0"/>
      <dgm:spPr/>
    </dgm:pt>
    <dgm:pt modelId="{B0FD9226-6CD5-404E-9455-DA09D5FE5F63}" type="pres">
      <dgm:prSet presAssocID="{C8773E32-2DF6-4029-8D41-123E15A7EB2D}" presName="parentTextArrow" presStyleLbl="node1" presStyleIdx="0" presStyleCnt="0"/>
      <dgm:spPr/>
    </dgm:pt>
    <dgm:pt modelId="{AD663046-4E46-4AAF-8DA6-EC12EB46C77C}" type="pres">
      <dgm:prSet presAssocID="{C8773E32-2DF6-4029-8D41-123E15A7EB2D}" presName="arrow" presStyleLbl="alignNode1" presStyleIdx="6" presStyleCnt="8"/>
      <dgm:spPr/>
    </dgm:pt>
    <dgm:pt modelId="{8056D5F1-6878-4190-A699-356EB26F8BFC}" type="pres">
      <dgm:prSet presAssocID="{C8773E32-2DF6-4029-8D41-123E15A7EB2D}" presName="descendantArrow" presStyleLbl="bgAccFollowNode1" presStyleIdx="6" presStyleCnt="8"/>
      <dgm:spPr/>
    </dgm:pt>
    <dgm:pt modelId="{9FDCD389-7E32-4E6F-B690-E36630F1D634}" type="pres">
      <dgm:prSet presAssocID="{91A6B4CF-0B29-4389-9256-2AF1E885A957}" presName="sp" presStyleCnt="0"/>
      <dgm:spPr/>
    </dgm:pt>
    <dgm:pt modelId="{F1BD209B-8702-4445-A38D-D966924C5F14}" type="pres">
      <dgm:prSet presAssocID="{6F456252-3D22-4935-A2AF-CB439B029E0D}" presName="arrowAndChildren" presStyleCnt="0"/>
      <dgm:spPr/>
    </dgm:pt>
    <dgm:pt modelId="{3E45EE22-BB17-40E5-8E9F-85A3150B8BD3}" type="pres">
      <dgm:prSet presAssocID="{6F456252-3D22-4935-A2AF-CB439B029E0D}" presName="parentTextArrow" presStyleLbl="node1" presStyleIdx="0" presStyleCnt="0"/>
      <dgm:spPr/>
    </dgm:pt>
    <dgm:pt modelId="{62131803-44B2-47CC-9BCC-D71588C2D945}" type="pres">
      <dgm:prSet presAssocID="{6F456252-3D22-4935-A2AF-CB439B029E0D}" presName="arrow" presStyleLbl="alignNode1" presStyleIdx="7" presStyleCnt="8"/>
      <dgm:spPr/>
    </dgm:pt>
    <dgm:pt modelId="{EE11F514-78A2-4D29-8955-68970CAAFCC1}" type="pres">
      <dgm:prSet presAssocID="{6F456252-3D22-4935-A2AF-CB439B029E0D}" presName="descendantArrow" presStyleLbl="bgAccFollowNode1" presStyleIdx="7" presStyleCnt="8"/>
      <dgm:spPr/>
    </dgm:pt>
  </dgm:ptLst>
  <dgm:cxnLst>
    <dgm:cxn modelId="{1B62DA02-19ED-4CB0-B946-805765089F64}" type="presOf" srcId="{3FFE15CD-E258-4FF0-9367-86B1261F1A9B}" destId="{262B870E-9FC4-4BE4-A63E-9D00B1CF7640}" srcOrd="0" destOrd="0" presId="urn:microsoft.com/office/officeart/2016/7/layout/VerticalDownArrowProcess"/>
    <dgm:cxn modelId="{5839800F-0D78-44D5-8B6A-12E575286B29}" srcId="{38FFAEBB-6539-42EA-A8F4-7FEDC3DDE84B}" destId="{C8773E32-2DF6-4029-8D41-123E15A7EB2D}" srcOrd="1" destOrd="0" parTransId="{7B85048F-019F-4687-B67D-3E719DA29864}" sibTransId="{1C3B4D3D-DC0B-4F00-83BD-61F1F9E41C29}"/>
    <dgm:cxn modelId="{EF4B5511-2FB8-410C-834D-FBD18B662337}" srcId="{6F456252-3D22-4935-A2AF-CB439B029E0D}" destId="{41F2B19E-CE2C-4FCB-AB7C-34976DCA2874}" srcOrd="0" destOrd="0" parTransId="{00D11041-6289-4930-9786-C0A3C7C086C8}" sibTransId="{043F551A-5926-44F8-A8B9-61BFB7FA6C17}"/>
    <dgm:cxn modelId="{83D98315-B1D2-4526-BE7D-E17C58102021}" type="presOf" srcId="{CAF6E2AD-0B64-4C00-99E3-C8DC76267787}" destId="{0B67F413-A645-46EB-9F00-281B821C43FC}" srcOrd="1" destOrd="0" presId="urn:microsoft.com/office/officeart/2016/7/layout/VerticalDownArrowProcess"/>
    <dgm:cxn modelId="{57B2801A-49DC-4E58-9329-9FD13F9458AC}" type="presOf" srcId="{250BCDEF-B3EF-4529-B0F7-E93B2425D88C}" destId="{ECD5DB8E-0D28-4AD8-B112-5950394E9ABF}" srcOrd="1" destOrd="0" presId="urn:microsoft.com/office/officeart/2016/7/layout/VerticalDownArrowProcess"/>
    <dgm:cxn modelId="{B86B6423-81ED-48F3-B167-9E1303770C03}" type="presOf" srcId="{6F456252-3D22-4935-A2AF-CB439B029E0D}" destId="{62131803-44B2-47CC-9BCC-D71588C2D945}" srcOrd="1" destOrd="0" presId="urn:microsoft.com/office/officeart/2016/7/layout/VerticalDownArrowProcess"/>
    <dgm:cxn modelId="{0A613131-27B4-4BF2-B575-279CD338FA8E}" type="presOf" srcId="{C8773E32-2DF6-4029-8D41-123E15A7EB2D}" destId="{AD663046-4E46-4AAF-8DA6-EC12EB46C77C}" srcOrd="1" destOrd="0" presId="urn:microsoft.com/office/officeart/2016/7/layout/VerticalDownArrowProcess"/>
    <dgm:cxn modelId="{8267263B-6F25-40E0-A7E5-80D6DFCC07EC}" srcId="{135CEE56-B67B-4424-85A8-827D72DF2A3C}" destId="{7F58F301-E5B4-41E5-B659-B0CFCF0AEC77}" srcOrd="0" destOrd="0" parTransId="{2A7B6D59-C850-436E-82A6-E2E5366664AE}" sibTransId="{C045DD13-77A0-4181-A850-9A3635B70C35}"/>
    <dgm:cxn modelId="{6D85033F-71FE-4C46-B034-F31D49C71DB8}" type="presOf" srcId="{D0044166-4020-4FE9-9541-4757EA7237B7}" destId="{855E7423-B6FB-4C41-8AD6-507FCEE1464C}" srcOrd="0" destOrd="0" presId="urn:microsoft.com/office/officeart/2016/7/layout/VerticalDownArrowProcess"/>
    <dgm:cxn modelId="{CDDB3141-9E4E-4E0E-B60F-073D4B3ED79F}" srcId="{0860A476-305C-46AE-BF5C-C8666166EB5B}" destId="{D0044166-4020-4FE9-9541-4757EA7237B7}" srcOrd="0" destOrd="0" parTransId="{A0FC9A72-8271-4D1C-8A92-CB3FEF84B699}" sibTransId="{61C06CE1-B575-48D9-AEC4-381E72DAD990}"/>
    <dgm:cxn modelId="{9C776D43-1AEB-4ABA-B973-6603E73EA850}" type="presOf" srcId="{250BCDEF-B3EF-4529-B0F7-E93B2425D88C}" destId="{09614E63-21B2-4932-AEF2-D58A9A1C0E86}" srcOrd="0" destOrd="0" presId="urn:microsoft.com/office/officeart/2016/7/layout/VerticalDownArrowProcess"/>
    <dgm:cxn modelId="{FBD7DD65-55B8-4D60-8ACD-3427F04AB9FA}" srcId="{C8773E32-2DF6-4029-8D41-123E15A7EB2D}" destId="{A60DA510-08E8-4B0A-8909-16A2997BCE78}" srcOrd="0" destOrd="0" parTransId="{32E52155-A1B9-4F41-AD19-ACDAE84C01C1}" sibTransId="{014FC8C5-5316-4E11-8471-72F30F676CCA}"/>
    <dgm:cxn modelId="{CC984E66-705E-4F59-96CB-84C4C8EFC6DE}" srcId="{38FFAEBB-6539-42EA-A8F4-7FEDC3DDE84B}" destId="{CB04EC72-9C16-4C87-AFEE-B5D7D08146DC}" srcOrd="2" destOrd="0" parTransId="{0B601DB2-C42B-4F80-96A7-7EF44CAB065A}" sibTransId="{A5056223-A3A6-422A-8C87-3A1E51BF00CA}"/>
    <dgm:cxn modelId="{00407D47-0E69-4A39-9D94-A98AF9615788}" srcId="{BB25DCF9-0026-44F9-A8E8-867E515EFF77}" destId="{1F48D100-B29C-443C-97E2-67B3A3B95EC1}" srcOrd="0" destOrd="0" parTransId="{44B48090-45FA-4BC4-A2B2-8437D189EE1D}" sibTransId="{C631A3B1-9EF9-4636-8C29-624711493B7B}"/>
    <dgm:cxn modelId="{62AD7569-133B-4CED-9EB9-039CAAB563C7}" type="presOf" srcId="{1F48D100-B29C-443C-97E2-67B3A3B95EC1}" destId="{35BBA2C6-0454-479A-B9BA-64FD56F7B7A2}" srcOrd="0" destOrd="0" presId="urn:microsoft.com/office/officeart/2016/7/layout/VerticalDownArrowProcess"/>
    <dgm:cxn modelId="{B9C4CF69-F4D0-4CB1-9A9E-E524CABF5163}" type="presOf" srcId="{A60DA510-08E8-4B0A-8909-16A2997BCE78}" destId="{8056D5F1-6878-4190-A699-356EB26F8BFC}" srcOrd="0" destOrd="0" presId="urn:microsoft.com/office/officeart/2016/7/layout/VerticalDownArrowProcess"/>
    <dgm:cxn modelId="{141E646A-DA86-4B0B-B3C0-5F8F00CCF625}" type="presOf" srcId="{135CEE56-B67B-4424-85A8-827D72DF2A3C}" destId="{8930ABD2-449F-4241-A0F9-6B0D776100D8}" srcOrd="1" destOrd="0" presId="urn:microsoft.com/office/officeart/2016/7/layout/VerticalDownArrowProcess"/>
    <dgm:cxn modelId="{6D3F7070-D144-4E30-8B5E-E3B562015F2A}" srcId="{38FFAEBB-6539-42EA-A8F4-7FEDC3DDE84B}" destId="{CAF6E2AD-0B64-4C00-99E3-C8DC76267787}" srcOrd="6" destOrd="0" parTransId="{202DFB81-6D69-41E4-9E6E-B1687A6EC13B}" sibTransId="{82D5064C-6AE2-4359-B0BF-BDD9786BB28E}"/>
    <dgm:cxn modelId="{968EA970-D65C-49BA-BD98-C0F5082A6536}" type="presOf" srcId="{BB25DCF9-0026-44F9-A8E8-867E515EFF77}" destId="{D4A5AAB1-B44D-4D24-94E5-E2D92DCED3B6}" srcOrd="0" destOrd="0" presId="urn:microsoft.com/office/officeart/2016/7/layout/VerticalDownArrowProcess"/>
    <dgm:cxn modelId="{2B69EC56-CE92-45A1-99D7-766B72A03D04}" type="presOf" srcId="{CB04EC72-9C16-4C87-AFEE-B5D7D08146DC}" destId="{0BE82542-0085-476E-BE61-FC28B2F90765}" srcOrd="0" destOrd="0" presId="urn:microsoft.com/office/officeart/2016/7/layout/VerticalDownArrowProcess"/>
    <dgm:cxn modelId="{8FBFB857-415C-468C-BB9D-D52144637B75}" type="presOf" srcId="{6F456252-3D22-4935-A2AF-CB439B029E0D}" destId="{3E45EE22-BB17-40E5-8E9F-85A3150B8BD3}" srcOrd="0" destOrd="0" presId="urn:microsoft.com/office/officeart/2016/7/layout/VerticalDownArrowProcess"/>
    <dgm:cxn modelId="{A6162B79-3DD2-4D25-961C-14CD877D3CE8}" srcId="{38FFAEBB-6539-42EA-A8F4-7FEDC3DDE84B}" destId="{0860A476-305C-46AE-BF5C-C8666166EB5B}" srcOrd="3" destOrd="0" parTransId="{484D4415-2CDF-4A8D-B560-A4BCA2DC3831}" sibTransId="{24D2FFEF-F53D-4212-8786-FFEA2E675EF3}"/>
    <dgm:cxn modelId="{EF7B0A94-F217-4CD3-A62F-3AE08C6B8C08}" srcId="{CAF6E2AD-0B64-4C00-99E3-C8DC76267787}" destId="{4B72D7D4-9D69-4BE0-807A-6DE4FA70F7E2}" srcOrd="0" destOrd="0" parTransId="{3B2C7A41-8592-4CA1-BCE7-D7F9AF74D9C9}" sibTransId="{D4124C6E-0F23-40CD-8F75-A5B5853F5888}"/>
    <dgm:cxn modelId="{21956396-372B-42C7-8EA2-F8728C04B678}" srcId="{38FFAEBB-6539-42EA-A8F4-7FEDC3DDE84B}" destId="{BB25DCF9-0026-44F9-A8E8-867E515EFF77}" srcOrd="7" destOrd="0" parTransId="{8740ED62-49AD-4F06-BF34-FF2B147A6924}" sibTransId="{BA2FECBF-6D2D-4D9F-A4FF-BA542216F992}"/>
    <dgm:cxn modelId="{41F8B39B-476B-4451-86AA-2527DA85A347}" type="presOf" srcId="{CAF6E2AD-0B64-4C00-99E3-C8DC76267787}" destId="{1DF7F611-7494-4D25-B1F5-C28EBC950FAF}" srcOrd="0" destOrd="0" presId="urn:microsoft.com/office/officeart/2016/7/layout/VerticalDownArrowProcess"/>
    <dgm:cxn modelId="{549AE79F-371C-4582-A813-579D6CAD354A}" srcId="{38FFAEBB-6539-42EA-A8F4-7FEDC3DDE84B}" destId="{6F456252-3D22-4935-A2AF-CB439B029E0D}" srcOrd="0" destOrd="0" parTransId="{236FC1A9-3016-494E-804D-6E194D305D2E}" sibTransId="{91A6B4CF-0B29-4389-9256-2AF1E885A957}"/>
    <dgm:cxn modelId="{91F191A2-ABC0-4A87-B5C2-32F1BA29A28C}" type="presOf" srcId="{0860A476-305C-46AE-BF5C-C8666166EB5B}" destId="{E1C685F9-5654-4970-BE1A-63EC7B5F8D34}" srcOrd="1" destOrd="0" presId="urn:microsoft.com/office/officeart/2016/7/layout/VerticalDownArrowProcess"/>
    <dgm:cxn modelId="{B4D6CCA3-0715-4135-ABE4-550CC6BD5C3A}" type="presOf" srcId="{41F2B19E-CE2C-4FCB-AB7C-34976DCA2874}" destId="{EE11F514-78A2-4D29-8955-68970CAAFCC1}" srcOrd="0" destOrd="0" presId="urn:microsoft.com/office/officeart/2016/7/layout/VerticalDownArrowProcess"/>
    <dgm:cxn modelId="{9186BCB6-9CBF-4D5D-8E02-77D695863AD8}" type="presOf" srcId="{0860A476-305C-46AE-BF5C-C8666166EB5B}" destId="{1F58A6B0-DA62-4259-A8C0-D3E091F2A280}" srcOrd="0" destOrd="0" presId="urn:microsoft.com/office/officeart/2016/7/layout/VerticalDownArrowProcess"/>
    <dgm:cxn modelId="{386D2EBB-8CA4-43F1-980D-9436A711B273}" type="presOf" srcId="{38FFAEBB-6539-42EA-A8F4-7FEDC3DDE84B}" destId="{4627DD9D-8765-48B0-A249-0E80E1ED5FD0}" srcOrd="0" destOrd="0" presId="urn:microsoft.com/office/officeart/2016/7/layout/VerticalDownArrowProcess"/>
    <dgm:cxn modelId="{FDD379BF-2DB5-410E-8B65-7BC80C56CC09}" type="presOf" srcId="{135CEE56-B67B-4424-85A8-827D72DF2A3C}" destId="{D24647C2-9BCE-4C21-A348-10A4EF979F8C}" srcOrd="0" destOrd="0" presId="urn:microsoft.com/office/officeart/2016/7/layout/VerticalDownArrowProcess"/>
    <dgm:cxn modelId="{3C0B4EC0-F473-449C-8920-2923D3CFEE51}" srcId="{38FFAEBB-6539-42EA-A8F4-7FEDC3DDE84B}" destId="{250BCDEF-B3EF-4529-B0F7-E93B2425D88C}" srcOrd="5" destOrd="0" parTransId="{06FEE572-8F6F-4111-861A-00A4A12DA8C6}" sibTransId="{5B789435-82DD-4BC8-932A-3E62B2F61A27}"/>
    <dgm:cxn modelId="{7C10D4C6-2034-4239-8D54-D8BE95F76108}" srcId="{CB04EC72-9C16-4C87-AFEE-B5D7D08146DC}" destId="{48EFB2E9-CCD7-453F-8926-5D571F8F0927}" srcOrd="0" destOrd="0" parTransId="{84DE7ED6-AAA9-4FAA-8ACA-DE36C195A140}" sibTransId="{97D9A339-4E04-4CEC-9409-6875F5C76469}"/>
    <dgm:cxn modelId="{0D4AF5CC-17D2-47AC-8C23-06C2E55B4525}" type="presOf" srcId="{48EFB2E9-CCD7-453F-8926-5D571F8F0927}" destId="{AA59EB12-DC8A-4973-BECB-0E94CEB4530F}" srcOrd="0" destOrd="0" presId="urn:microsoft.com/office/officeart/2016/7/layout/VerticalDownArrowProcess"/>
    <dgm:cxn modelId="{80391DE5-F0C9-4F7D-ABEE-6D999A7A5714}" type="presOf" srcId="{C8773E32-2DF6-4029-8D41-123E15A7EB2D}" destId="{B0FD9226-6CD5-404E-9455-DA09D5FE5F63}" srcOrd="0" destOrd="0" presId="urn:microsoft.com/office/officeart/2016/7/layout/VerticalDownArrowProcess"/>
    <dgm:cxn modelId="{08BE52E5-2957-4289-8EAF-BA2F627AD4EA}" srcId="{250BCDEF-B3EF-4529-B0F7-E93B2425D88C}" destId="{3FFE15CD-E258-4FF0-9367-86B1261F1A9B}" srcOrd="0" destOrd="0" parTransId="{51172917-5DBA-4D6A-81E0-C597E2233E60}" sibTransId="{ABD4DFF6-130B-4503-8171-CD09CF5473C0}"/>
    <dgm:cxn modelId="{8A7BE2E6-8B6D-473A-8B0F-590A6B479FF3}" type="presOf" srcId="{CB04EC72-9C16-4C87-AFEE-B5D7D08146DC}" destId="{6976B97D-952E-4AE4-9554-9333639B196C}" srcOrd="1" destOrd="0" presId="urn:microsoft.com/office/officeart/2016/7/layout/VerticalDownArrowProcess"/>
    <dgm:cxn modelId="{DB1F9DEB-4282-4765-9042-F95769EB0457}" srcId="{38FFAEBB-6539-42EA-A8F4-7FEDC3DDE84B}" destId="{135CEE56-B67B-4424-85A8-827D72DF2A3C}" srcOrd="4" destOrd="0" parTransId="{707C62A3-766F-46D8-92E9-6014EC407909}" sibTransId="{631C07F5-0BE3-481F-A941-54D5582ACFED}"/>
    <dgm:cxn modelId="{2C24F3EC-3553-4E7F-92EC-C3F3B3E1DEFB}" type="presOf" srcId="{4B72D7D4-9D69-4BE0-807A-6DE4FA70F7E2}" destId="{58D4321A-2F75-4421-9E7F-17ED89C17692}" srcOrd="0" destOrd="0" presId="urn:microsoft.com/office/officeart/2016/7/layout/VerticalDownArrowProcess"/>
    <dgm:cxn modelId="{5EB956EE-CEF7-4209-932C-71EAC5E4055E}" type="presOf" srcId="{7F58F301-E5B4-41E5-B659-B0CFCF0AEC77}" destId="{D1671D46-F0C3-4B81-9525-A5E3B8CFA0CA}" srcOrd="0" destOrd="0" presId="urn:microsoft.com/office/officeart/2016/7/layout/VerticalDownArrowProcess"/>
    <dgm:cxn modelId="{5354DC94-8B30-4254-8EEB-43423F172061}" type="presParOf" srcId="{4627DD9D-8765-48B0-A249-0E80E1ED5FD0}" destId="{87173228-CBAA-4818-8095-2B6502F84268}" srcOrd="0" destOrd="0" presId="urn:microsoft.com/office/officeart/2016/7/layout/VerticalDownArrowProcess"/>
    <dgm:cxn modelId="{C64A2F55-5DA3-4937-B11C-FDC69AB1B7DF}" type="presParOf" srcId="{87173228-CBAA-4818-8095-2B6502F84268}" destId="{D4A5AAB1-B44D-4D24-94E5-E2D92DCED3B6}" srcOrd="0" destOrd="0" presId="urn:microsoft.com/office/officeart/2016/7/layout/VerticalDownArrowProcess"/>
    <dgm:cxn modelId="{9D6D39F1-E5C3-4378-8757-229459EF9D57}" type="presParOf" srcId="{87173228-CBAA-4818-8095-2B6502F84268}" destId="{35BBA2C6-0454-479A-B9BA-64FD56F7B7A2}" srcOrd="1" destOrd="0" presId="urn:microsoft.com/office/officeart/2016/7/layout/VerticalDownArrowProcess"/>
    <dgm:cxn modelId="{D3E6C45B-DDE7-48FA-9F87-55390FC77411}" type="presParOf" srcId="{4627DD9D-8765-48B0-A249-0E80E1ED5FD0}" destId="{2C556CDD-F4EF-4BD5-8EB6-2F7408524EC0}" srcOrd="1" destOrd="0" presId="urn:microsoft.com/office/officeart/2016/7/layout/VerticalDownArrowProcess"/>
    <dgm:cxn modelId="{595C4265-8E17-4564-A790-0EC163AA9112}" type="presParOf" srcId="{4627DD9D-8765-48B0-A249-0E80E1ED5FD0}" destId="{EACDA534-5A31-4498-BE19-0B160AAF4682}" srcOrd="2" destOrd="0" presId="urn:microsoft.com/office/officeart/2016/7/layout/VerticalDownArrowProcess"/>
    <dgm:cxn modelId="{F3C53436-EC26-4BA2-90C6-0C7BBE62DB46}" type="presParOf" srcId="{EACDA534-5A31-4498-BE19-0B160AAF4682}" destId="{1DF7F611-7494-4D25-B1F5-C28EBC950FAF}" srcOrd="0" destOrd="0" presId="urn:microsoft.com/office/officeart/2016/7/layout/VerticalDownArrowProcess"/>
    <dgm:cxn modelId="{8764D1D8-A75D-418F-8ACD-3061D4C21D73}" type="presParOf" srcId="{EACDA534-5A31-4498-BE19-0B160AAF4682}" destId="{0B67F413-A645-46EB-9F00-281B821C43FC}" srcOrd="1" destOrd="0" presId="urn:microsoft.com/office/officeart/2016/7/layout/VerticalDownArrowProcess"/>
    <dgm:cxn modelId="{2527D548-08A2-4104-A3B5-3DBF4BCA9BD5}" type="presParOf" srcId="{EACDA534-5A31-4498-BE19-0B160AAF4682}" destId="{58D4321A-2F75-4421-9E7F-17ED89C17692}" srcOrd="2" destOrd="0" presId="urn:microsoft.com/office/officeart/2016/7/layout/VerticalDownArrowProcess"/>
    <dgm:cxn modelId="{758585B1-3A04-4716-A1C7-5BC1534763C4}" type="presParOf" srcId="{4627DD9D-8765-48B0-A249-0E80E1ED5FD0}" destId="{85783E75-A1AA-4243-AA82-365AFB6CA099}" srcOrd="3" destOrd="0" presId="urn:microsoft.com/office/officeart/2016/7/layout/VerticalDownArrowProcess"/>
    <dgm:cxn modelId="{DB9BA936-ED92-41E3-9F85-CF42BE7D7CFE}" type="presParOf" srcId="{4627DD9D-8765-48B0-A249-0E80E1ED5FD0}" destId="{59700EA1-7AB9-4246-8D51-34DD18C4E48E}" srcOrd="4" destOrd="0" presId="urn:microsoft.com/office/officeart/2016/7/layout/VerticalDownArrowProcess"/>
    <dgm:cxn modelId="{92D8F4B6-3831-455F-937A-FC801C38C4E9}" type="presParOf" srcId="{59700EA1-7AB9-4246-8D51-34DD18C4E48E}" destId="{09614E63-21B2-4932-AEF2-D58A9A1C0E86}" srcOrd="0" destOrd="0" presId="urn:microsoft.com/office/officeart/2016/7/layout/VerticalDownArrowProcess"/>
    <dgm:cxn modelId="{EDCBE538-3CF8-4B9F-B213-A261394B93AC}" type="presParOf" srcId="{59700EA1-7AB9-4246-8D51-34DD18C4E48E}" destId="{ECD5DB8E-0D28-4AD8-B112-5950394E9ABF}" srcOrd="1" destOrd="0" presId="urn:microsoft.com/office/officeart/2016/7/layout/VerticalDownArrowProcess"/>
    <dgm:cxn modelId="{95AF510E-7C9F-4223-9589-54B1DB2C27ED}" type="presParOf" srcId="{59700EA1-7AB9-4246-8D51-34DD18C4E48E}" destId="{262B870E-9FC4-4BE4-A63E-9D00B1CF7640}" srcOrd="2" destOrd="0" presId="urn:microsoft.com/office/officeart/2016/7/layout/VerticalDownArrowProcess"/>
    <dgm:cxn modelId="{34D0A778-AF13-4A48-8FAB-CA6F8BE8EAF5}" type="presParOf" srcId="{4627DD9D-8765-48B0-A249-0E80E1ED5FD0}" destId="{489494B0-B27F-4F3E-9529-190C10E8E859}" srcOrd="5" destOrd="0" presId="urn:microsoft.com/office/officeart/2016/7/layout/VerticalDownArrowProcess"/>
    <dgm:cxn modelId="{2641CC42-4000-468D-9607-B4A3878F1B5C}" type="presParOf" srcId="{4627DD9D-8765-48B0-A249-0E80E1ED5FD0}" destId="{275F3CDA-C123-4C24-8798-6918ABEA3DD8}" srcOrd="6" destOrd="0" presId="urn:microsoft.com/office/officeart/2016/7/layout/VerticalDownArrowProcess"/>
    <dgm:cxn modelId="{E0DB9F0C-C263-4B36-AF7E-F759F16F2130}" type="presParOf" srcId="{275F3CDA-C123-4C24-8798-6918ABEA3DD8}" destId="{D24647C2-9BCE-4C21-A348-10A4EF979F8C}" srcOrd="0" destOrd="0" presId="urn:microsoft.com/office/officeart/2016/7/layout/VerticalDownArrowProcess"/>
    <dgm:cxn modelId="{AEA619B2-E7E7-49C8-B41E-D87C9C4C17AB}" type="presParOf" srcId="{275F3CDA-C123-4C24-8798-6918ABEA3DD8}" destId="{8930ABD2-449F-4241-A0F9-6B0D776100D8}" srcOrd="1" destOrd="0" presId="urn:microsoft.com/office/officeart/2016/7/layout/VerticalDownArrowProcess"/>
    <dgm:cxn modelId="{ECBA6011-A19A-4FD3-9EFD-2E19596EFE65}" type="presParOf" srcId="{275F3CDA-C123-4C24-8798-6918ABEA3DD8}" destId="{D1671D46-F0C3-4B81-9525-A5E3B8CFA0CA}" srcOrd="2" destOrd="0" presId="urn:microsoft.com/office/officeart/2016/7/layout/VerticalDownArrowProcess"/>
    <dgm:cxn modelId="{A963B48F-9381-4805-B7B1-448E0E912357}" type="presParOf" srcId="{4627DD9D-8765-48B0-A249-0E80E1ED5FD0}" destId="{5D11B71C-2C69-4563-8839-0B315B6176E9}" srcOrd="7" destOrd="0" presId="urn:microsoft.com/office/officeart/2016/7/layout/VerticalDownArrowProcess"/>
    <dgm:cxn modelId="{2EA4E070-FC09-4D3B-84C8-3D65EBBC631E}" type="presParOf" srcId="{4627DD9D-8765-48B0-A249-0E80E1ED5FD0}" destId="{EF8ADC78-90F9-479C-BA78-CC1E294C8DB8}" srcOrd="8" destOrd="0" presId="urn:microsoft.com/office/officeart/2016/7/layout/VerticalDownArrowProcess"/>
    <dgm:cxn modelId="{71916D4C-4C6E-4145-A95B-B6995B36EE64}" type="presParOf" srcId="{EF8ADC78-90F9-479C-BA78-CC1E294C8DB8}" destId="{1F58A6B0-DA62-4259-A8C0-D3E091F2A280}" srcOrd="0" destOrd="0" presId="urn:microsoft.com/office/officeart/2016/7/layout/VerticalDownArrowProcess"/>
    <dgm:cxn modelId="{6A2EEB1D-0E5C-49BA-8271-CAF48AE2E3D3}" type="presParOf" srcId="{EF8ADC78-90F9-479C-BA78-CC1E294C8DB8}" destId="{E1C685F9-5654-4970-BE1A-63EC7B5F8D34}" srcOrd="1" destOrd="0" presId="urn:microsoft.com/office/officeart/2016/7/layout/VerticalDownArrowProcess"/>
    <dgm:cxn modelId="{9902D652-263C-4F2A-919C-B2A1C4A613D9}" type="presParOf" srcId="{EF8ADC78-90F9-479C-BA78-CC1E294C8DB8}" destId="{855E7423-B6FB-4C41-8AD6-507FCEE1464C}" srcOrd="2" destOrd="0" presId="urn:microsoft.com/office/officeart/2016/7/layout/VerticalDownArrowProcess"/>
    <dgm:cxn modelId="{7CB2BB0F-4C1D-474D-BE87-C0F36B0E6F23}" type="presParOf" srcId="{4627DD9D-8765-48B0-A249-0E80E1ED5FD0}" destId="{4D32EC8A-630F-4A7B-B3F1-855280C16FCF}" srcOrd="9" destOrd="0" presId="urn:microsoft.com/office/officeart/2016/7/layout/VerticalDownArrowProcess"/>
    <dgm:cxn modelId="{53E73D9F-E5F2-4E25-AF3A-72ACAB93888E}" type="presParOf" srcId="{4627DD9D-8765-48B0-A249-0E80E1ED5FD0}" destId="{620D6D9D-1E17-4B86-936F-FF7D4F7BED09}" srcOrd="10" destOrd="0" presId="urn:microsoft.com/office/officeart/2016/7/layout/VerticalDownArrowProcess"/>
    <dgm:cxn modelId="{3BC0C422-C23E-43D8-A602-D3D67AD20133}" type="presParOf" srcId="{620D6D9D-1E17-4B86-936F-FF7D4F7BED09}" destId="{0BE82542-0085-476E-BE61-FC28B2F90765}" srcOrd="0" destOrd="0" presId="urn:microsoft.com/office/officeart/2016/7/layout/VerticalDownArrowProcess"/>
    <dgm:cxn modelId="{295CEFFE-B04E-485E-89EA-6C101CAC9969}" type="presParOf" srcId="{620D6D9D-1E17-4B86-936F-FF7D4F7BED09}" destId="{6976B97D-952E-4AE4-9554-9333639B196C}" srcOrd="1" destOrd="0" presId="urn:microsoft.com/office/officeart/2016/7/layout/VerticalDownArrowProcess"/>
    <dgm:cxn modelId="{0F56BD33-4DDA-49D1-A6E4-02A46352613B}" type="presParOf" srcId="{620D6D9D-1E17-4B86-936F-FF7D4F7BED09}" destId="{AA59EB12-DC8A-4973-BECB-0E94CEB4530F}" srcOrd="2" destOrd="0" presId="urn:microsoft.com/office/officeart/2016/7/layout/VerticalDownArrowProcess"/>
    <dgm:cxn modelId="{BB16ADEF-1D22-45F0-B7F3-44BF0A81452D}" type="presParOf" srcId="{4627DD9D-8765-48B0-A249-0E80E1ED5FD0}" destId="{9663F725-8A19-4DDE-AF84-B21E533D3685}" srcOrd="11" destOrd="0" presId="urn:microsoft.com/office/officeart/2016/7/layout/VerticalDownArrowProcess"/>
    <dgm:cxn modelId="{708ADA26-7082-427E-B8A2-919C027286B5}" type="presParOf" srcId="{4627DD9D-8765-48B0-A249-0E80E1ED5FD0}" destId="{A497CE77-909C-4466-855E-6A17B7FC2BAC}" srcOrd="12" destOrd="0" presId="urn:microsoft.com/office/officeart/2016/7/layout/VerticalDownArrowProcess"/>
    <dgm:cxn modelId="{2F62DF1E-8185-46A0-A424-32C6D1CF6631}" type="presParOf" srcId="{A497CE77-909C-4466-855E-6A17B7FC2BAC}" destId="{B0FD9226-6CD5-404E-9455-DA09D5FE5F63}" srcOrd="0" destOrd="0" presId="urn:microsoft.com/office/officeart/2016/7/layout/VerticalDownArrowProcess"/>
    <dgm:cxn modelId="{C8202ADF-3B52-4C90-B8F7-C0F4FA75DAA4}" type="presParOf" srcId="{A497CE77-909C-4466-855E-6A17B7FC2BAC}" destId="{AD663046-4E46-4AAF-8DA6-EC12EB46C77C}" srcOrd="1" destOrd="0" presId="urn:microsoft.com/office/officeart/2016/7/layout/VerticalDownArrowProcess"/>
    <dgm:cxn modelId="{1D380B22-B1D2-4DAC-B1AE-44B9A44FD171}" type="presParOf" srcId="{A497CE77-909C-4466-855E-6A17B7FC2BAC}" destId="{8056D5F1-6878-4190-A699-356EB26F8BFC}" srcOrd="2" destOrd="0" presId="urn:microsoft.com/office/officeart/2016/7/layout/VerticalDownArrowProcess"/>
    <dgm:cxn modelId="{27C9A100-DED0-4D83-B12E-938124931AE6}" type="presParOf" srcId="{4627DD9D-8765-48B0-A249-0E80E1ED5FD0}" destId="{9FDCD389-7E32-4E6F-B690-E36630F1D634}" srcOrd="13" destOrd="0" presId="urn:microsoft.com/office/officeart/2016/7/layout/VerticalDownArrowProcess"/>
    <dgm:cxn modelId="{61E27237-93CB-4772-98C2-7B9CD43FB9AB}" type="presParOf" srcId="{4627DD9D-8765-48B0-A249-0E80E1ED5FD0}" destId="{F1BD209B-8702-4445-A38D-D966924C5F14}" srcOrd="14" destOrd="0" presId="urn:microsoft.com/office/officeart/2016/7/layout/VerticalDownArrowProcess"/>
    <dgm:cxn modelId="{1AEA6FB0-A2B0-42F5-A645-3FF163777E8C}" type="presParOf" srcId="{F1BD209B-8702-4445-A38D-D966924C5F14}" destId="{3E45EE22-BB17-40E5-8E9F-85A3150B8BD3}" srcOrd="0" destOrd="0" presId="urn:microsoft.com/office/officeart/2016/7/layout/VerticalDownArrowProcess"/>
    <dgm:cxn modelId="{0AB4424A-7F51-495D-9379-2887EFC0DEA0}" type="presParOf" srcId="{F1BD209B-8702-4445-A38D-D966924C5F14}" destId="{62131803-44B2-47CC-9BCC-D71588C2D945}" srcOrd="1" destOrd="0" presId="urn:microsoft.com/office/officeart/2016/7/layout/VerticalDownArrowProcess"/>
    <dgm:cxn modelId="{6B5D388B-853A-4A22-944C-8B117965C275}" type="presParOf" srcId="{F1BD209B-8702-4445-A38D-D966924C5F14}" destId="{EE11F514-78A2-4D29-8955-68970CAAFCC1}"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3E8D19D4-2464-4CCB-9B0B-695FC89D8CF6}" type="doc">
      <dgm:prSet loTypeId="urn:microsoft.com/office/officeart/2005/8/layout/default" loCatId="list" qsTypeId="urn:microsoft.com/office/officeart/2005/8/quickstyle/simple1#1" qsCatId="simple" csTypeId="urn:microsoft.com/office/officeart/2005/8/colors/accent0_3#2" csCatId="mainScheme" phldr="1"/>
      <dgm:spPr/>
      <dgm:t>
        <a:bodyPr/>
        <a:lstStyle/>
        <a:p>
          <a:endParaRPr lang="en-US"/>
        </a:p>
      </dgm:t>
    </dgm:pt>
    <dgm:pt modelId="{632FCF9C-33C4-403E-A79E-50FEE879E707}">
      <dgm:prSet phldrT="[Text]"/>
      <dgm:spPr/>
      <dgm:t>
        <a:bodyPr/>
        <a:lstStyle/>
        <a:p>
          <a:pPr>
            <a:lnSpc>
              <a:spcPct val="100000"/>
            </a:lnSpc>
          </a:pPr>
          <a:r>
            <a:rPr lang="en-US"/>
            <a:t>Pre-Tax payroll deductions - Save 25% to 40% in taxes</a:t>
          </a:r>
        </a:p>
      </dgm:t>
    </dgm:pt>
    <dgm:pt modelId="{D369E6AF-0DDB-42AB-9F1B-C6E33E72C56F}" type="parTrans" cxnId="{6BCC1023-F2F3-4C56-821D-84729C1E62F4}">
      <dgm:prSet/>
      <dgm:spPr/>
      <dgm:t>
        <a:bodyPr/>
        <a:lstStyle/>
        <a:p>
          <a:pPr>
            <a:lnSpc>
              <a:spcPct val="100000"/>
            </a:lnSpc>
          </a:pPr>
          <a:endParaRPr lang="en-US"/>
        </a:p>
      </dgm:t>
    </dgm:pt>
    <dgm:pt modelId="{531F6763-444E-421E-A47E-99B08A623FBF}" type="sibTrans" cxnId="{6BCC1023-F2F3-4C56-821D-84729C1E62F4}">
      <dgm:prSet/>
      <dgm:spPr/>
      <dgm:t>
        <a:bodyPr/>
        <a:lstStyle/>
        <a:p>
          <a:pPr>
            <a:lnSpc>
              <a:spcPct val="100000"/>
            </a:lnSpc>
          </a:pPr>
          <a:endParaRPr lang="en-US"/>
        </a:p>
      </dgm:t>
    </dgm:pt>
    <dgm:pt modelId="{BA6575F1-0788-4C2F-A3EA-07AD02E3821B}">
      <dgm:prSet phldrT="[Text]"/>
      <dgm:spPr/>
      <dgm:t>
        <a:bodyPr/>
        <a:lstStyle/>
        <a:p>
          <a:pPr>
            <a:lnSpc>
              <a:spcPct val="100000"/>
            </a:lnSpc>
          </a:pPr>
          <a:r>
            <a:rPr lang="en-US"/>
            <a:t>Three plans to choose from so you can find a plan that fits your needs</a:t>
          </a:r>
        </a:p>
      </dgm:t>
    </dgm:pt>
    <dgm:pt modelId="{115DB814-A363-40D2-B33D-B88CFD33BD8A}" type="parTrans" cxnId="{F757364D-6E6A-4BB3-A3A6-C78B60FB9DE2}">
      <dgm:prSet/>
      <dgm:spPr/>
      <dgm:t>
        <a:bodyPr/>
        <a:lstStyle/>
        <a:p>
          <a:pPr>
            <a:lnSpc>
              <a:spcPct val="100000"/>
            </a:lnSpc>
          </a:pPr>
          <a:endParaRPr lang="en-US"/>
        </a:p>
      </dgm:t>
    </dgm:pt>
    <dgm:pt modelId="{687480F2-EC04-4497-A89B-210690DA5332}" type="sibTrans" cxnId="{F757364D-6E6A-4BB3-A3A6-C78B60FB9DE2}">
      <dgm:prSet/>
      <dgm:spPr/>
      <dgm:t>
        <a:bodyPr/>
        <a:lstStyle/>
        <a:p>
          <a:pPr>
            <a:lnSpc>
              <a:spcPct val="100000"/>
            </a:lnSpc>
          </a:pPr>
          <a:endParaRPr lang="en-US"/>
        </a:p>
      </dgm:t>
    </dgm:pt>
    <dgm:pt modelId="{3AF8072E-9398-4D25-8507-974868A00B5B}">
      <dgm:prSet/>
      <dgm:spPr/>
      <dgm:t>
        <a:bodyPr/>
        <a:lstStyle/>
        <a:p>
          <a:pPr>
            <a:lnSpc>
              <a:spcPct val="100000"/>
            </a:lnSpc>
          </a:pPr>
          <a:r>
            <a:rPr lang="en-US"/>
            <a:t>Plan transfers between state agencies, universities, participating community colleges and participating charter schools </a:t>
          </a:r>
          <a:endParaRPr lang="en-US">
            <a:cs typeface="Calibri"/>
          </a:endParaRPr>
        </a:p>
      </dgm:t>
    </dgm:pt>
    <dgm:pt modelId="{59BF6EA2-F7AF-4800-B008-F7F25A8FDB0D}" type="parTrans" cxnId="{CA9A5853-38DF-45A1-8C54-B020780AABC7}">
      <dgm:prSet/>
      <dgm:spPr/>
      <dgm:t>
        <a:bodyPr/>
        <a:lstStyle/>
        <a:p>
          <a:endParaRPr lang="en-US"/>
        </a:p>
      </dgm:t>
    </dgm:pt>
    <dgm:pt modelId="{D7599355-46C6-4D33-80D4-75D68E90D5A1}" type="sibTrans" cxnId="{CA9A5853-38DF-45A1-8C54-B020780AABC7}">
      <dgm:prSet/>
      <dgm:spPr/>
      <dgm:t>
        <a:bodyPr/>
        <a:lstStyle/>
        <a:p>
          <a:endParaRPr lang="en-US"/>
        </a:p>
      </dgm:t>
    </dgm:pt>
    <dgm:pt modelId="{ED123241-8438-4169-9F1D-E4C18F56F1A7}">
      <dgm:prSet/>
      <dgm:spPr/>
      <dgm:t>
        <a:bodyPr/>
        <a:lstStyle/>
        <a:p>
          <a:pPr>
            <a:lnSpc>
              <a:spcPct val="100000"/>
            </a:lnSpc>
          </a:pPr>
          <a:r>
            <a:rPr lang="en-US">
              <a:cs typeface="Calibri"/>
            </a:rPr>
            <a:t>Negotiated fees for in network providers are typically (30% to 45%) less than the average charges in the same area</a:t>
          </a:r>
        </a:p>
      </dgm:t>
    </dgm:pt>
    <dgm:pt modelId="{252E88DC-A24D-43A1-88BC-A5428CAD4E20}" type="parTrans" cxnId="{6314A5D8-92BA-449A-814F-A298449C9E5F}">
      <dgm:prSet/>
      <dgm:spPr/>
      <dgm:t>
        <a:bodyPr/>
        <a:lstStyle/>
        <a:p>
          <a:endParaRPr lang="en-US"/>
        </a:p>
      </dgm:t>
    </dgm:pt>
    <dgm:pt modelId="{1FDE91A8-0274-4EC7-9DC7-32906E3409F3}" type="sibTrans" cxnId="{6314A5D8-92BA-449A-814F-A298449C9E5F}">
      <dgm:prSet/>
      <dgm:spPr/>
      <dgm:t>
        <a:bodyPr/>
        <a:lstStyle/>
        <a:p>
          <a:endParaRPr lang="en-US"/>
        </a:p>
      </dgm:t>
    </dgm:pt>
    <dgm:pt modelId="{A6B636ED-1E6E-44EB-9E1D-F61A62AFCF84}">
      <dgm:prSet custT="1"/>
      <dgm:spPr/>
      <dgm:t>
        <a:bodyPr/>
        <a:lstStyle/>
        <a:p>
          <a:pPr>
            <a:lnSpc>
              <a:spcPct val="100000"/>
            </a:lnSpc>
          </a:pPr>
          <a:r>
            <a:rPr lang="en-US" sz="1800">
              <a:cs typeface="Calibri"/>
            </a:rPr>
            <a:t>Choose from a large network of carefully selected participating dentists. </a:t>
          </a:r>
          <a:r>
            <a:rPr lang="en-US" sz="1800">
              <a:ea typeface="+mn-lt"/>
              <a:cs typeface="+mn-lt"/>
            </a:rPr>
            <a:t>Plus access to international dentists in more than 200 countries through the International Dental Travel Assistance Program</a:t>
          </a:r>
          <a:endParaRPr lang="en-US" sz="1800">
            <a:cs typeface="Calibri"/>
          </a:endParaRPr>
        </a:p>
      </dgm:t>
    </dgm:pt>
    <dgm:pt modelId="{D36FE257-9141-45DC-A565-E0755B218F1C}" type="parTrans" cxnId="{D1B67075-8C72-484A-B158-E8C5F445DB5D}">
      <dgm:prSet/>
      <dgm:spPr/>
      <dgm:t>
        <a:bodyPr/>
        <a:lstStyle/>
        <a:p>
          <a:endParaRPr lang="en-US"/>
        </a:p>
      </dgm:t>
    </dgm:pt>
    <dgm:pt modelId="{ADD0CC3C-6CE3-41EC-9424-CCF18C8CE296}" type="sibTrans" cxnId="{D1B67075-8C72-484A-B158-E8C5F445DB5D}">
      <dgm:prSet/>
      <dgm:spPr/>
      <dgm:t>
        <a:bodyPr/>
        <a:lstStyle/>
        <a:p>
          <a:endParaRPr lang="en-US"/>
        </a:p>
      </dgm:t>
    </dgm:pt>
    <dgm:pt modelId="{C1F2B594-28B9-4EBD-8D18-5A4C03B630C3}">
      <dgm:prSet/>
      <dgm:spPr/>
      <dgm:t>
        <a:bodyPr/>
        <a:lstStyle/>
        <a:p>
          <a:pPr>
            <a:lnSpc>
              <a:spcPct val="100000"/>
            </a:lnSpc>
          </a:pPr>
          <a:r>
            <a:rPr lang="en-US">
              <a:ea typeface="+mn-lt"/>
              <a:cs typeface="+mn-lt"/>
            </a:rPr>
            <a:t>Flexibility to go to any dentist – in or out of network</a:t>
          </a:r>
          <a:endParaRPr lang="en-US">
            <a:cs typeface="Calibri"/>
          </a:endParaRPr>
        </a:p>
      </dgm:t>
    </dgm:pt>
    <dgm:pt modelId="{D2D2FEDD-2F22-4691-93DE-4886D925CFF0}" type="parTrans" cxnId="{47FA5377-6707-4850-92E0-AF4637DB81A4}">
      <dgm:prSet/>
      <dgm:spPr/>
      <dgm:t>
        <a:bodyPr/>
        <a:lstStyle/>
        <a:p>
          <a:endParaRPr lang="en-US"/>
        </a:p>
      </dgm:t>
    </dgm:pt>
    <dgm:pt modelId="{6C4D792A-74A3-4C8C-9D3A-839B6E64B918}" type="sibTrans" cxnId="{47FA5377-6707-4850-92E0-AF4637DB81A4}">
      <dgm:prSet/>
      <dgm:spPr/>
      <dgm:t>
        <a:bodyPr/>
        <a:lstStyle/>
        <a:p>
          <a:endParaRPr lang="en-US"/>
        </a:p>
      </dgm:t>
    </dgm:pt>
    <dgm:pt modelId="{94DA71F3-B426-463C-A97B-86707F2A387F}" type="pres">
      <dgm:prSet presAssocID="{3E8D19D4-2464-4CCB-9B0B-695FC89D8CF6}" presName="diagram" presStyleCnt="0">
        <dgm:presLayoutVars>
          <dgm:dir/>
          <dgm:resizeHandles val="exact"/>
        </dgm:presLayoutVars>
      </dgm:prSet>
      <dgm:spPr/>
    </dgm:pt>
    <dgm:pt modelId="{3BFBC1AA-48FD-442C-8607-E203372D30EA}" type="pres">
      <dgm:prSet presAssocID="{632FCF9C-33C4-403E-A79E-50FEE879E707}" presName="node" presStyleLbl="node1" presStyleIdx="0" presStyleCnt="6">
        <dgm:presLayoutVars>
          <dgm:bulletEnabled val="1"/>
        </dgm:presLayoutVars>
      </dgm:prSet>
      <dgm:spPr/>
    </dgm:pt>
    <dgm:pt modelId="{516CD462-E341-4E46-9CF7-1C204BBC83C2}" type="pres">
      <dgm:prSet presAssocID="{531F6763-444E-421E-A47E-99B08A623FBF}" presName="sibTrans" presStyleCnt="0"/>
      <dgm:spPr/>
    </dgm:pt>
    <dgm:pt modelId="{D83367B9-BB64-4869-A651-4F5DFB636385}" type="pres">
      <dgm:prSet presAssocID="{BA6575F1-0788-4C2F-A3EA-07AD02E3821B}" presName="node" presStyleLbl="node1" presStyleIdx="1" presStyleCnt="6">
        <dgm:presLayoutVars>
          <dgm:bulletEnabled val="1"/>
        </dgm:presLayoutVars>
      </dgm:prSet>
      <dgm:spPr/>
    </dgm:pt>
    <dgm:pt modelId="{6EDC325B-E1FC-45C8-8C6E-206FF968BBEA}" type="pres">
      <dgm:prSet presAssocID="{687480F2-EC04-4497-A89B-210690DA5332}" presName="sibTrans" presStyleCnt="0"/>
      <dgm:spPr/>
    </dgm:pt>
    <dgm:pt modelId="{47867E11-D720-45F1-8530-7C174AD7ED21}" type="pres">
      <dgm:prSet presAssocID="{3AF8072E-9398-4D25-8507-974868A00B5B}" presName="node" presStyleLbl="node1" presStyleIdx="2" presStyleCnt="6">
        <dgm:presLayoutVars>
          <dgm:bulletEnabled val="1"/>
        </dgm:presLayoutVars>
      </dgm:prSet>
      <dgm:spPr/>
    </dgm:pt>
    <dgm:pt modelId="{C6CAA2CA-33F7-40F9-9938-8E5B982779BF}" type="pres">
      <dgm:prSet presAssocID="{D7599355-46C6-4D33-80D4-75D68E90D5A1}" presName="sibTrans" presStyleCnt="0"/>
      <dgm:spPr/>
    </dgm:pt>
    <dgm:pt modelId="{CCBE66A2-755B-40CE-B845-8D82E5839688}" type="pres">
      <dgm:prSet presAssocID="{A6B636ED-1E6E-44EB-9E1D-F61A62AFCF84}" presName="node" presStyleLbl="node1" presStyleIdx="3" presStyleCnt="6">
        <dgm:presLayoutVars>
          <dgm:bulletEnabled val="1"/>
        </dgm:presLayoutVars>
      </dgm:prSet>
      <dgm:spPr/>
    </dgm:pt>
    <dgm:pt modelId="{3C4EEE20-79D3-4DA4-8E65-F9C7D1354056}" type="pres">
      <dgm:prSet presAssocID="{ADD0CC3C-6CE3-41EC-9424-CCF18C8CE296}" presName="sibTrans" presStyleCnt="0"/>
      <dgm:spPr/>
    </dgm:pt>
    <dgm:pt modelId="{932C853D-9B7F-4F58-9E81-0C0B8BDD3740}" type="pres">
      <dgm:prSet presAssocID="{ED123241-8438-4169-9F1D-E4C18F56F1A7}" presName="node" presStyleLbl="node1" presStyleIdx="4" presStyleCnt="6">
        <dgm:presLayoutVars>
          <dgm:bulletEnabled val="1"/>
        </dgm:presLayoutVars>
      </dgm:prSet>
      <dgm:spPr/>
    </dgm:pt>
    <dgm:pt modelId="{C0934E6B-6FFF-4D2E-AB71-AAA38EA117B1}" type="pres">
      <dgm:prSet presAssocID="{1FDE91A8-0274-4EC7-9DC7-32906E3409F3}" presName="sibTrans" presStyleCnt="0"/>
      <dgm:spPr/>
    </dgm:pt>
    <dgm:pt modelId="{64A68F2B-3C81-4DB3-A456-4C1AB0E82390}" type="pres">
      <dgm:prSet presAssocID="{C1F2B594-28B9-4EBD-8D18-5A4C03B630C3}" presName="node" presStyleLbl="node1" presStyleIdx="5" presStyleCnt="6">
        <dgm:presLayoutVars>
          <dgm:bulletEnabled val="1"/>
        </dgm:presLayoutVars>
      </dgm:prSet>
      <dgm:spPr/>
    </dgm:pt>
  </dgm:ptLst>
  <dgm:cxnLst>
    <dgm:cxn modelId="{6BCC1023-F2F3-4C56-821D-84729C1E62F4}" srcId="{3E8D19D4-2464-4CCB-9B0B-695FC89D8CF6}" destId="{632FCF9C-33C4-403E-A79E-50FEE879E707}" srcOrd="0" destOrd="0" parTransId="{D369E6AF-0DDB-42AB-9F1B-C6E33E72C56F}" sibTransId="{531F6763-444E-421E-A47E-99B08A623FBF}"/>
    <dgm:cxn modelId="{B071482E-86DB-4E73-B23B-91E04C31D40D}" type="presOf" srcId="{632FCF9C-33C4-403E-A79E-50FEE879E707}" destId="{3BFBC1AA-48FD-442C-8607-E203372D30EA}" srcOrd="0" destOrd="0" presId="urn:microsoft.com/office/officeart/2005/8/layout/default"/>
    <dgm:cxn modelId="{02044264-E4F8-41F1-96DC-9BBFCCF13A3C}" type="presOf" srcId="{C1F2B594-28B9-4EBD-8D18-5A4C03B630C3}" destId="{64A68F2B-3C81-4DB3-A456-4C1AB0E82390}" srcOrd="0" destOrd="0" presId="urn:microsoft.com/office/officeart/2005/8/layout/default"/>
    <dgm:cxn modelId="{F757364D-6E6A-4BB3-A3A6-C78B60FB9DE2}" srcId="{3E8D19D4-2464-4CCB-9B0B-695FC89D8CF6}" destId="{BA6575F1-0788-4C2F-A3EA-07AD02E3821B}" srcOrd="1" destOrd="0" parTransId="{115DB814-A363-40D2-B33D-B88CFD33BD8A}" sibTransId="{687480F2-EC04-4497-A89B-210690DA5332}"/>
    <dgm:cxn modelId="{CA9A5853-38DF-45A1-8C54-B020780AABC7}" srcId="{3E8D19D4-2464-4CCB-9B0B-695FC89D8CF6}" destId="{3AF8072E-9398-4D25-8507-974868A00B5B}" srcOrd="2" destOrd="0" parTransId="{59BF6EA2-F7AF-4800-B008-F7F25A8FDB0D}" sibTransId="{D7599355-46C6-4D33-80D4-75D68E90D5A1}"/>
    <dgm:cxn modelId="{D1B67075-8C72-484A-B158-E8C5F445DB5D}" srcId="{3E8D19D4-2464-4CCB-9B0B-695FC89D8CF6}" destId="{A6B636ED-1E6E-44EB-9E1D-F61A62AFCF84}" srcOrd="3" destOrd="0" parTransId="{D36FE257-9141-45DC-A565-E0755B218F1C}" sibTransId="{ADD0CC3C-6CE3-41EC-9424-CCF18C8CE296}"/>
    <dgm:cxn modelId="{47FA5377-6707-4850-92E0-AF4637DB81A4}" srcId="{3E8D19D4-2464-4CCB-9B0B-695FC89D8CF6}" destId="{C1F2B594-28B9-4EBD-8D18-5A4C03B630C3}" srcOrd="5" destOrd="0" parTransId="{D2D2FEDD-2F22-4691-93DE-4886D925CFF0}" sibTransId="{6C4D792A-74A3-4C8C-9D3A-839B6E64B918}"/>
    <dgm:cxn modelId="{E57CCC8C-A322-42FF-95D1-5965F5725FE9}" type="presOf" srcId="{3AF8072E-9398-4D25-8507-974868A00B5B}" destId="{47867E11-D720-45F1-8530-7C174AD7ED21}" srcOrd="0" destOrd="0" presId="urn:microsoft.com/office/officeart/2005/8/layout/default"/>
    <dgm:cxn modelId="{BF830D96-0899-4984-BDA7-BE70D6930755}" type="presOf" srcId="{BA6575F1-0788-4C2F-A3EA-07AD02E3821B}" destId="{D83367B9-BB64-4869-A651-4F5DFB636385}" srcOrd="0" destOrd="0" presId="urn:microsoft.com/office/officeart/2005/8/layout/default"/>
    <dgm:cxn modelId="{1B1F7A9E-8554-4352-A07F-56F7DEEF96DE}" type="presOf" srcId="{A6B636ED-1E6E-44EB-9E1D-F61A62AFCF84}" destId="{CCBE66A2-755B-40CE-B845-8D82E5839688}" srcOrd="0" destOrd="0" presId="urn:microsoft.com/office/officeart/2005/8/layout/default"/>
    <dgm:cxn modelId="{6314A5D8-92BA-449A-814F-A298449C9E5F}" srcId="{3E8D19D4-2464-4CCB-9B0B-695FC89D8CF6}" destId="{ED123241-8438-4169-9F1D-E4C18F56F1A7}" srcOrd="4" destOrd="0" parTransId="{252E88DC-A24D-43A1-88BC-A5428CAD4E20}" sibTransId="{1FDE91A8-0274-4EC7-9DC7-32906E3409F3}"/>
    <dgm:cxn modelId="{7D3BEDDA-A306-4849-A981-F9FC7F63BD1E}" type="presOf" srcId="{3E8D19D4-2464-4CCB-9B0B-695FC89D8CF6}" destId="{94DA71F3-B426-463C-A97B-86707F2A387F}" srcOrd="0" destOrd="0" presId="urn:microsoft.com/office/officeart/2005/8/layout/default"/>
    <dgm:cxn modelId="{E16BBDE1-3616-47E5-BB00-E8C738AB272B}" type="presOf" srcId="{ED123241-8438-4169-9F1D-E4C18F56F1A7}" destId="{932C853D-9B7F-4F58-9E81-0C0B8BDD3740}" srcOrd="0" destOrd="0" presId="urn:microsoft.com/office/officeart/2005/8/layout/default"/>
    <dgm:cxn modelId="{326CA093-2F53-4B18-8EAC-297DFD41AC3C}" type="presParOf" srcId="{94DA71F3-B426-463C-A97B-86707F2A387F}" destId="{3BFBC1AA-48FD-442C-8607-E203372D30EA}" srcOrd="0" destOrd="0" presId="urn:microsoft.com/office/officeart/2005/8/layout/default"/>
    <dgm:cxn modelId="{7F9967D8-AA39-4F14-9625-A96E13EC1B8F}" type="presParOf" srcId="{94DA71F3-B426-463C-A97B-86707F2A387F}" destId="{516CD462-E341-4E46-9CF7-1C204BBC83C2}" srcOrd="1" destOrd="0" presId="urn:microsoft.com/office/officeart/2005/8/layout/default"/>
    <dgm:cxn modelId="{0D5D1416-4484-4970-A94D-AB164C449F1A}" type="presParOf" srcId="{94DA71F3-B426-463C-A97B-86707F2A387F}" destId="{D83367B9-BB64-4869-A651-4F5DFB636385}" srcOrd="2" destOrd="0" presId="urn:microsoft.com/office/officeart/2005/8/layout/default"/>
    <dgm:cxn modelId="{D426293C-E98F-4A32-BFD1-D56EB631E489}" type="presParOf" srcId="{94DA71F3-B426-463C-A97B-86707F2A387F}" destId="{6EDC325B-E1FC-45C8-8C6E-206FF968BBEA}" srcOrd="3" destOrd="0" presId="urn:microsoft.com/office/officeart/2005/8/layout/default"/>
    <dgm:cxn modelId="{801F02FE-8B72-4A18-A3FE-740730E61FD6}" type="presParOf" srcId="{94DA71F3-B426-463C-A97B-86707F2A387F}" destId="{47867E11-D720-45F1-8530-7C174AD7ED21}" srcOrd="4" destOrd="0" presId="urn:microsoft.com/office/officeart/2005/8/layout/default"/>
    <dgm:cxn modelId="{A84A068B-87B3-4501-AD70-EBB78243AD99}" type="presParOf" srcId="{94DA71F3-B426-463C-A97B-86707F2A387F}" destId="{C6CAA2CA-33F7-40F9-9938-8E5B982779BF}" srcOrd="5" destOrd="0" presId="urn:microsoft.com/office/officeart/2005/8/layout/default"/>
    <dgm:cxn modelId="{5FC94CB2-CC4F-42E0-9AE1-6D82C2CC5772}" type="presParOf" srcId="{94DA71F3-B426-463C-A97B-86707F2A387F}" destId="{CCBE66A2-755B-40CE-B845-8D82E5839688}" srcOrd="6" destOrd="0" presId="urn:microsoft.com/office/officeart/2005/8/layout/default"/>
    <dgm:cxn modelId="{5FCD4834-EDC2-4769-B5E1-C84508B9D278}" type="presParOf" srcId="{94DA71F3-B426-463C-A97B-86707F2A387F}" destId="{3C4EEE20-79D3-4DA4-8E65-F9C7D1354056}" srcOrd="7" destOrd="0" presId="urn:microsoft.com/office/officeart/2005/8/layout/default"/>
    <dgm:cxn modelId="{28125D5A-B879-4158-B93B-7D11912F889D}" type="presParOf" srcId="{94DA71F3-B426-463C-A97B-86707F2A387F}" destId="{932C853D-9B7F-4F58-9E81-0C0B8BDD3740}" srcOrd="8" destOrd="0" presId="urn:microsoft.com/office/officeart/2005/8/layout/default"/>
    <dgm:cxn modelId="{F7A101C6-0680-42A0-A4F9-5A8BF83AE0BB}" type="presParOf" srcId="{94DA71F3-B426-463C-A97B-86707F2A387F}" destId="{C0934E6B-6FFF-4D2E-AB71-AAA38EA117B1}" srcOrd="9" destOrd="0" presId="urn:microsoft.com/office/officeart/2005/8/layout/default"/>
    <dgm:cxn modelId="{5B4BF2D4-A210-441D-8F40-333B7ECFBE5C}" type="presParOf" srcId="{94DA71F3-B426-463C-A97B-86707F2A387F}" destId="{64A68F2B-3C81-4DB3-A456-4C1AB0E8239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BB5AD7-76FD-4F62-9C02-F15F83B43DBA}" type="doc">
      <dgm:prSet loTypeId="urn:microsoft.com/office/officeart/2005/8/layout/chevronAccent+Icon" loCatId="process" qsTypeId="urn:microsoft.com/office/officeart/2005/8/quickstyle/simple1#2" qsCatId="simple" csTypeId="urn:microsoft.com/office/officeart/2005/8/colors/accent0_3#3" csCatId="mainScheme" phldr="1"/>
      <dgm:spPr/>
      <dgm:t>
        <a:bodyPr/>
        <a:lstStyle/>
        <a:p>
          <a:endParaRPr lang="en-US"/>
        </a:p>
      </dgm:t>
    </dgm:pt>
    <dgm:pt modelId="{10D64492-A698-4715-B48B-296473AC7A3C}">
      <dgm:prSet phldrT="[Text]" custT="1"/>
      <dgm:spPr/>
      <dgm:t>
        <a:bodyPr/>
        <a:lstStyle/>
        <a:p>
          <a:r>
            <a:rPr lang="en-US" sz="1500"/>
            <a:t>Administered by MetLife</a:t>
          </a:r>
        </a:p>
      </dgm:t>
    </dgm:pt>
    <dgm:pt modelId="{FE1E2599-9D4F-4C6F-B81F-698842AD7831}" type="parTrans" cxnId="{095B6826-6656-49EA-8DF7-CE1F747C51B6}">
      <dgm:prSet/>
      <dgm:spPr/>
      <dgm:t>
        <a:bodyPr/>
        <a:lstStyle/>
        <a:p>
          <a:endParaRPr lang="en-US"/>
        </a:p>
      </dgm:t>
    </dgm:pt>
    <dgm:pt modelId="{30875894-9ADA-4EDA-B650-BB218ACD8DC4}" type="sibTrans" cxnId="{095B6826-6656-49EA-8DF7-CE1F747C51B6}">
      <dgm:prSet/>
      <dgm:spPr/>
      <dgm:t>
        <a:bodyPr/>
        <a:lstStyle/>
        <a:p>
          <a:endParaRPr lang="en-US"/>
        </a:p>
      </dgm:t>
    </dgm:pt>
    <dgm:pt modelId="{7438A77D-4AA1-4884-92DA-BA9D842BC148}">
      <dgm:prSet phldrT="[Text]" custT="1"/>
      <dgm:spPr/>
      <dgm:t>
        <a:bodyPr/>
        <a:lstStyle/>
        <a:p>
          <a:r>
            <a:rPr lang="en-US" sz="1500"/>
            <a:t>Low, Classic, and High plan</a:t>
          </a:r>
        </a:p>
      </dgm:t>
    </dgm:pt>
    <dgm:pt modelId="{A39AB6ED-A3C3-4554-A0A4-0F3906CE2CC7}" type="parTrans" cxnId="{27720882-4638-4564-9892-B0A1A7BCF315}">
      <dgm:prSet/>
      <dgm:spPr/>
      <dgm:t>
        <a:bodyPr/>
        <a:lstStyle/>
        <a:p>
          <a:endParaRPr lang="en-US"/>
        </a:p>
      </dgm:t>
    </dgm:pt>
    <dgm:pt modelId="{D3DABAC7-658B-4D58-8EAF-E511CB277064}" type="sibTrans" cxnId="{27720882-4638-4564-9892-B0A1A7BCF315}">
      <dgm:prSet/>
      <dgm:spPr/>
      <dgm:t>
        <a:bodyPr/>
        <a:lstStyle/>
        <a:p>
          <a:endParaRPr lang="en-US"/>
        </a:p>
      </dgm:t>
    </dgm:pt>
    <dgm:pt modelId="{579FC2E9-1715-4773-9324-1613C5E349F6}">
      <dgm:prSet phldrT="[Text]"/>
      <dgm:spPr/>
      <dgm:t>
        <a:bodyPr/>
        <a:lstStyle/>
        <a:p>
          <a:r>
            <a:rPr lang="en-US"/>
            <a:t>Member Portal and Mobile App</a:t>
          </a:r>
        </a:p>
      </dgm:t>
    </dgm:pt>
    <dgm:pt modelId="{423E9E26-A288-427C-9196-9BAD025572C1}" type="parTrans" cxnId="{6FC74A44-C7FD-49AC-A9F9-CC1BA41B6A22}">
      <dgm:prSet/>
      <dgm:spPr/>
      <dgm:t>
        <a:bodyPr/>
        <a:lstStyle/>
        <a:p>
          <a:endParaRPr lang="en-US"/>
        </a:p>
      </dgm:t>
    </dgm:pt>
    <dgm:pt modelId="{AF8D5AF9-CC6A-4972-8F7B-3638A3343FCD}" type="sibTrans" cxnId="{6FC74A44-C7FD-49AC-A9F9-CC1BA41B6A22}">
      <dgm:prSet/>
      <dgm:spPr/>
      <dgm:t>
        <a:bodyPr/>
        <a:lstStyle/>
        <a:p>
          <a:endParaRPr lang="en-US"/>
        </a:p>
      </dgm:t>
    </dgm:pt>
    <dgm:pt modelId="{6A85A765-2775-4B35-AB95-4D4EB675D293}">
      <dgm:prSet phldrT="[Text]"/>
      <dgm:spPr/>
      <dgm:t>
        <a:bodyPr/>
        <a:lstStyle/>
        <a:p>
          <a:r>
            <a:rPr lang="en-US"/>
            <a:t>ID Cards with unique ID</a:t>
          </a:r>
        </a:p>
      </dgm:t>
    </dgm:pt>
    <dgm:pt modelId="{E255A2B1-97F4-44AE-9F5A-FFE5535E2C66}" type="sibTrans" cxnId="{A194E7E5-364F-4515-8A41-E730963B74F1}">
      <dgm:prSet/>
      <dgm:spPr/>
      <dgm:t>
        <a:bodyPr/>
        <a:lstStyle/>
        <a:p>
          <a:endParaRPr lang="en-US"/>
        </a:p>
      </dgm:t>
    </dgm:pt>
    <dgm:pt modelId="{B4A3E967-5BBA-4BD3-8F59-D5A6EF994E83}" type="parTrans" cxnId="{A194E7E5-364F-4515-8A41-E730963B74F1}">
      <dgm:prSet/>
      <dgm:spPr/>
      <dgm:t>
        <a:bodyPr/>
        <a:lstStyle/>
        <a:p>
          <a:endParaRPr lang="en-US"/>
        </a:p>
      </dgm:t>
    </dgm:pt>
    <dgm:pt modelId="{DC1D362E-1D98-412E-B035-F8A266F34073}">
      <dgm:prSet phldrT="[Text]" phldr="0" custT="1"/>
      <dgm:spPr/>
      <dgm:t>
        <a:bodyPr/>
        <a:lstStyle/>
        <a:p>
          <a:r>
            <a:rPr lang="en-US" sz="1500"/>
            <a:t>Large Preferred Dental Provider Network</a:t>
          </a:r>
        </a:p>
      </dgm:t>
    </dgm:pt>
    <dgm:pt modelId="{18444652-3F42-4835-8182-8EA22CBBD4E7}" type="parTrans" cxnId="{D2E409F0-44B5-4F36-BC52-EB7B35E31AE3}">
      <dgm:prSet/>
      <dgm:spPr/>
      <dgm:t>
        <a:bodyPr/>
        <a:lstStyle/>
        <a:p>
          <a:endParaRPr lang="en-US"/>
        </a:p>
      </dgm:t>
    </dgm:pt>
    <dgm:pt modelId="{FA42611D-8116-4F1B-BEB4-B6364800A35B}" type="sibTrans" cxnId="{D2E409F0-44B5-4F36-BC52-EB7B35E31AE3}">
      <dgm:prSet/>
      <dgm:spPr/>
      <dgm:t>
        <a:bodyPr/>
        <a:lstStyle/>
        <a:p>
          <a:endParaRPr lang="en-US"/>
        </a:p>
      </dgm:t>
    </dgm:pt>
    <dgm:pt modelId="{AF316E34-38D2-4909-85D1-AF3620D197DB}" type="pres">
      <dgm:prSet presAssocID="{ACBB5AD7-76FD-4F62-9C02-F15F83B43DBA}" presName="Name0" presStyleCnt="0">
        <dgm:presLayoutVars>
          <dgm:dir/>
          <dgm:resizeHandles val="exact"/>
        </dgm:presLayoutVars>
      </dgm:prSet>
      <dgm:spPr/>
    </dgm:pt>
    <dgm:pt modelId="{7566A8EF-DA1B-4AB2-B3D7-61F10505D838}" type="pres">
      <dgm:prSet presAssocID="{10D64492-A698-4715-B48B-296473AC7A3C}" presName="composite" presStyleCnt="0"/>
      <dgm:spPr/>
    </dgm:pt>
    <dgm:pt modelId="{78FA7875-3C07-407A-90F1-466B43D93146}" type="pres">
      <dgm:prSet presAssocID="{10D64492-A698-4715-B48B-296473AC7A3C}" presName="bgChev" presStyleLbl="node1" presStyleIdx="0" presStyleCnt="5"/>
      <dgm:spPr/>
    </dgm:pt>
    <dgm:pt modelId="{417D01AE-9AC2-46F6-9135-09EB2F046787}" type="pres">
      <dgm:prSet presAssocID="{10D64492-A698-4715-B48B-296473AC7A3C}" presName="txNode" presStyleLbl="fgAcc1" presStyleIdx="0" presStyleCnt="5">
        <dgm:presLayoutVars>
          <dgm:bulletEnabled val="1"/>
        </dgm:presLayoutVars>
      </dgm:prSet>
      <dgm:spPr/>
    </dgm:pt>
    <dgm:pt modelId="{F773EE16-678D-4CE3-AB75-D38935153ABF}" type="pres">
      <dgm:prSet presAssocID="{30875894-9ADA-4EDA-B650-BB218ACD8DC4}" presName="compositeSpace" presStyleCnt="0"/>
      <dgm:spPr/>
    </dgm:pt>
    <dgm:pt modelId="{544C7F25-ECDA-40D2-930A-69F7A0D9E2A7}" type="pres">
      <dgm:prSet presAssocID="{DC1D362E-1D98-412E-B035-F8A266F34073}" presName="composite" presStyleCnt="0"/>
      <dgm:spPr/>
    </dgm:pt>
    <dgm:pt modelId="{8E789837-D760-4317-90DD-BFECF8EC3E34}" type="pres">
      <dgm:prSet presAssocID="{DC1D362E-1D98-412E-B035-F8A266F34073}" presName="bgChev" presStyleLbl="node1" presStyleIdx="1" presStyleCnt="5"/>
      <dgm:spPr/>
    </dgm:pt>
    <dgm:pt modelId="{C2A7E858-6C6E-4BFB-8CA1-3E4AE1F436FD}" type="pres">
      <dgm:prSet presAssocID="{DC1D362E-1D98-412E-B035-F8A266F34073}" presName="txNode" presStyleLbl="fgAcc1" presStyleIdx="1" presStyleCnt="5">
        <dgm:presLayoutVars>
          <dgm:bulletEnabled val="1"/>
        </dgm:presLayoutVars>
      </dgm:prSet>
      <dgm:spPr/>
    </dgm:pt>
    <dgm:pt modelId="{A6D82E34-E7F0-487D-8AB2-F8184A39CFB0}" type="pres">
      <dgm:prSet presAssocID="{FA42611D-8116-4F1B-BEB4-B6364800A35B}" presName="compositeSpace" presStyleCnt="0"/>
      <dgm:spPr/>
    </dgm:pt>
    <dgm:pt modelId="{0370546D-E994-4C88-B2F7-12F3C68C562B}" type="pres">
      <dgm:prSet presAssocID="{7438A77D-4AA1-4884-92DA-BA9D842BC148}" presName="composite" presStyleCnt="0"/>
      <dgm:spPr/>
    </dgm:pt>
    <dgm:pt modelId="{C3413127-DF02-4066-A3A6-F9D9CDCD8B6E}" type="pres">
      <dgm:prSet presAssocID="{7438A77D-4AA1-4884-92DA-BA9D842BC148}" presName="bgChev" presStyleLbl="node1" presStyleIdx="2" presStyleCnt="5"/>
      <dgm:spPr/>
    </dgm:pt>
    <dgm:pt modelId="{A16E1C18-435A-4995-8242-700FF7A30892}" type="pres">
      <dgm:prSet presAssocID="{7438A77D-4AA1-4884-92DA-BA9D842BC148}" presName="txNode" presStyleLbl="fgAcc1" presStyleIdx="2" presStyleCnt="5">
        <dgm:presLayoutVars>
          <dgm:bulletEnabled val="1"/>
        </dgm:presLayoutVars>
      </dgm:prSet>
      <dgm:spPr/>
    </dgm:pt>
    <dgm:pt modelId="{C492E361-9CF3-4A74-8B20-3BB3E778DBE1}" type="pres">
      <dgm:prSet presAssocID="{D3DABAC7-658B-4D58-8EAF-E511CB277064}" presName="compositeSpace" presStyleCnt="0"/>
      <dgm:spPr/>
    </dgm:pt>
    <dgm:pt modelId="{A073AC9E-32BC-4095-B863-FEFEC0CECF6A}" type="pres">
      <dgm:prSet presAssocID="{579FC2E9-1715-4773-9324-1613C5E349F6}" presName="composite" presStyleCnt="0"/>
      <dgm:spPr/>
    </dgm:pt>
    <dgm:pt modelId="{E9709E99-3377-4473-BE0B-DFD5AD78B333}" type="pres">
      <dgm:prSet presAssocID="{579FC2E9-1715-4773-9324-1613C5E349F6}" presName="bgChev" presStyleLbl="node1" presStyleIdx="3" presStyleCnt="5"/>
      <dgm:spPr/>
    </dgm:pt>
    <dgm:pt modelId="{A2A30365-E8DA-4444-970F-A26CDFC414E3}" type="pres">
      <dgm:prSet presAssocID="{579FC2E9-1715-4773-9324-1613C5E349F6}" presName="txNode" presStyleLbl="fgAcc1" presStyleIdx="3" presStyleCnt="5">
        <dgm:presLayoutVars>
          <dgm:bulletEnabled val="1"/>
        </dgm:presLayoutVars>
      </dgm:prSet>
      <dgm:spPr/>
    </dgm:pt>
    <dgm:pt modelId="{59A6B10A-8040-44A8-AB2F-B27CA6D1A963}" type="pres">
      <dgm:prSet presAssocID="{AF8D5AF9-CC6A-4972-8F7B-3638A3343FCD}" presName="compositeSpace" presStyleCnt="0"/>
      <dgm:spPr/>
    </dgm:pt>
    <dgm:pt modelId="{F21F92F7-ADCC-47EF-8D71-C08E63EB538C}" type="pres">
      <dgm:prSet presAssocID="{6A85A765-2775-4B35-AB95-4D4EB675D293}" presName="composite" presStyleCnt="0"/>
      <dgm:spPr/>
    </dgm:pt>
    <dgm:pt modelId="{51EE190A-146B-4FE2-ACA9-BBCD6439D053}" type="pres">
      <dgm:prSet presAssocID="{6A85A765-2775-4B35-AB95-4D4EB675D293}" presName="bgChev" presStyleLbl="node1" presStyleIdx="4" presStyleCnt="5"/>
      <dgm:spPr/>
    </dgm:pt>
    <dgm:pt modelId="{8B3CAB79-D318-4352-BAF9-4555505E7C03}" type="pres">
      <dgm:prSet presAssocID="{6A85A765-2775-4B35-AB95-4D4EB675D293}" presName="txNode" presStyleLbl="fgAcc1" presStyleIdx="4" presStyleCnt="5">
        <dgm:presLayoutVars>
          <dgm:bulletEnabled val="1"/>
        </dgm:presLayoutVars>
      </dgm:prSet>
      <dgm:spPr/>
    </dgm:pt>
  </dgm:ptLst>
  <dgm:cxnLst>
    <dgm:cxn modelId="{E86CB411-1504-4557-9388-AA63ED2E8919}" type="presOf" srcId="{DC1D362E-1D98-412E-B035-F8A266F34073}" destId="{C2A7E858-6C6E-4BFB-8CA1-3E4AE1F436FD}" srcOrd="0" destOrd="0" presId="urn:microsoft.com/office/officeart/2005/8/layout/chevronAccent+Icon"/>
    <dgm:cxn modelId="{095B6826-6656-49EA-8DF7-CE1F747C51B6}" srcId="{ACBB5AD7-76FD-4F62-9C02-F15F83B43DBA}" destId="{10D64492-A698-4715-B48B-296473AC7A3C}" srcOrd="0" destOrd="0" parTransId="{FE1E2599-9D4F-4C6F-B81F-698842AD7831}" sibTransId="{30875894-9ADA-4EDA-B650-BB218ACD8DC4}"/>
    <dgm:cxn modelId="{4090783D-CCE0-48A7-A5CC-787EB6A6E9AA}" type="presOf" srcId="{7438A77D-4AA1-4884-92DA-BA9D842BC148}" destId="{A16E1C18-435A-4995-8242-700FF7A30892}" srcOrd="0" destOrd="0" presId="urn:microsoft.com/office/officeart/2005/8/layout/chevronAccent+Icon"/>
    <dgm:cxn modelId="{6FC74A44-C7FD-49AC-A9F9-CC1BA41B6A22}" srcId="{ACBB5AD7-76FD-4F62-9C02-F15F83B43DBA}" destId="{579FC2E9-1715-4773-9324-1613C5E349F6}" srcOrd="3" destOrd="0" parTransId="{423E9E26-A288-427C-9196-9BAD025572C1}" sibTransId="{AF8D5AF9-CC6A-4972-8F7B-3638A3343FCD}"/>
    <dgm:cxn modelId="{8DA1154D-404C-42F0-B670-81F0B2AE391D}" type="presOf" srcId="{10D64492-A698-4715-B48B-296473AC7A3C}" destId="{417D01AE-9AC2-46F6-9135-09EB2F046787}" srcOrd="0" destOrd="0" presId="urn:microsoft.com/office/officeart/2005/8/layout/chevronAccent+Icon"/>
    <dgm:cxn modelId="{27720882-4638-4564-9892-B0A1A7BCF315}" srcId="{ACBB5AD7-76FD-4F62-9C02-F15F83B43DBA}" destId="{7438A77D-4AA1-4884-92DA-BA9D842BC148}" srcOrd="2" destOrd="0" parTransId="{A39AB6ED-A3C3-4554-A0A4-0F3906CE2CC7}" sibTransId="{D3DABAC7-658B-4D58-8EAF-E511CB277064}"/>
    <dgm:cxn modelId="{B62E97C8-B0E1-4B41-8213-D0C24D887A67}" type="presOf" srcId="{579FC2E9-1715-4773-9324-1613C5E349F6}" destId="{A2A30365-E8DA-4444-970F-A26CDFC414E3}" srcOrd="0" destOrd="0" presId="urn:microsoft.com/office/officeart/2005/8/layout/chevronAccent+Icon"/>
    <dgm:cxn modelId="{A194E7E5-364F-4515-8A41-E730963B74F1}" srcId="{ACBB5AD7-76FD-4F62-9C02-F15F83B43DBA}" destId="{6A85A765-2775-4B35-AB95-4D4EB675D293}" srcOrd="4" destOrd="0" parTransId="{B4A3E967-5BBA-4BD3-8F59-D5A6EF994E83}" sibTransId="{E255A2B1-97F4-44AE-9F5A-FFE5535E2C66}"/>
    <dgm:cxn modelId="{F326DBEA-8E55-40F7-99A8-8A442DB90A87}" type="presOf" srcId="{ACBB5AD7-76FD-4F62-9C02-F15F83B43DBA}" destId="{AF316E34-38D2-4909-85D1-AF3620D197DB}" srcOrd="0" destOrd="0" presId="urn:microsoft.com/office/officeart/2005/8/layout/chevronAccent+Icon"/>
    <dgm:cxn modelId="{D2E409F0-44B5-4F36-BC52-EB7B35E31AE3}" srcId="{ACBB5AD7-76FD-4F62-9C02-F15F83B43DBA}" destId="{DC1D362E-1D98-412E-B035-F8A266F34073}" srcOrd="1" destOrd="0" parTransId="{18444652-3F42-4835-8182-8EA22CBBD4E7}" sibTransId="{FA42611D-8116-4F1B-BEB4-B6364800A35B}"/>
    <dgm:cxn modelId="{3AC28FFC-7DF4-4A9A-9540-7D1A25652980}" type="presOf" srcId="{6A85A765-2775-4B35-AB95-4D4EB675D293}" destId="{8B3CAB79-D318-4352-BAF9-4555505E7C03}" srcOrd="0" destOrd="0" presId="urn:microsoft.com/office/officeart/2005/8/layout/chevronAccent+Icon"/>
    <dgm:cxn modelId="{B18FE080-13D6-4E41-A7B5-3882C171B52D}" type="presParOf" srcId="{AF316E34-38D2-4909-85D1-AF3620D197DB}" destId="{7566A8EF-DA1B-4AB2-B3D7-61F10505D838}" srcOrd="0" destOrd="0" presId="urn:microsoft.com/office/officeart/2005/8/layout/chevronAccent+Icon"/>
    <dgm:cxn modelId="{7E9CEA9B-B504-4D12-ADE7-4B05C9BE8334}" type="presParOf" srcId="{7566A8EF-DA1B-4AB2-B3D7-61F10505D838}" destId="{78FA7875-3C07-407A-90F1-466B43D93146}" srcOrd="0" destOrd="0" presId="urn:microsoft.com/office/officeart/2005/8/layout/chevronAccent+Icon"/>
    <dgm:cxn modelId="{17B1307B-AFCF-4E37-9FAA-4966C8E86235}" type="presParOf" srcId="{7566A8EF-DA1B-4AB2-B3D7-61F10505D838}" destId="{417D01AE-9AC2-46F6-9135-09EB2F046787}" srcOrd="1" destOrd="0" presId="urn:microsoft.com/office/officeart/2005/8/layout/chevronAccent+Icon"/>
    <dgm:cxn modelId="{0ADFEEDF-3F54-45C4-885F-665F5C397527}" type="presParOf" srcId="{AF316E34-38D2-4909-85D1-AF3620D197DB}" destId="{F773EE16-678D-4CE3-AB75-D38935153ABF}" srcOrd="1" destOrd="0" presId="urn:microsoft.com/office/officeart/2005/8/layout/chevronAccent+Icon"/>
    <dgm:cxn modelId="{06F3063C-DB6D-4950-BF5E-5BBE35455286}" type="presParOf" srcId="{AF316E34-38D2-4909-85D1-AF3620D197DB}" destId="{544C7F25-ECDA-40D2-930A-69F7A0D9E2A7}" srcOrd="2" destOrd="0" presId="urn:microsoft.com/office/officeart/2005/8/layout/chevronAccent+Icon"/>
    <dgm:cxn modelId="{1DC5C6B2-D73D-48B4-B91E-BEDCB460309B}" type="presParOf" srcId="{544C7F25-ECDA-40D2-930A-69F7A0D9E2A7}" destId="{8E789837-D760-4317-90DD-BFECF8EC3E34}" srcOrd="0" destOrd="0" presId="urn:microsoft.com/office/officeart/2005/8/layout/chevronAccent+Icon"/>
    <dgm:cxn modelId="{DA332726-0417-4E40-A976-1FE9E499932D}" type="presParOf" srcId="{544C7F25-ECDA-40D2-930A-69F7A0D9E2A7}" destId="{C2A7E858-6C6E-4BFB-8CA1-3E4AE1F436FD}" srcOrd="1" destOrd="0" presId="urn:microsoft.com/office/officeart/2005/8/layout/chevronAccent+Icon"/>
    <dgm:cxn modelId="{20AEC579-2A83-44B3-9BC8-4EE7C5498B02}" type="presParOf" srcId="{AF316E34-38D2-4909-85D1-AF3620D197DB}" destId="{A6D82E34-E7F0-487D-8AB2-F8184A39CFB0}" srcOrd="3" destOrd="0" presId="urn:microsoft.com/office/officeart/2005/8/layout/chevronAccent+Icon"/>
    <dgm:cxn modelId="{5B7D08D8-19CB-4253-A49B-7A29ACA21B16}" type="presParOf" srcId="{AF316E34-38D2-4909-85D1-AF3620D197DB}" destId="{0370546D-E994-4C88-B2F7-12F3C68C562B}" srcOrd="4" destOrd="0" presId="urn:microsoft.com/office/officeart/2005/8/layout/chevronAccent+Icon"/>
    <dgm:cxn modelId="{8070651A-E860-4138-8FC2-902AB6EEAEBF}" type="presParOf" srcId="{0370546D-E994-4C88-B2F7-12F3C68C562B}" destId="{C3413127-DF02-4066-A3A6-F9D9CDCD8B6E}" srcOrd="0" destOrd="0" presId="urn:microsoft.com/office/officeart/2005/8/layout/chevronAccent+Icon"/>
    <dgm:cxn modelId="{06520245-44DA-4D49-9E63-6EA06CCC075B}" type="presParOf" srcId="{0370546D-E994-4C88-B2F7-12F3C68C562B}" destId="{A16E1C18-435A-4995-8242-700FF7A30892}" srcOrd="1" destOrd="0" presId="urn:microsoft.com/office/officeart/2005/8/layout/chevronAccent+Icon"/>
    <dgm:cxn modelId="{36D3E8CC-5966-44D6-8C2B-B25A1E8412E5}" type="presParOf" srcId="{AF316E34-38D2-4909-85D1-AF3620D197DB}" destId="{C492E361-9CF3-4A74-8B20-3BB3E778DBE1}" srcOrd="5" destOrd="0" presId="urn:microsoft.com/office/officeart/2005/8/layout/chevronAccent+Icon"/>
    <dgm:cxn modelId="{4891BB42-A910-40D0-AEB4-67D259B26FEB}" type="presParOf" srcId="{AF316E34-38D2-4909-85D1-AF3620D197DB}" destId="{A073AC9E-32BC-4095-B863-FEFEC0CECF6A}" srcOrd="6" destOrd="0" presId="urn:microsoft.com/office/officeart/2005/8/layout/chevronAccent+Icon"/>
    <dgm:cxn modelId="{4637C06C-14DC-447E-9D4E-E176535FE02D}" type="presParOf" srcId="{A073AC9E-32BC-4095-B863-FEFEC0CECF6A}" destId="{E9709E99-3377-4473-BE0B-DFD5AD78B333}" srcOrd="0" destOrd="0" presId="urn:microsoft.com/office/officeart/2005/8/layout/chevronAccent+Icon"/>
    <dgm:cxn modelId="{3A283A82-6AC4-40D9-B1BE-C2C78D34600B}" type="presParOf" srcId="{A073AC9E-32BC-4095-B863-FEFEC0CECF6A}" destId="{A2A30365-E8DA-4444-970F-A26CDFC414E3}" srcOrd="1" destOrd="0" presId="urn:microsoft.com/office/officeart/2005/8/layout/chevronAccent+Icon"/>
    <dgm:cxn modelId="{B8255D92-F67E-4FEA-84B4-0D813DF00909}" type="presParOf" srcId="{AF316E34-38D2-4909-85D1-AF3620D197DB}" destId="{59A6B10A-8040-44A8-AB2F-B27CA6D1A963}" srcOrd="7" destOrd="0" presId="urn:microsoft.com/office/officeart/2005/8/layout/chevronAccent+Icon"/>
    <dgm:cxn modelId="{5288A09A-268F-4851-A919-47A3A13D5D90}" type="presParOf" srcId="{AF316E34-38D2-4909-85D1-AF3620D197DB}" destId="{F21F92F7-ADCC-47EF-8D71-C08E63EB538C}" srcOrd="8" destOrd="0" presId="urn:microsoft.com/office/officeart/2005/8/layout/chevronAccent+Icon"/>
    <dgm:cxn modelId="{B73D1BF4-129D-443B-943C-AF6A97B54B67}" type="presParOf" srcId="{F21F92F7-ADCC-47EF-8D71-C08E63EB538C}" destId="{51EE190A-146B-4FE2-ACA9-BBCD6439D053}" srcOrd="0" destOrd="0" presId="urn:microsoft.com/office/officeart/2005/8/layout/chevronAccent+Icon"/>
    <dgm:cxn modelId="{B05DB38E-899F-475D-937C-F3A00EC03C4E}" type="presParOf" srcId="{F21F92F7-ADCC-47EF-8D71-C08E63EB538C}" destId="{8B3CAB79-D318-4352-BAF9-4555505E7C03}" srcOrd="1" destOrd="0" presId="urn:microsoft.com/office/officeart/2005/8/layout/chevronAccen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B0A029E-779C-4DE5-841A-44CC37F93450}" type="doc">
      <dgm:prSet loTypeId="urn:microsoft.com/office/officeart/2008/layout/VerticalCurvedList" loCatId="list" qsTypeId="urn:microsoft.com/office/officeart/2005/8/quickstyle/simple1#3" qsCatId="simple" csTypeId="urn:microsoft.com/office/officeart/2005/8/colors/accent0_3#4" csCatId="mainScheme" phldr="1"/>
      <dgm:spPr/>
      <dgm:t>
        <a:bodyPr/>
        <a:lstStyle/>
        <a:p>
          <a:endParaRPr lang="en-US"/>
        </a:p>
      </dgm:t>
    </dgm:pt>
    <dgm:pt modelId="{615F24C1-85B3-4536-A299-19069376B8BE}">
      <dgm:prSet phldrT="[Text]" custT="1"/>
      <dgm:spPr/>
      <dgm:t>
        <a:bodyPr/>
        <a:lstStyle/>
        <a:p>
          <a:r>
            <a:rPr lang="en-US" sz="2100" dirty="0"/>
            <a:t>Log into your MetLife Dental </a:t>
          </a:r>
          <a:r>
            <a:rPr lang="en-US" sz="2100"/>
            <a:t>member portal</a:t>
          </a:r>
        </a:p>
      </dgm:t>
    </dgm:pt>
    <dgm:pt modelId="{46DD01E1-602F-4E3C-8692-EDB40B51B397}" type="parTrans" cxnId="{3A05BE68-D6A5-42B5-81D8-6D7EB3E57F0B}">
      <dgm:prSet/>
      <dgm:spPr/>
      <dgm:t>
        <a:bodyPr/>
        <a:lstStyle/>
        <a:p>
          <a:endParaRPr lang="en-US"/>
        </a:p>
      </dgm:t>
    </dgm:pt>
    <dgm:pt modelId="{BC0A333E-2A4A-4D9F-8103-F60F42217987}" type="sibTrans" cxnId="{3A05BE68-D6A5-42B5-81D8-6D7EB3E57F0B}">
      <dgm:prSet/>
      <dgm:spPr/>
      <dgm:t>
        <a:bodyPr/>
        <a:lstStyle/>
        <a:p>
          <a:endParaRPr lang="en-US"/>
        </a:p>
      </dgm:t>
    </dgm:pt>
    <dgm:pt modelId="{506DB814-DF95-4667-A523-BB88216F3CD0}">
      <dgm:prSet phldrT="[Text]" custT="1"/>
      <dgm:spPr/>
      <dgm:t>
        <a:bodyPr/>
        <a:lstStyle/>
        <a:p>
          <a:r>
            <a:rPr lang="en-US" sz="2100" dirty="0"/>
            <a:t>Choose “Benefits &amp; Coverage” and then “View Procedures &amp; Coverages“ </a:t>
          </a:r>
        </a:p>
      </dgm:t>
    </dgm:pt>
    <dgm:pt modelId="{73157606-68A6-4404-91C7-005F702DD747}" type="parTrans" cxnId="{5B63FC61-AAE3-49E4-83AA-5BF43765920E}">
      <dgm:prSet/>
      <dgm:spPr/>
      <dgm:t>
        <a:bodyPr/>
        <a:lstStyle/>
        <a:p>
          <a:endParaRPr lang="en-US"/>
        </a:p>
      </dgm:t>
    </dgm:pt>
    <dgm:pt modelId="{22E3DB36-8F3A-4E66-A53D-6950A910366D}" type="sibTrans" cxnId="{5B63FC61-AAE3-49E4-83AA-5BF43765920E}">
      <dgm:prSet/>
      <dgm:spPr/>
      <dgm:t>
        <a:bodyPr/>
        <a:lstStyle/>
        <a:p>
          <a:endParaRPr lang="en-US"/>
        </a:p>
      </dgm:t>
    </dgm:pt>
    <dgm:pt modelId="{DEA694AB-7AE3-40B8-9BE8-AC1A45302271}">
      <dgm:prSet phldrT="[Text]" custT="1"/>
      <dgm:spPr/>
      <dgm:t>
        <a:bodyPr/>
        <a:lstStyle/>
        <a:p>
          <a:r>
            <a:rPr lang="en-US" sz="2100"/>
            <a:t>Choose the procedure from the View Procedures and Costs list (having a procedure code can help)</a:t>
          </a:r>
        </a:p>
      </dgm:t>
    </dgm:pt>
    <dgm:pt modelId="{E72193B5-E3C6-4AC4-8613-6E43C43C467C}" type="parTrans" cxnId="{08AFB792-515C-4299-8022-5B99267B28E7}">
      <dgm:prSet/>
      <dgm:spPr/>
      <dgm:t>
        <a:bodyPr/>
        <a:lstStyle/>
        <a:p>
          <a:endParaRPr lang="en-US"/>
        </a:p>
      </dgm:t>
    </dgm:pt>
    <dgm:pt modelId="{89EE9F22-50D0-4057-9332-C3135EFC6CA9}" type="sibTrans" cxnId="{08AFB792-515C-4299-8022-5B99267B28E7}">
      <dgm:prSet/>
      <dgm:spPr/>
      <dgm:t>
        <a:bodyPr/>
        <a:lstStyle/>
        <a:p>
          <a:endParaRPr lang="en-US"/>
        </a:p>
      </dgm:t>
    </dgm:pt>
    <dgm:pt modelId="{3204C14C-B520-438F-8E51-52EA65F8E671}">
      <dgm:prSet phldrT="[Text]" custT="1"/>
      <dgm:spPr/>
      <dgm:t>
        <a:bodyPr/>
        <a:lstStyle/>
        <a:p>
          <a:r>
            <a:rPr lang="en-US" sz="2100"/>
            <a:t>For Out of Network Providers have your dentist submit a Pre-Treatment estimate to MetLife for a cost estimate</a:t>
          </a:r>
        </a:p>
      </dgm:t>
    </dgm:pt>
    <dgm:pt modelId="{08EB5904-E0C6-473F-8F66-997F0B12DF47}" type="parTrans" cxnId="{7162A38A-56A8-4D2D-BF73-C930F04FCEEC}">
      <dgm:prSet/>
      <dgm:spPr/>
      <dgm:t>
        <a:bodyPr/>
        <a:lstStyle/>
        <a:p>
          <a:endParaRPr lang="en-US"/>
        </a:p>
      </dgm:t>
    </dgm:pt>
    <dgm:pt modelId="{4065B7D6-35A0-49B8-B40C-7ABC4AE3AC2A}" type="sibTrans" cxnId="{7162A38A-56A8-4D2D-BF73-C930F04FCEEC}">
      <dgm:prSet/>
      <dgm:spPr/>
      <dgm:t>
        <a:bodyPr/>
        <a:lstStyle/>
        <a:p>
          <a:endParaRPr lang="en-US"/>
        </a:p>
      </dgm:t>
    </dgm:pt>
    <dgm:pt modelId="{AAE99ADA-B95F-422F-B34D-E032740AD06A}" type="pres">
      <dgm:prSet presAssocID="{EB0A029E-779C-4DE5-841A-44CC37F93450}" presName="Name0" presStyleCnt="0">
        <dgm:presLayoutVars>
          <dgm:chMax val="7"/>
          <dgm:chPref val="7"/>
          <dgm:dir/>
        </dgm:presLayoutVars>
      </dgm:prSet>
      <dgm:spPr/>
    </dgm:pt>
    <dgm:pt modelId="{3A0F6124-6ED9-43CA-A414-B230BA20352C}" type="pres">
      <dgm:prSet presAssocID="{EB0A029E-779C-4DE5-841A-44CC37F93450}" presName="Name1" presStyleCnt="0"/>
      <dgm:spPr/>
    </dgm:pt>
    <dgm:pt modelId="{B0434C0B-FBDA-470F-8B2A-761B3373C120}" type="pres">
      <dgm:prSet presAssocID="{EB0A029E-779C-4DE5-841A-44CC37F93450}" presName="cycle" presStyleCnt="0"/>
      <dgm:spPr/>
    </dgm:pt>
    <dgm:pt modelId="{5ACA3A26-58BC-4353-BF17-C89FC7248FB0}" type="pres">
      <dgm:prSet presAssocID="{EB0A029E-779C-4DE5-841A-44CC37F93450}" presName="srcNode" presStyleLbl="node1" presStyleIdx="0" presStyleCnt="4"/>
      <dgm:spPr/>
    </dgm:pt>
    <dgm:pt modelId="{B6C53005-15FA-4955-939D-7F4A61EF07E8}" type="pres">
      <dgm:prSet presAssocID="{EB0A029E-779C-4DE5-841A-44CC37F93450}" presName="conn" presStyleLbl="parChTrans1D2" presStyleIdx="0" presStyleCnt="1"/>
      <dgm:spPr/>
    </dgm:pt>
    <dgm:pt modelId="{D974AC73-BB19-4E8E-9CAB-290ECE10A675}" type="pres">
      <dgm:prSet presAssocID="{EB0A029E-779C-4DE5-841A-44CC37F93450}" presName="extraNode" presStyleLbl="node1" presStyleIdx="0" presStyleCnt="4"/>
      <dgm:spPr/>
    </dgm:pt>
    <dgm:pt modelId="{D9530CA2-BEA0-41C1-B463-4081E00CE15C}" type="pres">
      <dgm:prSet presAssocID="{EB0A029E-779C-4DE5-841A-44CC37F93450}" presName="dstNode" presStyleLbl="node1" presStyleIdx="0" presStyleCnt="4"/>
      <dgm:spPr/>
    </dgm:pt>
    <dgm:pt modelId="{DE0C90F0-CDC0-4872-96DC-C82DFBCECAC8}" type="pres">
      <dgm:prSet presAssocID="{615F24C1-85B3-4536-A299-19069376B8BE}" presName="text_1" presStyleLbl="node1" presStyleIdx="0" presStyleCnt="4">
        <dgm:presLayoutVars>
          <dgm:bulletEnabled val="1"/>
        </dgm:presLayoutVars>
      </dgm:prSet>
      <dgm:spPr/>
    </dgm:pt>
    <dgm:pt modelId="{26E7703A-7DFB-4C84-8597-03CA51C0DB2E}" type="pres">
      <dgm:prSet presAssocID="{615F24C1-85B3-4536-A299-19069376B8BE}" presName="accent_1" presStyleCnt="0"/>
      <dgm:spPr/>
    </dgm:pt>
    <dgm:pt modelId="{EA95C7E3-1750-4308-B9EC-8411C7A9FA1F}" type="pres">
      <dgm:prSet presAssocID="{615F24C1-85B3-4536-A299-19069376B8BE}" presName="accentRepeatNode" presStyleLbl="solidFgAcc1" presStyleIdx="0" presStyleCnt="4"/>
      <dgm:spPr/>
    </dgm:pt>
    <dgm:pt modelId="{74D28ABB-5205-44BA-B81B-EB450C25AEC4}" type="pres">
      <dgm:prSet presAssocID="{506DB814-DF95-4667-A523-BB88216F3CD0}" presName="text_2" presStyleLbl="node1" presStyleIdx="1" presStyleCnt="4">
        <dgm:presLayoutVars>
          <dgm:bulletEnabled val="1"/>
        </dgm:presLayoutVars>
      </dgm:prSet>
      <dgm:spPr/>
    </dgm:pt>
    <dgm:pt modelId="{F5FD71CF-7876-46B2-BE8A-04A9ED6A1428}" type="pres">
      <dgm:prSet presAssocID="{506DB814-DF95-4667-A523-BB88216F3CD0}" presName="accent_2" presStyleCnt="0"/>
      <dgm:spPr/>
    </dgm:pt>
    <dgm:pt modelId="{84F89F3C-BCAE-425F-94D3-DFD48E1154F0}" type="pres">
      <dgm:prSet presAssocID="{506DB814-DF95-4667-A523-BB88216F3CD0}" presName="accentRepeatNode" presStyleLbl="solidFgAcc1" presStyleIdx="1" presStyleCnt="4"/>
      <dgm:spPr/>
    </dgm:pt>
    <dgm:pt modelId="{8F5F03BA-43F4-4025-954F-8EE224EE97A8}" type="pres">
      <dgm:prSet presAssocID="{DEA694AB-7AE3-40B8-9BE8-AC1A45302271}" presName="text_3" presStyleLbl="node1" presStyleIdx="2" presStyleCnt="4">
        <dgm:presLayoutVars>
          <dgm:bulletEnabled val="1"/>
        </dgm:presLayoutVars>
      </dgm:prSet>
      <dgm:spPr/>
    </dgm:pt>
    <dgm:pt modelId="{C56FC07D-625D-4012-B464-3C33EA88DE7B}" type="pres">
      <dgm:prSet presAssocID="{DEA694AB-7AE3-40B8-9BE8-AC1A45302271}" presName="accent_3" presStyleCnt="0"/>
      <dgm:spPr/>
    </dgm:pt>
    <dgm:pt modelId="{F42AA5FD-A404-434C-911C-19E05A0484C5}" type="pres">
      <dgm:prSet presAssocID="{DEA694AB-7AE3-40B8-9BE8-AC1A45302271}" presName="accentRepeatNode" presStyleLbl="solidFgAcc1" presStyleIdx="2" presStyleCnt="4"/>
      <dgm:spPr/>
    </dgm:pt>
    <dgm:pt modelId="{14C6D145-C417-41AD-8C94-EAF6A37D6467}" type="pres">
      <dgm:prSet presAssocID="{3204C14C-B520-438F-8E51-52EA65F8E671}" presName="text_4" presStyleLbl="node1" presStyleIdx="3" presStyleCnt="4">
        <dgm:presLayoutVars>
          <dgm:bulletEnabled val="1"/>
        </dgm:presLayoutVars>
      </dgm:prSet>
      <dgm:spPr/>
    </dgm:pt>
    <dgm:pt modelId="{712DF489-8D3F-41CF-B504-E5E46670758F}" type="pres">
      <dgm:prSet presAssocID="{3204C14C-B520-438F-8E51-52EA65F8E671}" presName="accent_4" presStyleCnt="0"/>
      <dgm:spPr/>
    </dgm:pt>
    <dgm:pt modelId="{86B0B046-1770-4A78-9F39-E7DB51DCD2AC}" type="pres">
      <dgm:prSet presAssocID="{3204C14C-B520-438F-8E51-52EA65F8E671}" presName="accentRepeatNode" presStyleLbl="solidFgAcc1" presStyleIdx="3" presStyleCnt="4"/>
      <dgm:spPr/>
    </dgm:pt>
  </dgm:ptLst>
  <dgm:cxnLst>
    <dgm:cxn modelId="{72732101-108A-4651-82E7-9BF46A0D21BF}" type="presOf" srcId="{DEA694AB-7AE3-40B8-9BE8-AC1A45302271}" destId="{8F5F03BA-43F4-4025-954F-8EE224EE97A8}" srcOrd="0" destOrd="0" presId="urn:microsoft.com/office/officeart/2008/layout/VerticalCurvedList"/>
    <dgm:cxn modelId="{5DB82A5E-520A-43A3-A676-2D4F5B572D6D}" type="presOf" srcId="{BC0A333E-2A4A-4D9F-8103-F60F42217987}" destId="{B6C53005-15FA-4955-939D-7F4A61EF07E8}" srcOrd="0" destOrd="0" presId="urn:microsoft.com/office/officeart/2008/layout/VerticalCurvedList"/>
    <dgm:cxn modelId="{5B63FC61-AAE3-49E4-83AA-5BF43765920E}" srcId="{EB0A029E-779C-4DE5-841A-44CC37F93450}" destId="{506DB814-DF95-4667-A523-BB88216F3CD0}" srcOrd="1" destOrd="0" parTransId="{73157606-68A6-4404-91C7-005F702DD747}" sibTransId="{22E3DB36-8F3A-4E66-A53D-6950A910366D}"/>
    <dgm:cxn modelId="{36390F68-AE3E-4622-A858-8F4CD3A18EB5}" type="presOf" srcId="{3204C14C-B520-438F-8E51-52EA65F8E671}" destId="{14C6D145-C417-41AD-8C94-EAF6A37D6467}" srcOrd="0" destOrd="0" presId="urn:microsoft.com/office/officeart/2008/layout/VerticalCurvedList"/>
    <dgm:cxn modelId="{3A05BE68-D6A5-42B5-81D8-6D7EB3E57F0B}" srcId="{EB0A029E-779C-4DE5-841A-44CC37F93450}" destId="{615F24C1-85B3-4536-A299-19069376B8BE}" srcOrd="0" destOrd="0" parTransId="{46DD01E1-602F-4E3C-8692-EDB40B51B397}" sibTransId="{BC0A333E-2A4A-4D9F-8103-F60F42217987}"/>
    <dgm:cxn modelId="{22B4A354-5EE2-474A-8685-1E1833DAA0A4}" type="presOf" srcId="{EB0A029E-779C-4DE5-841A-44CC37F93450}" destId="{AAE99ADA-B95F-422F-B34D-E032740AD06A}" srcOrd="0" destOrd="0" presId="urn:microsoft.com/office/officeart/2008/layout/VerticalCurvedList"/>
    <dgm:cxn modelId="{65746959-0D1C-4159-A255-1F844DBDFACD}" type="presOf" srcId="{506DB814-DF95-4667-A523-BB88216F3CD0}" destId="{74D28ABB-5205-44BA-B81B-EB450C25AEC4}" srcOrd="0" destOrd="0" presId="urn:microsoft.com/office/officeart/2008/layout/VerticalCurvedList"/>
    <dgm:cxn modelId="{7162A38A-56A8-4D2D-BF73-C930F04FCEEC}" srcId="{EB0A029E-779C-4DE5-841A-44CC37F93450}" destId="{3204C14C-B520-438F-8E51-52EA65F8E671}" srcOrd="3" destOrd="0" parTransId="{08EB5904-E0C6-473F-8F66-997F0B12DF47}" sibTransId="{4065B7D6-35A0-49B8-B40C-7ABC4AE3AC2A}"/>
    <dgm:cxn modelId="{08AFB792-515C-4299-8022-5B99267B28E7}" srcId="{EB0A029E-779C-4DE5-841A-44CC37F93450}" destId="{DEA694AB-7AE3-40B8-9BE8-AC1A45302271}" srcOrd="2" destOrd="0" parTransId="{E72193B5-E3C6-4AC4-8613-6E43C43C467C}" sibTransId="{89EE9F22-50D0-4057-9332-C3135EFC6CA9}"/>
    <dgm:cxn modelId="{8CFC60F2-C7E9-4964-94B5-EC5C81261E44}" type="presOf" srcId="{615F24C1-85B3-4536-A299-19069376B8BE}" destId="{DE0C90F0-CDC0-4872-96DC-C82DFBCECAC8}" srcOrd="0" destOrd="0" presId="urn:microsoft.com/office/officeart/2008/layout/VerticalCurvedList"/>
    <dgm:cxn modelId="{3B8A2844-4292-40D8-9AA4-9A3AEBA8C70F}" type="presParOf" srcId="{AAE99ADA-B95F-422F-B34D-E032740AD06A}" destId="{3A0F6124-6ED9-43CA-A414-B230BA20352C}" srcOrd="0" destOrd="0" presId="urn:microsoft.com/office/officeart/2008/layout/VerticalCurvedList"/>
    <dgm:cxn modelId="{8A32B5ED-5318-4620-A6C7-942FC05E46D7}" type="presParOf" srcId="{3A0F6124-6ED9-43CA-A414-B230BA20352C}" destId="{B0434C0B-FBDA-470F-8B2A-761B3373C120}" srcOrd="0" destOrd="0" presId="urn:microsoft.com/office/officeart/2008/layout/VerticalCurvedList"/>
    <dgm:cxn modelId="{9DF0CC9B-EC7C-4420-96EE-53E65D82B0C9}" type="presParOf" srcId="{B0434C0B-FBDA-470F-8B2A-761B3373C120}" destId="{5ACA3A26-58BC-4353-BF17-C89FC7248FB0}" srcOrd="0" destOrd="0" presId="urn:microsoft.com/office/officeart/2008/layout/VerticalCurvedList"/>
    <dgm:cxn modelId="{3C61257B-3D21-4D0A-BC44-F5F0CB7C6E65}" type="presParOf" srcId="{B0434C0B-FBDA-470F-8B2A-761B3373C120}" destId="{B6C53005-15FA-4955-939D-7F4A61EF07E8}" srcOrd="1" destOrd="0" presId="urn:microsoft.com/office/officeart/2008/layout/VerticalCurvedList"/>
    <dgm:cxn modelId="{4D59FD5C-63FD-4C50-A41F-7E64F5AD4D83}" type="presParOf" srcId="{B0434C0B-FBDA-470F-8B2A-761B3373C120}" destId="{D974AC73-BB19-4E8E-9CAB-290ECE10A675}" srcOrd="2" destOrd="0" presId="urn:microsoft.com/office/officeart/2008/layout/VerticalCurvedList"/>
    <dgm:cxn modelId="{09E2EF85-B8B5-41FF-8AA0-457D18174A30}" type="presParOf" srcId="{B0434C0B-FBDA-470F-8B2A-761B3373C120}" destId="{D9530CA2-BEA0-41C1-B463-4081E00CE15C}" srcOrd="3" destOrd="0" presId="urn:microsoft.com/office/officeart/2008/layout/VerticalCurvedList"/>
    <dgm:cxn modelId="{59F7D389-D173-43B5-966E-7B7DAFD92E0F}" type="presParOf" srcId="{3A0F6124-6ED9-43CA-A414-B230BA20352C}" destId="{DE0C90F0-CDC0-4872-96DC-C82DFBCECAC8}" srcOrd="1" destOrd="0" presId="urn:microsoft.com/office/officeart/2008/layout/VerticalCurvedList"/>
    <dgm:cxn modelId="{15B57A85-4DD2-40DE-8EF6-749D5871084A}" type="presParOf" srcId="{3A0F6124-6ED9-43CA-A414-B230BA20352C}" destId="{26E7703A-7DFB-4C84-8597-03CA51C0DB2E}" srcOrd="2" destOrd="0" presId="urn:microsoft.com/office/officeart/2008/layout/VerticalCurvedList"/>
    <dgm:cxn modelId="{4F61C4ED-E148-431B-AA28-2A281728C022}" type="presParOf" srcId="{26E7703A-7DFB-4C84-8597-03CA51C0DB2E}" destId="{EA95C7E3-1750-4308-B9EC-8411C7A9FA1F}" srcOrd="0" destOrd="0" presId="urn:microsoft.com/office/officeart/2008/layout/VerticalCurvedList"/>
    <dgm:cxn modelId="{6D3FE232-0BAD-455B-9652-432DB12A2EDC}" type="presParOf" srcId="{3A0F6124-6ED9-43CA-A414-B230BA20352C}" destId="{74D28ABB-5205-44BA-B81B-EB450C25AEC4}" srcOrd="3" destOrd="0" presId="urn:microsoft.com/office/officeart/2008/layout/VerticalCurvedList"/>
    <dgm:cxn modelId="{5CCBCF6A-EEBE-4EB9-ADA0-394809C1E116}" type="presParOf" srcId="{3A0F6124-6ED9-43CA-A414-B230BA20352C}" destId="{F5FD71CF-7876-46B2-BE8A-04A9ED6A1428}" srcOrd="4" destOrd="0" presId="urn:microsoft.com/office/officeart/2008/layout/VerticalCurvedList"/>
    <dgm:cxn modelId="{0DAA5953-2EB7-449D-850C-19F5A9DF8BAB}" type="presParOf" srcId="{F5FD71CF-7876-46B2-BE8A-04A9ED6A1428}" destId="{84F89F3C-BCAE-425F-94D3-DFD48E1154F0}" srcOrd="0" destOrd="0" presId="urn:microsoft.com/office/officeart/2008/layout/VerticalCurvedList"/>
    <dgm:cxn modelId="{9C330000-5C39-4DCE-9345-1341E21FE92D}" type="presParOf" srcId="{3A0F6124-6ED9-43CA-A414-B230BA20352C}" destId="{8F5F03BA-43F4-4025-954F-8EE224EE97A8}" srcOrd="5" destOrd="0" presId="urn:microsoft.com/office/officeart/2008/layout/VerticalCurvedList"/>
    <dgm:cxn modelId="{F2EBA573-4966-48E7-A7EB-03297541D755}" type="presParOf" srcId="{3A0F6124-6ED9-43CA-A414-B230BA20352C}" destId="{C56FC07D-625D-4012-B464-3C33EA88DE7B}" srcOrd="6" destOrd="0" presId="urn:microsoft.com/office/officeart/2008/layout/VerticalCurvedList"/>
    <dgm:cxn modelId="{02F5F541-304D-4F02-AE9B-A31924F48B6C}" type="presParOf" srcId="{C56FC07D-625D-4012-B464-3C33EA88DE7B}" destId="{F42AA5FD-A404-434C-911C-19E05A0484C5}" srcOrd="0" destOrd="0" presId="urn:microsoft.com/office/officeart/2008/layout/VerticalCurvedList"/>
    <dgm:cxn modelId="{468919EB-8056-49D1-8208-D1875ADDEE4E}" type="presParOf" srcId="{3A0F6124-6ED9-43CA-A414-B230BA20352C}" destId="{14C6D145-C417-41AD-8C94-EAF6A37D6467}" srcOrd="7" destOrd="0" presId="urn:microsoft.com/office/officeart/2008/layout/VerticalCurvedList"/>
    <dgm:cxn modelId="{A288260E-FDB7-4239-9DE7-D393F8B8D4D2}" type="presParOf" srcId="{3A0F6124-6ED9-43CA-A414-B230BA20352C}" destId="{712DF489-8D3F-41CF-B504-E5E46670758F}" srcOrd="8" destOrd="0" presId="urn:microsoft.com/office/officeart/2008/layout/VerticalCurvedList"/>
    <dgm:cxn modelId="{090A6CE3-F975-43F2-8AF6-F9F031579F01}" type="presParOf" srcId="{712DF489-8D3F-41CF-B504-E5E46670758F}" destId="{86B0B046-1770-4A78-9F39-E7DB51DCD2A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BF606F0-6C98-41F0-A0C0-E52B69EE5CFD}" type="doc">
      <dgm:prSet loTypeId="urn:microsoft.com/office/officeart/2005/8/layout/list1" loCatId="list" qsTypeId="urn:microsoft.com/office/officeart/2005/8/quickstyle/simple4#1" qsCatId="simple" csTypeId="urn:microsoft.com/office/officeart/2005/8/colors/colorful2#1" csCatId="colorful" phldr="1"/>
      <dgm:spPr/>
      <dgm:t>
        <a:bodyPr/>
        <a:lstStyle/>
        <a:p>
          <a:endParaRPr lang="en-US"/>
        </a:p>
      </dgm:t>
    </dgm:pt>
    <dgm:pt modelId="{A0328F57-CA98-49DB-B002-BD32437C12DE}">
      <dgm:prSet/>
      <dgm:spPr>
        <a:solidFill>
          <a:srgbClr val="B3092E"/>
        </a:solidFill>
      </dgm:spPr>
      <dgm:t>
        <a:bodyPr/>
        <a:lstStyle/>
        <a:p>
          <a:r>
            <a:rPr lang="en-US" err="1"/>
            <a:t>NCFlex</a:t>
          </a:r>
          <a:r>
            <a:rPr lang="en-US"/>
            <a:t> Website – www.ncflex.org</a:t>
          </a:r>
        </a:p>
      </dgm:t>
    </dgm:pt>
    <dgm:pt modelId="{59D5F800-4AF5-487F-9CD9-28D10F92805F}" type="parTrans" cxnId="{988A351C-960D-420D-BBAA-4F4898D41AD7}">
      <dgm:prSet/>
      <dgm:spPr/>
      <dgm:t>
        <a:bodyPr/>
        <a:lstStyle/>
        <a:p>
          <a:endParaRPr lang="en-US"/>
        </a:p>
      </dgm:t>
    </dgm:pt>
    <dgm:pt modelId="{2B4A7435-D679-4D0F-8552-23723D44774C}" type="sibTrans" cxnId="{988A351C-960D-420D-BBAA-4F4898D41AD7}">
      <dgm:prSet/>
      <dgm:spPr/>
      <dgm:t>
        <a:bodyPr/>
        <a:lstStyle/>
        <a:p>
          <a:endParaRPr lang="en-US"/>
        </a:p>
      </dgm:t>
    </dgm:pt>
    <dgm:pt modelId="{E237CF4C-93F6-46DC-8544-C7C0003297C3}">
      <dgm:prSet custT="1"/>
      <dgm:spPr>
        <a:ln>
          <a:solidFill>
            <a:srgbClr val="B3092E"/>
          </a:solidFill>
        </a:ln>
      </dgm:spPr>
      <dgm:t>
        <a:bodyPr/>
        <a:lstStyle/>
        <a:p>
          <a:r>
            <a:rPr lang="en-US" sz="2000">
              <a:solidFill>
                <a:srgbClr val="002D5E"/>
              </a:solidFill>
            </a:rPr>
            <a:t>Review details on each plan – with certificates, claim forms, FAQs, videos, and more</a:t>
          </a:r>
        </a:p>
      </dgm:t>
    </dgm:pt>
    <dgm:pt modelId="{84412181-6DD5-4E6D-AC18-B49A6F6FC3EC}" type="parTrans" cxnId="{1249258B-D7B7-4473-9E94-82C7289D36B1}">
      <dgm:prSet/>
      <dgm:spPr/>
      <dgm:t>
        <a:bodyPr/>
        <a:lstStyle/>
        <a:p>
          <a:endParaRPr lang="en-US"/>
        </a:p>
      </dgm:t>
    </dgm:pt>
    <dgm:pt modelId="{9F9635AC-F637-4CB5-8647-DE9652EC6ADF}" type="sibTrans" cxnId="{1249258B-D7B7-4473-9E94-82C7289D36B1}">
      <dgm:prSet/>
      <dgm:spPr/>
      <dgm:t>
        <a:bodyPr/>
        <a:lstStyle/>
        <a:p>
          <a:endParaRPr lang="en-US"/>
        </a:p>
      </dgm:t>
    </dgm:pt>
    <dgm:pt modelId="{17EAC16C-AA1B-4486-8036-E55941835CFF}">
      <dgm:prSet/>
      <dgm:spPr>
        <a:solidFill>
          <a:srgbClr val="B3092E"/>
        </a:solidFill>
      </dgm:spPr>
      <dgm:t>
        <a:bodyPr/>
        <a:lstStyle/>
        <a:p>
          <a:r>
            <a:rPr lang="en-US" err="1"/>
            <a:t>NCFlex</a:t>
          </a:r>
          <a:r>
            <a:rPr lang="en-US"/>
            <a:t> Email – ncflex@nc.gov</a:t>
          </a:r>
        </a:p>
      </dgm:t>
    </dgm:pt>
    <dgm:pt modelId="{150A1DD5-F02B-43B7-8F81-DC22BD51003F}" type="parTrans" cxnId="{83FC8127-6D5D-4794-BF60-3CB8509B5E3B}">
      <dgm:prSet/>
      <dgm:spPr/>
      <dgm:t>
        <a:bodyPr/>
        <a:lstStyle/>
        <a:p>
          <a:endParaRPr lang="en-US"/>
        </a:p>
      </dgm:t>
    </dgm:pt>
    <dgm:pt modelId="{17F3A748-0923-463A-BD4C-CF79E9C883A8}" type="sibTrans" cxnId="{83FC8127-6D5D-4794-BF60-3CB8509B5E3B}">
      <dgm:prSet/>
      <dgm:spPr/>
      <dgm:t>
        <a:bodyPr/>
        <a:lstStyle/>
        <a:p>
          <a:endParaRPr lang="en-US"/>
        </a:p>
      </dgm:t>
    </dgm:pt>
    <dgm:pt modelId="{08C4BCA2-562A-4F56-B2A8-0019219DC15C}">
      <dgm:prSet custT="1"/>
      <dgm:spPr>
        <a:ln>
          <a:solidFill>
            <a:srgbClr val="B3092E"/>
          </a:solidFill>
        </a:ln>
      </dgm:spPr>
      <dgm:t>
        <a:bodyPr/>
        <a:lstStyle/>
        <a:p>
          <a:r>
            <a:rPr lang="en-US" sz="2000" dirty="0">
              <a:solidFill>
                <a:srgbClr val="002D5E"/>
              </a:solidFill>
            </a:rPr>
            <a:t>Correspond with a NCFLEX Benefits Consultant</a:t>
          </a:r>
        </a:p>
      </dgm:t>
    </dgm:pt>
    <dgm:pt modelId="{E2E9DDD4-0938-4811-B873-06B4FD886354}" type="parTrans" cxnId="{93724C59-F8B9-488B-A6A7-B1A4D940BCF2}">
      <dgm:prSet/>
      <dgm:spPr/>
      <dgm:t>
        <a:bodyPr/>
        <a:lstStyle/>
        <a:p>
          <a:endParaRPr lang="en-US"/>
        </a:p>
      </dgm:t>
    </dgm:pt>
    <dgm:pt modelId="{89513451-17D6-4AAD-A071-DC10FA8FB8CA}" type="sibTrans" cxnId="{93724C59-F8B9-488B-A6A7-B1A4D940BCF2}">
      <dgm:prSet/>
      <dgm:spPr/>
      <dgm:t>
        <a:bodyPr/>
        <a:lstStyle/>
        <a:p>
          <a:endParaRPr lang="en-US"/>
        </a:p>
      </dgm:t>
    </dgm:pt>
    <dgm:pt modelId="{8E047423-83AE-4EEF-948F-A590E0A7E154}">
      <dgm:prSet custT="1"/>
      <dgm:spPr>
        <a:ln>
          <a:solidFill>
            <a:srgbClr val="B3092E"/>
          </a:solidFill>
        </a:ln>
      </dgm:spPr>
      <dgm:t>
        <a:bodyPr/>
        <a:lstStyle/>
        <a:p>
          <a:r>
            <a:rPr lang="en-US" sz="2000">
              <a:solidFill>
                <a:srgbClr val="002D5E"/>
              </a:solidFill>
            </a:rPr>
            <a:t>1-855-676-9441</a:t>
          </a:r>
        </a:p>
      </dgm:t>
    </dgm:pt>
    <dgm:pt modelId="{39353303-FD0F-4F17-A758-6EB1FB37D003}" type="parTrans" cxnId="{9FBBB3ED-DD42-4BE8-8508-A522D6C779CE}">
      <dgm:prSet/>
      <dgm:spPr/>
      <dgm:t>
        <a:bodyPr/>
        <a:lstStyle/>
        <a:p>
          <a:endParaRPr lang="en-US"/>
        </a:p>
      </dgm:t>
    </dgm:pt>
    <dgm:pt modelId="{53971AFE-FCC3-4DF1-9F44-14DD86FF25ED}" type="sibTrans" cxnId="{9FBBB3ED-DD42-4BE8-8508-A522D6C779CE}">
      <dgm:prSet/>
      <dgm:spPr/>
      <dgm:t>
        <a:bodyPr/>
        <a:lstStyle/>
        <a:p>
          <a:endParaRPr lang="en-US"/>
        </a:p>
      </dgm:t>
    </dgm:pt>
    <dgm:pt modelId="{A45DD8E2-9B8A-489C-A13D-509EA8D4A899}">
      <dgm:prSet/>
      <dgm:spPr>
        <a:solidFill>
          <a:srgbClr val="B3092E"/>
        </a:solidFill>
      </dgm:spPr>
      <dgm:t>
        <a:bodyPr/>
        <a:lstStyle/>
        <a:p>
          <a:r>
            <a:rPr lang="en-US"/>
            <a:t>MetLife</a:t>
          </a:r>
          <a:endParaRPr lang="en-US" dirty="0"/>
        </a:p>
      </dgm:t>
    </dgm:pt>
    <dgm:pt modelId="{CB5471A2-67F6-4E68-A088-C4ABAC92CF16}" type="sibTrans" cxnId="{2C578C2E-5A85-4419-93FD-20B7D4FBC80A}">
      <dgm:prSet/>
      <dgm:spPr/>
      <dgm:t>
        <a:bodyPr/>
        <a:lstStyle/>
        <a:p>
          <a:endParaRPr lang="en-US"/>
        </a:p>
      </dgm:t>
    </dgm:pt>
    <dgm:pt modelId="{126ABEE9-2C74-4479-AFD2-4616EA5D076A}" type="parTrans" cxnId="{2C578C2E-5A85-4419-93FD-20B7D4FBC80A}">
      <dgm:prSet/>
      <dgm:spPr/>
      <dgm:t>
        <a:bodyPr/>
        <a:lstStyle/>
        <a:p>
          <a:endParaRPr lang="en-US"/>
        </a:p>
      </dgm:t>
    </dgm:pt>
    <dgm:pt modelId="{9514F6B4-A2A8-4A0E-AE96-CD73570BE531}">
      <dgm:prSet custT="1"/>
      <dgm:spPr/>
      <dgm:t>
        <a:bodyPr/>
        <a:lstStyle/>
        <a:p>
          <a:r>
            <a:rPr lang="en-US" sz="2000">
              <a:solidFill>
                <a:srgbClr val="002D5E"/>
              </a:solidFill>
            </a:rPr>
            <a:t>Enrollment Guide</a:t>
          </a:r>
        </a:p>
      </dgm:t>
    </dgm:pt>
    <dgm:pt modelId="{F661CCF4-2DA8-4822-BD7B-50AF4CC808E7}" type="parTrans" cxnId="{ABBCF4D6-0544-4AB4-9ED0-9DD0C3415888}">
      <dgm:prSet/>
      <dgm:spPr/>
      <dgm:t>
        <a:bodyPr/>
        <a:lstStyle/>
        <a:p>
          <a:endParaRPr lang="en-US"/>
        </a:p>
      </dgm:t>
    </dgm:pt>
    <dgm:pt modelId="{B194695B-C075-4AAA-8EFA-2A6A040CD8CC}" type="sibTrans" cxnId="{ABBCF4D6-0544-4AB4-9ED0-9DD0C3415888}">
      <dgm:prSet/>
      <dgm:spPr/>
      <dgm:t>
        <a:bodyPr/>
        <a:lstStyle/>
        <a:p>
          <a:endParaRPr lang="en-US"/>
        </a:p>
      </dgm:t>
    </dgm:pt>
    <dgm:pt modelId="{68A7717A-50A1-4759-A7C7-D4D5AA5078B4}">
      <dgm:prSet custT="1"/>
      <dgm:spPr/>
      <dgm:t>
        <a:bodyPr/>
        <a:lstStyle/>
        <a:p>
          <a:r>
            <a:rPr lang="en-US" sz="2000">
              <a:solidFill>
                <a:srgbClr val="002D5E"/>
              </a:solidFill>
              <a:hlinkClick xmlns:r="http://schemas.openxmlformats.org/officeDocument/2006/relationships" r:id="rId1">
                <a:extLst>
                  <a:ext uri="{A12FA001-AC4F-418D-AE19-62706E023703}">
                    <ahyp:hlinkClr xmlns:ahyp="http://schemas.microsoft.com/office/drawing/2018/hyperlinkcolor" val="tx"/>
                  </a:ext>
                </a:extLst>
              </a:hlinkClick>
            </a:rPr>
            <a:t>Metlife.com/</a:t>
          </a:r>
          <a:r>
            <a:rPr lang="en-US" sz="2000" err="1">
              <a:solidFill>
                <a:srgbClr val="002D5E"/>
              </a:solidFill>
              <a:hlinkClick xmlns:r="http://schemas.openxmlformats.org/officeDocument/2006/relationships" r:id="rId1">
                <a:extLst>
                  <a:ext uri="{A12FA001-AC4F-418D-AE19-62706E023703}">
                    <ahyp:hlinkClr xmlns:ahyp="http://schemas.microsoft.com/office/drawing/2018/hyperlinkcolor" val="tx"/>
                  </a:ext>
                </a:extLst>
              </a:hlinkClick>
            </a:rPr>
            <a:t>mybenefits</a:t>
          </a:r>
          <a:r>
            <a:rPr lang="en-US" sz="2000">
              <a:solidFill>
                <a:srgbClr val="002D5E"/>
              </a:solidFill>
              <a:hlinkClick xmlns:r="http://schemas.openxmlformats.org/officeDocument/2006/relationships" r:id="rId1">
                <a:extLst>
                  <a:ext uri="{A12FA001-AC4F-418D-AE19-62706E023703}">
                    <ahyp:hlinkClr xmlns:ahyp="http://schemas.microsoft.com/office/drawing/2018/hyperlinkcolor" val="tx"/>
                  </a:ext>
                </a:extLst>
              </a:hlinkClick>
            </a:rPr>
            <a:t> </a:t>
          </a:r>
          <a:endParaRPr lang="en-US" sz="2000">
            <a:solidFill>
              <a:srgbClr val="002D5E"/>
            </a:solidFill>
          </a:endParaRPr>
        </a:p>
      </dgm:t>
    </dgm:pt>
    <dgm:pt modelId="{29A98657-367F-44A7-AA64-5C834C60CB30}" type="parTrans" cxnId="{3794E45C-746C-4451-82E7-2021ADEFD85E}">
      <dgm:prSet/>
      <dgm:spPr/>
      <dgm:t>
        <a:bodyPr/>
        <a:lstStyle/>
        <a:p>
          <a:endParaRPr lang="en-US"/>
        </a:p>
      </dgm:t>
    </dgm:pt>
    <dgm:pt modelId="{F5D51C5E-534C-452D-8F03-D92AD353A3C2}" type="sibTrans" cxnId="{3794E45C-746C-4451-82E7-2021ADEFD85E}">
      <dgm:prSet/>
      <dgm:spPr/>
      <dgm:t>
        <a:bodyPr/>
        <a:lstStyle/>
        <a:p>
          <a:endParaRPr lang="en-US"/>
        </a:p>
      </dgm:t>
    </dgm:pt>
    <dgm:pt modelId="{7A75A345-F541-4190-AE59-EA750B92FD65}">
      <dgm:prSet custT="1"/>
      <dgm:spPr/>
      <dgm:t>
        <a:bodyPr/>
        <a:lstStyle/>
        <a:p>
          <a:r>
            <a:rPr lang="en-US" sz="2000" dirty="0" err="1">
              <a:solidFill>
                <a:srgbClr val="002D5E"/>
              </a:solidFill>
              <a:hlinkClick xmlns:r="http://schemas.openxmlformats.org/officeDocument/2006/relationships" r:id="rId2">
                <a:extLst>
                  <a:ext uri="{A12FA001-AC4F-418D-AE19-62706E023703}">
                    <ahyp:hlinkClr xmlns:ahyp="http://schemas.microsoft.com/office/drawing/2018/hyperlinkcolor" val="tx"/>
                  </a:ext>
                </a:extLst>
              </a:hlinkClick>
            </a:rPr>
            <a:t>MyBenefits</a:t>
          </a:r>
          <a:r>
            <a:rPr lang="en-US" sz="2000" dirty="0">
              <a:solidFill>
                <a:srgbClr val="002D5E"/>
              </a:solidFill>
              <a:hlinkClick xmlns:r="http://schemas.openxmlformats.org/officeDocument/2006/relationships" r:id="rId2">
                <a:extLst>
                  <a:ext uri="{A12FA001-AC4F-418D-AE19-62706E023703}">
                    <ahyp:hlinkClr xmlns:ahyp="http://schemas.microsoft.com/office/drawing/2018/hyperlinkcolor" val="tx"/>
                  </a:ext>
                </a:extLst>
              </a:hlinkClick>
            </a:rPr>
            <a:t> video</a:t>
          </a:r>
          <a:endParaRPr lang="en-US" sz="2000" dirty="0">
            <a:solidFill>
              <a:srgbClr val="002D5E"/>
            </a:solidFill>
          </a:endParaRPr>
        </a:p>
      </dgm:t>
    </dgm:pt>
    <dgm:pt modelId="{A029739A-9DD4-4E56-8472-981E04AC0226}" type="parTrans" cxnId="{5B432B90-9CC1-4C7D-BF30-01170E4EFE4B}">
      <dgm:prSet/>
      <dgm:spPr/>
      <dgm:t>
        <a:bodyPr/>
        <a:lstStyle/>
        <a:p>
          <a:endParaRPr lang="en-US"/>
        </a:p>
      </dgm:t>
    </dgm:pt>
    <dgm:pt modelId="{F3ADD7D9-6372-42DF-BDF5-0D53B9377974}" type="sibTrans" cxnId="{5B432B90-9CC1-4C7D-BF30-01170E4EFE4B}">
      <dgm:prSet/>
      <dgm:spPr/>
      <dgm:t>
        <a:bodyPr/>
        <a:lstStyle/>
        <a:p>
          <a:endParaRPr lang="en-US"/>
        </a:p>
      </dgm:t>
    </dgm:pt>
    <dgm:pt modelId="{F45BC65B-3049-44C1-8DF1-08BD78D70417}" type="pres">
      <dgm:prSet presAssocID="{CBF606F0-6C98-41F0-A0C0-E52B69EE5CFD}" presName="linear" presStyleCnt="0">
        <dgm:presLayoutVars>
          <dgm:dir/>
          <dgm:animLvl val="lvl"/>
          <dgm:resizeHandles val="exact"/>
        </dgm:presLayoutVars>
      </dgm:prSet>
      <dgm:spPr/>
    </dgm:pt>
    <dgm:pt modelId="{01A2E2F2-A9E1-403F-B2BC-5DA6B70E8D83}" type="pres">
      <dgm:prSet presAssocID="{A0328F57-CA98-49DB-B002-BD32437C12DE}" presName="parentLin" presStyleCnt="0"/>
      <dgm:spPr/>
    </dgm:pt>
    <dgm:pt modelId="{D05F030E-B216-4B2F-BF22-C9C55E14F875}" type="pres">
      <dgm:prSet presAssocID="{A0328F57-CA98-49DB-B002-BD32437C12DE}" presName="parentLeftMargin" presStyleLbl="node1" presStyleIdx="0" presStyleCnt="3"/>
      <dgm:spPr/>
    </dgm:pt>
    <dgm:pt modelId="{4B547160-8153-4AEF-AD0C-FBD910AFBEF6}" type="pres">
      <dgm:prSet presAssocID="{A0328F57-CA98-49DB-B002-BD32437C12DE}" presName="parentText" presStyleLbl="node1" presStyleIdx="0" presStyleCnt="3">
        <dgm:presLayoutVars>
          <dgm:chMax val="0"/>
          <dgm:bulletEnabled val="1"/>
        </dgm:presLayoutVars>
      </dgm:prSet>
      <dgm:spPr/>
    </dgm:pt>
    <dgm:pt modelId="{914F6E76-D7B0-41AE-BF12-0770B1AA6978}" type="pres">
      <dgm:prSet presAssocID="{A0328F57-CA98-49DB-B002-BD32437C12DE}" presName="negativeSpace" presStyleCnt="0"/>
      <dgm:spPr/>
    </dgm:pt>
    <dgm:pt modelId="{F9CFA767-732D-43E6-931A-6E9981263463}" type="pres">
      <dgm:prSet presAssocID="{A0328F57-CA98-49DB-B002-BD32437C12DE}" presName="childText" presStyleLbl="conFgAcc1" presStyleIdx="0" presStyleCnt="3">
        <dgm:presLayoutVars>
          <dgm:bulletEnabled val="1"/>
        </dgm:presLayoutVars>
      </dgm:prSet>
      <dgm:spPr/>
    </dgm:pt>
    <dgm:pt modelId="{7BC8E596-864A-47C8-A335-22994D81359E}" type="pres">
      <dgm:prSet presAssocID="{2B4A7435-D679-4D0F-8552-23723D44774C}" presName="spaceBetweenRectangles" presStyleCnt="0"/>
      <dgm:spPr/>
    </dgm:pt>
    <dgm:pt modelId="{0850EABE-EC72-48A8-9BB5-CE3D47C5D495}" type="pres">
      <dgm:prSet presAssocID="{17EAC16C-AA1B-4486-8036-E55941835CFF}" presName="parentLin" presStyleCnt="0"/>
      <dgm:spPr/>
    </dgm:pt>
    <dgm:pt modelId="{54C84D3A-255D-49A2-9EA4-4D3E537E35A4}" type="pres">
      <dgm:prSet presAssocID="{17EAC16C-AA1B-4486-8036-E55941835CFF}" presName="parentLeftMargin" presStyleLbl="node1" presStyleIdx="0" presStyleCnt="3"/>
      <dgm:spPr/>
    </dgm:pt>
    <dgm:pt modelId="{E38F9A4E-33EB-4BD6-812E-C9600A1FAA50}" type="pres">
      <dgm:prSet presAssocID="{17EAC16C-AA1B-4486-8036-E55941835CFF}" presName="parentText" presStyleLbl="node1" presStyleIdx="1" presStyleCnt="3">
        <dgm:presLayoutVars>
          <dgm:chMax val="0"/>
          <dgm:bulletEnabled val="1"/>
        </dgm:presLayoutVars>
      </dgm:prSet>
      <dgm:spPr/>
    </dgm:pt>
    <dgm:pt modelId="{626FD877-4029-4464-B560-A26A252539F8}" type="pres">
      <dgm:prSet presAssocID="{17EAC16C-AA1B-4486-8036-E55941835CFF}" presName="negativeSpace" presStyleCnt="0"/>
      <dgm:spPr/>
    </dgm:pt>
    <dgm:pt modelId="{F1502BCA-EFD9-4583-AF4C-7856C318C264}" type="pres">
      <dgm:prSet presAssocID="{17EAC16C-AA1B-4486-8036-E55941835CFF}" presName="childText" presStyleLbl="conFgAcc1" presStyleIdx="1" presStyleCnt="3">
        <dgm:presLayoutVars>
          <dgm:bulletEnabled val="1"/>
        </dgm:presLayoutVars>
      </dgm:prSet>
      <dgm:spPr/>
    </dgm:pt>
    <dgm:pt modelId="{9860CEF5-42C1-444E-B19A-D5270CA1B268}" type="pres">
      <dgm:prSet presAssocID="{17F3A748-0923-463A-BD4C-CF79E9C883A8}" presName="spaceBetweenRectangles" presStyleCnt="0"/>
      <dgm:spPr/>
    </dgm:pt>
    <dgm:pt modelId="{ABBE0919-590B-4FB4-A648-893E55D6F243}" type="pres">
      <dgm:prSet presAssocID="{A45DD8E2-9B8A-489C-A13D-509EA8D4A899}" presName="parentLin" presStyleCnt="0"/>
      <dgm:spPr/>
    </dgm:pt>
    <dgm:pt modelId="{1DC56980-98CD-4E04-8309-70F0584BE5E3}" type="pres">
      <dgm:prSet presAssocID="{A45DD8E2-9B8A-489C-A13D-509EA8D4A899}" presName="parentLeftMargin" presStyleLbl="node1" presStyleIdx="1" presStyleCnt="3"/>
      <dgm:spPr/>
    </dgm:pt>
    <dgm:pt modelId="{24D3B5F4-03E2-4AF6-B853-1A3F94183165}" type="pres">
      <dgm:prSet presAssocID="{A45DD8E2-9B8A-489C-A13D-509EA8D4A899}" presName="parentText" presStyleLbl="node1" presStyleIdx="2" presStyleCnt="3">
        <dgm:presLayoutVars>
          <dgm:chMax val="0"/>
          <dgm:bulletEnabled val="1"/>
        </dgm:presLayoutVars>
      </dgm:prSet>
      <dgm:spPr/>
    </dgm:pt>
    <dgm:pt modelId="{19AF3499-3656-4459-8B33-2CCE2BD445C6}" type="pres">
      <dgm:prSet presAssocID="{A45DD8E2-9B8A-489C-A13D-509EA8D4A899}" presName="negativeSpace" presStyleCnt="0"/>
      <dgm:spPr/>
    </dgm:pt>
    <dgm:pt modelId="{1C526C33-9DB6-4AA7-853A-FBEDF159ECED}" type="pres">
      <dgm:prSet presAssocID="{A45DD8E2-9B8A-489C-A13D-509EA8D4A899}" presName="childText" presStyleLbl="conFgAcc1" presStyleIdx="2" presStyleCnt="3" custLinFactNeighborX="-9882" custLinFactNeighborY="32273">
        <dgm:presLayoutVars>
          <dgm:bulletEnabled val="1"/>
        </dgm:presLayoutVars>
      </dgm:prSet>
      <dgm:spPr/>
    </dgm:pt>
  </dgm:ptLst>
  <dgm:cxnLst>
    <dgm:cxn modelId="{02922409-A8E7-442A-B306-39DE41F5AD8B}" type="presOf" srcId="{A0328F57-CA98-49DB-B002-BD32437C12DE}" destId="{D05F030E-B216-4B2F-BF22-C9C55E14F875}" srcOrd="0" destOrd="0" presId="urn:microsoft.com/office/officeart/2005/8/layout/list1"/>
    <dgm:cxn modelId="{E6F4D30F-6BD0-4596-B18E-643791EE6886}" type="presOf" srcId="{CBF606F0-6C98-41F0-A0C0-E52B69EE5CFD}" destId="{F45BC65B-3049-44C1-8DF1-08BD78D70417}" srcOrd="0" destOrd="0" presId="urn:microsoft.com/office/officeart/2005/8/layout/list1"/>
    <dgm:cxn modelId="{8802F013-3BAE-44CA-BCC5-BBDA403C47A8}" type="presOf" srcId="{68A7717A-50A1-4759-A7C7-D4D5AA5078B4}" destId="{1C526C33-9DB6-4AA7-853A-FBEDF159ECED}" srcOrd="0" destOrd="1" presId="urn:microsoft.com/office/officeart/2005/8/layout/list1"/>
    <dgm:cxn modelId="{988A351C-960D-420D-BBAA-4F4898D41AD7}" srcId="{CBF606F0-6C98-41F0-A0C0-E52B69EE5CFD}" destId="{A0328F57-CA98-49DB-B002-BD32437C12DE}" srcOrd="0" destOrd="0" parTransId="{59D5F800-4AF5-487F-9CD9-28D10F92805F}" sibTransId="{2B4A7435-D679-4D0F-8552-23723D44774C}"/>
    <dgm:cxn modelId="{83FC8127-6D5D-4794-BF60-3CB8509B5E3B}" srcId="{CBF606F0-6C98-41F0-A0C0-E52B69EE5CFD}" destId="{17EAC16C-AA1B-4486-8036-E55941835CFF}" srcOrd="1" destOrd="0" parTransId="{150A1DD5-F02B-43B7-8F81-DC22BD51003F}" sibTransId="{17F3A748-0923-463A-BD4C-CF79E9C883A8}"/>
    <dgm:cxn modelId="{2C578C2E-5A85-4419-93FD-20B7D4FBC80A}" srcId="{CBF606F0-6C98-41F0-A0C0-E52B69EE5CFD}" destId="{A45DD8E2-9B8A-489C-A13D-509EA8D4A899}" srcOrd="2" destOrd="0" parTransId="{126ABEE9-2C74-4479-AFD2-4616EA5D076A}" sibTransId="{CB5471A2-67F6-4E68-A088-C4ABAC92CF16}"/>
    <dgm:cxn modelId="{8FCB8E3B-4957-47EE-9224-9E5A1FD1EE4A}" type="presOf" srcId="{A0328F57-CA98-49DB-B002-BD32437C12DE}" destId="{4B547160-8153-4AEF-AD0C-FBD910AFBEF6}" srcOrd="1" destOrd="0" presId="urn:microsoft.com/office/officeart/2005/8/layout/list1"/>
    <dgm:cxn modelId="{3794E45C-746C-4451-82E7-2021ADEFD85E}" srcId="{A45DD8E2-9B8A-489C-A13D-509EA8D4A899}" destId="{68A7717A-50A1-4759-A7C7-D4D5AA5078B4}" srcOrd="1" destOrd="0" parTransId="{29A98657-367F-44A7-AA64-5C834C60CB30}" sibTransId="{F5D51C5E-534C-452D-8F03-D92AD353A3C2}"/>
    <dgm:cxn modelId="{E5885363-0386-4D9F-986D-CF608FFD7914}" type="presOf" srcId="{A45DD8E2-9B8A-489C-A13D-509EA8D4A899}" destId="{24D3B5F4-03E2-4AF6-B853-1A3F94183165}" srcOrd="1" destOrd="0" presId="urn:microsoft.com/office/officeart/2005/8/layout/list1"/>
    <dgm:cxn modelId="{7AC57145-A46B-421F-A856-B625405B5825}" type="presOf" srcId="{17EAC16C-AA1B-4486-8036-E55941835CFF}" destId="{E38F9A4E-33EB-4BD6-812E-C9600A1FAA50}" srcOrd="1" destOrd="0" presId="urn:microsoft.com/office/officeart/2005/8/layout/list1"/>
    <dgm:cxn modelId="{C78AF075-FD63-40D8-8410-F579AC23CD5E}" type="presOf" srcId="{E237CF4C-93F6-46DC-8544-C7C0003297C3}" destId="{F9CFA767-732D-43E6-931A-6E9981263463}" srcOrd="0" destOrd="0" presId="urn:microsoft.com/office/officeart/2005/8/layout/list1"/>
    <dgm:cxn modelId="{93724C59-F8B9-488B-A6A7-B1A4D940BCF2}" srcId="{17EAC16C-AA1B-4486-8036-E55941835CFF}" destId="{08C4BCA2-562A-4F56-B2A8-0019219DC15C}" srcOrd="0" destOrd="0" parTransId="{E2E9DDD4-0938-4811-B873-06B4FD886354}" sibTransId="{89513451-17D6-4AAD-A071-DC10FA8FB8CA}"/>
    <dgm:cxn modelId="{A5C0D679-7CEB-42D0-9465-DBC9EAA01EA7}" type="presOf" srcId="{A45DD8E2-9B8A-489C-A13D-509EA8D4A899}" destId="{1DC56980-98CD-4E04-8309-70F0584BE5E3}" srcOrd="0" destOrd="0" presId="urn:microsoft.com/office/officeart/2005/8/layout/list1"/>
    <dgm:cxn modelId="{2E456483-E14B-4D91-8053-5F565D4B12EF}" type="presOf" srcId="{7A75A345-F541-4190-AE59-EA750B92FD65}" destId="{F9CFA767-732D-43E6-931A-6E9981263463}" srcOrd="0" destOrd="2" presId="urn:microsoft.com/office/officeart/2005/8/layout/list1"/>
    <dgm:cxn modelId="{1249258B-D7B7-4473-9E94-82C7289D36B1}" srcId="{A0328F57-CA98-49DB-B002-BD32437C12DE}" destId="{E237CF4C-93F6-46DC-8544-C7C0003297C3}" srcOrd="0" destOrd="0" parTransId="{84412181-6DD5-4E6D-AC18-B49A6F6FC3EC}" sibTransId="{9F9635AC-F637-4CB5-8647-DE9652EC6ADF}"/>
    <dgm:cxn modelId="{5B432B90-9CC1-4C7D-BF30-01170E4EFE4B}" srcId="{A0328F57-CA98-49DB-B002-BD32437C12DE}" destId="{7A75A345-F541-4190-AE59-EA750B92FD65}" srcOrd="2" destOrd="0" parTransId="{A029739A-9DD4-4E56-8472-981E04AC0226}" sibTransId="{F3ADD7D9-6372-42DF-BDF5-0D53B9377974}"/>
    <dgm:cxn modelId="{A1281EAA-82FF-48B0-9AF9-DC4BB079AD89}" type="presOf" srcId="{8E047423-83AE-4EEF-948F-A590E0A7E154}" destId="{1C526C33-9DB6-4AA7-853A-FBEDF159ECED}" srcOrd="0" destOrd="0" presId="urn:microsoft.com/office/officeart/2005/8/layout/list1"/>
    <dgm:cxn modelId="{D3D3D5C6-71FD-4EC2-BFD2-32CD90C7A627}" type="presOf" srcId="{9514F6B4-A2A8-4A0E-AE96-CD73570BE531}" destId="{F9CFA767-732D-43E6-931A-6E9981263463}" srcOrd="0" destOrd="1" presId="urn:microsoft.com/office/officeart/2005/8/layout/list1"/>
    <dgm:cxn modelId="{ABBCF4D6-0544-4AB4-9ED0-9DD0C3415888}" srcId="{A0328F57-CA98-49DB-B002-BD32437C12DE}" destId="{9514F6B4-A2A8-4A0E-AE96-CD73570BE531}" srcOrd="1" destOrd="0" parTransId="{F661CCF4-2DA8-4822-BD7B-50AF4CC808E7}" sibTransId="{B194695B-C075-4AAA-8EFA-2A6A040CD8CC}"/>
    <dgm:cxn modelId="{A72937D9-D000-4207-A8DB-CA6BEAA73021}" type="presOf" srcId="{08C4BCA2-562A-4F56-B2A8-0019219DC15C}" destId="{F1502BCA-EFD9-4583-AF4C-7856C318C264}" srcOrd="0" destOrd="0" presId="urn:microsoft.com/office/officeart/2005/8/layout/list1"/>
    <dgm:cxn modelId="{FA4317E2-ADE8-4234-BDAA-C0208202F37B}" type="presOf" srcId="{17EAC16C-AA1B-4486-8036-E55941835CFF}" destId="{54C84D3A-255D-49A2-9EA4-4D3E537E35A4}" srcOrd="0" destOrd="0" presId="urn:microsoft.com/office/officeart/2005/8/layout/list1"/>
    <dgm:cxn modelId="{9FBBB3ED-DD42-4BE8-8508-A522D6C779CE}" srcId="{A45DD8E2-9B8A-489C-A13D-509EA8D4A899}" destId="{8E047423-83AE-4EEF-948F-A590E0A7E154}" srcOrd="0" destOrd="0" parTransId="{39353303-FD0F-4F17-A758-6EB1FB37D003}" sibTransId="{53971AFE-FCC3-4DF1-9F44-14DD86FF25ED}"/>
    <dgm:cxn modelId="{24FDAE7F-531E-4817-B68C-919A55907319}" type="presParOf" srcId="{F45BC65B-3049-44C1-8DF1-08BD78D70417}" destId="{01A2E2F2-A9E1-403F-B2BC-5DA6B70E8D83}" srcOrd="0" destOrd="0" presId="urn:microsoft.com/office/officeart/2005/8/layout/list1"/>
    <dgm:cxn modelId="{446A7B28-B407-47A4-BFF9-3EC2FF80A33F}" type="presParOf" srcId="{01A2E2F2-A9E1-403F-B2BC-5DA6B70E8D83}" destId="{D05F030E-B216-4B2F-BF22-C9C55E14F875}" srcOrd="0" destOrd="0" presId="urn:microsoft.com/office/officeart/2005/8/layout/list1"/>
    <dgm:cxn modelId="{25347AAC-1BAC-4C80-BE1A-265489CBE838}" type="presParOf" srcId="{01A2E2F2-A9E1-403F-B2BC-5DA6B70E8D83}" destId="{4B547160-8153-4AEF-AD0C-FBD910AFBEF6}" srcOrd="1" destOrd="0" presId="urn:microsoft.com/office/officeart/2005/8/layout/list1"/>
    <dgm:cxn modelId="{C7583C47-03E3-496B-9424-3A41087F5E50}" type="presParOf" srcId="{F45BC65B-3049-44C1-8DF1-08BD78D70417}" destId="{914F6E76-D7B0-41AE-BF12-0770B1AA6978}" srcOrd="1" destOrd="0" presId="urn:microsoft.com/office/officeart/2005/8/layout/list1"/>
    <dgm:cxn modelId="{E3F27778-A64B-4EF1-AC0B-F739A0D2DE4B}" type="presParOf" srcId="{F45BC65B-3049-44C1-8DF1-08BD78D70417}" destId="{F9CFA767-732D-43E6-931A-6E9981263463}" srcOrd="2" destOrd="0" presId="urn:microsoft.com/office/officeart/2005/8/layout/list1"/>
    <dgm:cxn modelId="{00E3685E-F29F-45F0-BB36-F57B5034AB13}" type="presParOf" srcId="{F45BC65B-3049-44C1-8DF1-08BD78D70417}" destId="{7BC8E596-864A-47C8-A335-22994D81359E}" srcOrd="3" destOrd="0" presId="urn:microsoft.com/office/officeart/2005/8/layout/list1"/>
    <dgm:cxn modelId="{FF8A72FE-18DF-44FA-AB3A-C43B405B24C6}" type="presParOf" srcId="{F45BC65B-3049-44C1-8DF1-08BD78D70417}" destId="{0850EABE-EC72-48A8-9BB5-CE3D47C5D495}" srcOrd="4" destOrd="0" presId="urn:microsoft.com/office/officeart/2005/8/layout/list1"/>
    <dgm:cxn modelId="{77CE719D-D090-4655-ADE6-C9E464D87692}" type="presParOf" srcId="{0850EABE-EC72-48A8-9BB5-CE3D47C5D495}" destId="{54C84D3A-255D-49A2-9EA4-4D3E537E35A4}" srcOrd="0" destOrd="0" presId="urn:microsoft.com/office/officeart/2005/8/layout/list1"/>
    <dgm:cxn modelId="{232EAB62-F897-4F0A-A40B-3D8285CA2A9E}" type="presParOf" srcId="{0850EABE-EC72-48A8-9BB5-CE3D47C5D495}" destId="{E38F9A4E-33EB-4BD6-812E-C9600A1FAA50}" srcOrd="1" destOrd="0" presId="urn:microsoft.com/office/officeart/2005/8/layout/list1"/>
    <dgm:cxn modelId="{BA333945-8F15-4790-B957-3BA2FDC6D841}" type="presParOf" srcId="{F45BC65B-3049-44C1-8DF1-08BD78D70417}" destId="{626FD877-4029-4464-B560-A26A252539F8}" srcOrd="5" destOrd="0" presId="urn:microsoft.com/office/officeart/2005/8/layout/list1"/>
    <dgm:cxn modelId="{2D39BFF8-15A8-41E7-BF21-C9CB5FFAAACE}" type="presParOf" srcId="{F45BC65B-3049-44C1-8DF1-08BD78D70417}" destId="{F1502BCA-EFD9-4583-AF4C-7856C318C264}" srcOrd="6" destOrd="0" presId="urn:microsoft.com/office/officeart/2005/8/layout/list1"/>
    <dgm:cxn modelId="{354A2247-D8AE-4E53-B897-8D50A50240C0}" type="presParOf" srcId="{F45BC65B-3049-44C1-8DF1-08BD78D70417}" destId="{9860CEF5-42C1-444E-B19A-D5270CA1B268}" srcOrd="7" destOrd="0" presId="urn:microsoft.com/office/officeart/2005/8/layout/list1"/>
    <dgm:cxn modelId="{D4BA9E27-CB1A-4227-8E1A-B02EBB133973}" type="presParOf" srcId="{F45BC65B-3049-44C1-8DF1-08BD78D70417}" destId="{ABBE0919-590B-4FB4-A648-893E55D6F243}" srcOrd="8" destOrd="0" presId="urn:microsoft.com/office/officeart/2005/8/layout/list1"/>
    <dgm:cxn modelId="{91254C38-F3F0-4818-B6E1-A6F0B026A02F}" type="presParOf" srcId="{ABBE0919-590B-4FB4-A648-893E55D6F243}" destId="{1DC56980-98CD-4E04-8309-70F0584BE5E3}" srcOrd="0" destOrd="0" presId="urn:microsoft.com/office/officeart/2005/8/layout/list1"/>
    <dgm:cxn modelId="{11113FF2-6C2D-4C37-9477-2EB9B925AE18}" type="presParOf" srcId="{ABBE0919-590B-4FB4-A648-893E55D6F243}" destId="{24D3B5F4-03E2-4AF6-B853-1A3F94183165}" srcOrd="1" destOrd="0" presId="urn:microsoft.com/office/officeart/2005/8/layout/list1"/>
    <dgm:cxn modelId="{144E36DC-019F-4828-9D88-3AECB85F4962}" type="presParOf" srcId="{F45BC65B-3049-44C1-8DF1-08BD78D70417}" destId="{19AF3499-3656-4459-8B33-2CCE2BD445C6}" srcOrd="9" destOrd="0" presId="urn:microsoft.com/office/officeart/2005/8/layout/list1"/>
    <dgm:cxn modelId="{87982077-10D7-4B52-A3B3-773E76A40F57}" type="presParOf" srcId="{F45BC65B-3049-44C1-8DF1-08BD78D70417}" destId="{1C526C33-9DB6-4AA7-853A-FBEDF159ECED}"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A5AAB1-B44D-4D24-94E5-E2D92DCED3B6}">
      <dsp:nvSpPr>
        <dsp:cNvPr id="0" name=""/>
        <dsp:cNvSpPr/>
      </dsp:nvSpPr>
      <dsp:spPr>
        <a:xfrm>
          <a:off x="0" y="5536568"/>
          <a:ext cx="1569656" cy="519121"/>
        </a:xfrm>
        <a:prstGeom prst="rect">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11634" tIns="128016" rIns="111634" bIns="128016" numCol="1" spcCol="1270" anchor="ctr" anchorCtr="0">
          <a:noAutofit/>
        </a:bodyPr>
        <a:lstStyle/>
        <a:p>
          <a:pPr marL="0" lvl="0" indent="0" algn="ctr" defTabSz="800100">
            <a:lnSpc>
              <a:spcPct val="90000"/>
            </a:lnSpc>
            <a:spcBef>
              <a:spcPct val="0"/>
            </a:spcBef>
            <a:spcAft>
              <a:spcPct val="35000"/>
            </a:spcAft>
            <a:buNone/>
          </a:pPr>
          <a:r>
            <a:rPr lang="en-US" sz="1800" b="0" kern="1200"/>
            <a:t>8</a:t>
          </a:r>
        </a:p>
      </dsp:txBody>
      <dsp:txXfrm>
        <a:off x="0" y="5536568"/>
        <a:ext cx="1569656" cy="519121"/>
      </dsp:txXfrm>
    </dsp:sp>
    <dsp:sp modelId="{35BBA2C6-0454-479A-B9BA-64FD56F7B7A2}">
      <dsp:nvSpPr>
        <dsp:cNvPr id="0" name=""/>
        <dsp:cNvSpPr/>
      </dsp:nvSpPr>
      <dsp:spPr>
        <a:xfrm>
          <a:off x="1569656" y="5536568"/>
          <a:ext cx="4708968" cy="519121"/>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520" tIns="228600" rIns="95520" bIns="228600" numCol="1" spcCol="1270" anchor="ctr" anchorCtr="0">
          <a:noAutofit/>
        </a:bodyPr>
        <a:lstStyle/>
        <a:p>
          <a:pPr marL="0" lvl="0" indent="0" algn="l" defTabSz="800100">
            <a:lnSpc>
              <a:spcPct val="90000"/>
            </a:lnSpc>
            <a:spcBef>
              <a:spcPct val="0"/>
            </a:spcBef>
            <a:spcAft>
              <a:spcPct val="35000"/>
            </a:spcAft>
            <a:buNone/>
          </a:pPr>
          <a:r>
            <a:rPr lang="en-US" sz="1800" b="0" kern="1200">
              <a:latin typeface="Avenir Next LT Pro Demi"/>
            </a:rPr>
            <a:t>MetLife Mobile App</a:t>
          </a:r>
        </a:p>
      </dsp:txBody>
      <dsp:txXfrm>
        <a:off x="1569656" y="5536568"/>
        <a:ext cx="4708968" cy="519121"/>
      </dsp:txXfrm>
    </dsp:sp>
    <dsp:sp modelId="{0B67F413-A645-46EB-9F00-281B821C43FC}">
      <dsp:nvSpPr>
        <dsp:cNvPr id="0" name=""/>
        <dsp:cNvSpPr/>
      </dsp:nvSpPr>
      <dsp:spPr>
        <a:xfrm rot="10800000">
          <a:off x="0" y="4745946"/>
          <a:ext cx="1569656" cy="798409"/>
        </a:xfrm>
        <a:prstGeom prst="upArrowCallout">
          <a:avLst>
            <a:gd name="adj1" fmla="val 5000"/>
            <a:gd name="adj2" fmla="val 10000"/>
            <a:gd name="adj3" fmla="val 15000"/>
            <a:gd name="adj4" fmla="val 64977"/>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11634" tIns="128016" rIns="111634" bIns="128016" numCol="1" spcCol="1270" anchor="ctr" anchorCtr="0">
          <a:noAutofit/>
        </a:bodyPr>
        <a:lstStyle/>
        <a:p>
          <a:pPr marL="0" lvl="0" indent="0" algn="ctr" defTabSz="800100">
            <a:lnSpc>
              <a:spcPct val="90000"/>
            </a:lnSpc>
            <a:spcBef>
              <a:spcPct val="0"/>
            </a:spcBef>
            <a:spcAft>
              <a:spcPct val="35000"/>
            </a:spcAft>
            <a:buNone/>
          </a:pPr>
          <a:r>
            <a:rPr lang="en-US" sz="1800" b="0" kern="1200"/>
            <a:t>7</a:t>
          </a:r>
        </a:p>
      </dsp:txBody>
      <dsp:txXfrm rot="-10800000">
        <a:off x="0" y="4745946"/>
        <a:ext cx="1569656" cy="518966"/>
      </dsp:txXfrm>
    </dsp:sp>
    <dsp:sp modelId="{58D4321A-2F75-4421-9E7F-17ED89C17692}">
      <dsp:nvSpPr>
        <dsp:cNvPr id="0" name=""/>
        <dsp:cNvSpPr/>
      </dsp:nvSpPr>
      <dsp:spPr>
        <a:xfrm>
          <a:off x="1569656" y="4745946"/>
          <a:ext cx="4708968" cy="518966"/>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520" tIns="228600" rIns="95520" bIns="228600" numCol="1" spcCol="1270" anchor="ctr" anchorCtr="0">
          <a:noAutofit/>
        </a:bodyPr>
        <a:lstStyle/>
        <a:p>
          <a:pPr marL="0" lvl="0" indent="0" algn="l" defTabSz="800100">
            <a:lnSpc>
              <a:spcPct val="90000"/>
            </a:lnSpc>
            <a:spcBef>
              <a:spcPct val="0"/>
            </a:spcBef>
            <a:spcAft>
              <a:spcPct val="35000"/>
            </a:spcAft>
            <a:buNone/>
          </a:pPr>
          <a:r>
            <a:rPr lang="en-US" sz="1800" b="0" kern="1200">
              <a:latin typeface="Avenir Next LT Pro Demi"/>
            </a:rPr>
            <a:t>Dental Travel Assistance</a:t>
          </a:r>
        </a:p>
      </dsp:txBody>
      <dsp:txXfrm>
        <a:off x="1569656" y="4745946"/>
        <a:ext cx="4708968" cy="518966"/>
      </dsp:txXfrm>
    </dsp:sp>
    <dsp:sp modelId="{ECD5DB8E-0D28-4AD8-B112-5950394E9ABF}">
      <dsp:nvSpPr>
        <dsp:cNvPr id="0" name=""/>
        <dsp:cNvSpPr/>
      </dsp:nvSpPr>
      <dsp:spPr>
        <a:xfrm rot="10800000">
          <a:off x="0" y="3955323"/>
          <a:ext cx="1569656" cy="798409"/>
        </a:xfrm>
        <a:prstGeom prst="upArrowCallout">
          <a:avLst>
            <a:gd name="adj1" fmla="val 5000"/>
            <a:gd name="adj2" fmla="val 10000"/>
            <a:gd name="adj3" fmla="val 15000"/>
            <a:gd name="adj4" fmla="val 64977"/>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11634" tIns="128016" rIns="111634" bIns="128016" numCol="1" spcCol="1270" anchor="ctr" anchorCtr="0">
          <a:noAutofit/>
        </a:bodyPr>
        <a:lstStyle/>
        <a:p>
          <a:pPr marL="0" lvl="0" indent="0" algn="ctr" defTabSz="800100">
            <a:lnSpc>
              <a:spcPct val="90000"/>
            </a:lnSpc>
            <a:spcBef>
              <a:spcPct val="0"/>
            </a:spcBef>
            <a:spcAft>
              <a:spcPct val="35000"/>
            </a:spcAft>
            <a:buNone/>
          </a:pPr>
          <a:r>
            <a:rPr lang="en-US" sz="1800" b="0" kern="1200"/>
            <a:t>6</a:t>
          </a:r>
        </a:p>
      </dsp:txBody>
      <dsp:txXfrm rot="-10800000">
        <a:off x="0" y="3955323"/>
        <a:ext cx="1569656" cy="518966"/>
      </dsp:txXfrm>
    </dsp:sp>
    <dsp:sp modelId="{262B870E-9FC4-4BE4-A63E-9D00B1CF7640}">
      <dsp:nvSpPr>
        <dsp:cNvPr id="0" name=""/>
        <dsp:cNvSpPr/>
      </dsp:nvSpPr>
      <dsp:spPr>
        <a:xfrm>
          <a:off x="1569656" y="3955323"/>
          <a:ext cx="4708968" cy="518966"/>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520" tIns="228600" rIns="95520" bIns="228600" numCol="1" spcCol="1270" anchor="ctr" anchorCtr="0">
          <a:noAutofit/>
        </a:bodyPr>
        <a:lstStyle/>
        <a:p>
          <a:pPr marL="0" lvl="0" indent="0" algn="l" defTabSz="800100">
            <a:lnSpc>
              <a:spcPct val="90000"/>
            </a:lnSpc>
            <a:spcBef>
              <a:spcPct val="0"/>
            </a:spcBef>
            <a:spcAft>
              <a:spcPct val="35000"/>
            </a:spcAft>
            <a:buNone/>
          </a:pPr>
          <a:r>
            <a:rPr lang="en-US" sz="1800" b="0" kern="1200">
              <a:latin typeface="Avenir Next LT Pro Demi"/>
            </a:rPr>
            <a:t>Finding a Dental Provider </a:t>
          </a:r>
        </a:p>
      </dsp:txBody>
      <dsp:txXfrm>
        <a:off x="1569656" y="3955323"/>
        <a:ext cx="4708968" cy="518966"/>
      </dsp:txXfrm>
    </dsp:sp>
    <dsp:sp modelId="{8930ABD2-449F-4241-A0F9-6B0D776100D8}">
      <dsp:nvSpPr>
        <dsp:cNvPr id="0" name=""/>
        <dsp:cNvSpPr/>
      </dsp:nvSpPr>
      <dsp:spPr>
        <a:xfrm rot="10800000">
          <a:off x="0" y="3164700"/>
          <a:ext cx="1569656" cy="798409"/>
        </a:xfrm>
        <a:prstGeom prst="upArrowCallout">
          <a:avLst>
            <a:gd name="adj1" fmla="val 5000"/>
            <a:gd name="adj2" fmla="val 10000"/>
            <a:gd name="adj3" fmla="val 15000"/>
            <a:gd name="adj4" fmla="val 64977"/>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11634" tIns="128016" rIns="111634" bIns="128016" numCol="1" spcCol="1270" anchor="ctr" anchorCtr="0">
          <a:noAutofit/>
        </a:bodyPr>
        <a:lstStyle/>
        <a:p>
          <a:pPr marL="0" lvl="0" indent="0" algn="ctr" defTabSz="800100">
            <a:lnSpc>
              <a:spcPct val="90000"/>
            </a:lnSpc>
            <a:spcBef>
              <a:spcPct val="0"/>
            </a:spcBef>
            <a:spcAft>
              <a:spcPct val="35000"/>
            </a:spcAft>
            <a:buNone/>
          </a:pPr>
          <a:r>
            <a:rPr lang="en-US" sz="1800" b="0" kern="1200"/>
            <a:t>5</a:t>
          </a:r>
        </a:p>
      </dsp:txBody>
      <dsp:txXfrm rot="-10800000">
        <a:off x="0" y="3164700"/>
        <a:ext cx="1569656" cy="518966"/>
      </dsp:txXfrm>
    </dsp:sp>
    <dsp:sp modelId="{D1671D46-F0C3-4B81-9525-A5E3B8CFA0CA}">
      <dsp:nvSpPr>
        <dsp:cNvPr id="0" name=""/>
        <dsp:cNvSpPr/>
      </dsp:nvSpPr>
      <dsp:spPr>
        <a:xfrm>
          <a:off x="1569656" y="3164700"/>
          <a:ext cx="4708968" cy="518966"/>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520" tIns="228600" rIns="95520" bIns="228600" numCol="1" spcCol="1270" anchor="ctr" anchorCtr="0">
          <a:noAutofit/>
        </a:bodyPr>
        <a:lstStyle/>
        <a:p>
          <a:pPr marL="0" lvl="0" indent="0" algn="l" defTabSz="800100">
            <a:lnSpc>
              <a:spcPct val="90000"/>
            </a:lnSpc>
            <a:spcBef>
              <a:spcPct val="0"/>
            </a:spcBef>
            <a:spcAft>
              <a:spcPct val="35000"/>
            </a:spcAft>
            <a:buNone/>
          </a:pPr>
          <a:r>
            <a:rPr lang="en-US" sz="1800" b="0" kern="1200">
              <a:latin typeface="Avenir Next LT Pro Demi"/>
            </a:rPr>
            <a:t>Using your HCFSA for out-of-pocket expenses</a:t>
          </a:r>
        </a:p>
      </dsp:txBody>
      <dsp:txXfrm>
        <a:off x="1569656" y="3164700"/>
        <a:ext cx="4708968" cy="518966"/>
      </dsp:txXfrm>
    </dsp:sp>
    <dsp:sp modelId="{E1C685F9-5654-4970-BE1A-63EC7B5F8D34}">
      <dsp:nvSpPr>
        <dsp:cNvPr id="0" name=""/>
        <dsp:cNvSpPr/>
      </dsp:nvSpPr>
      <dsp:spPr>
        <a:xfrm rot="10800000">
          <a:off x="0" y="2374078"/>
          <a:ext cx="1569656" cy="798409"/>
        </a:xfrm>
        <a:prstGeom prst="upArrowCallout">
          <a:avLst>
            <a:gd name="adj1" fmla="val 5000"/>
            <a:gd name="adj2" fmla="val 10000"/>
            <a:gd name="adj3" fmla="val 15000"/>
            <a:gd name="adj4" fmla="val 64977"/>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11634" tIns="128016" rIns="111634" bIns="128016" numCol="1" spcCol="1270" anchor="ctr" anchorCtr="0">
          <a:noAutofit/>
        </a:bodyPr>
        <a:lstStyle/>
        <a:p>
          <a:pPr marL="0" lvl="0" indent="0" algn="ctr" defTabSz="800100">
            <a:lnSpc>
              <a:spcPct val="90000"/>
            </a:lnSpc>
            <a:spcBef>
              <a:spcPct val="0"/>
            </a:spcBef>
            <a:spcAft>
              <a:spcPct val="35000"/>
            </a:spcAft>
            <a:buNone/>
          </a:pPr>
          <a:r>
            <a:rPr lang="en-US" sz="1800" b="0" kern="1200">
              <a:latin typeface="Avenir Next LT Pro"/>
            </a:rPr>
            <a:t>4</a:t>
          </a:r>
        </a:p>
      </dsp:txBody>
      <dsp:txXfrm rot="-10800000">
        <a:off x="0" y="2374078"/>
        <a:ext cx="1569656" cy="518966"/>
      </dsp:txXfrm>
    </dsp:sp>
    <dsp:sp modelId="{855E7423-B6FB-4C41-8AD6-507FCEE1464C}">
      <dsp:nvSpPr>
        <dsp:cNvPr id="0" name=""/>
        <dsp:cNvSpPr/>
      </dsp:nvSpPr>
      <dsp:spPr>
        <a:xfrm>
          <a:off x="1569656" y="2374078"/>
          <a:ext cx="4708968" cy="518966"/>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520" tIns="228600" rIns="95520" bIns="228600" numCol="1" spcCol="1270" anchor="ctr" anchorCtr="0">
          <a:noAutofit/>
        </a:bodyPr>
        <a:lstStyle/>
        <a:p>
          <a:pPr marL="0" lvl="0" indent="0" algn="l" defTabSz="800100" rtl="0">
            <a:lnSpc>
              <a:spcPct val="90000"/>
            </a:lnSpc>
            <a:spcBef>
              <a:spcPct val="0"/>
            </a:spcBef>
            <a:spcAft>
              <a:spcPct val="35000"/>
            </a:spcAft>
            <a:buNone/>
          </a:pPr>
          <a:r>
            <a:rPr lang="en-US" sz="1800" b="0" kern="1200">
              <a:latin typeface="Avenir Next LT Pro Demi"/>
            </a:rPr>
            <a:t>In Network Savings </a:t>
          </a:r>
        </a:p>
      </dsp:txBody>
      <dsp:txXfrm>
        <a:off x="1569656" y="2374078"/>
        <a:ext cx="4708968" cy="518966"/>
      </dsp:txXfrm>
    </dsp:sp>
    <dsp:sp modelId="{6976B97D-952E-4AE4-9554-9333639B196C}">
      <dsp:nvSpPr>
        <dsp:cNvPr id="0" name=""/>
        <dsp:cNvSpPr/>
      </dsp:nvSpPr>
      <dsp:spPr>
        <a:xfrm rot="10800000">
          <a:off x="0" y="1583455"/>
          <a:ext cx="1569656" cy="798409"/>
        </a:xfrm>
        <a:prstGeom prst="upArrowCallout">
          <a:avLst>
            <a:gd name="adj1" fmla="val 5000"/>
            <a:gd name="adj2" fmla="val 10000"/>
            <a:gd name="adj3" fmla="val 15000"/>
            <a:gd name="adj4" fmla="val 64977"/>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11634" tIns="128016" rIns="111634" bIns="128016" numCol="1" spcCol="1270" anchor="ctr" anchorCtr="0">
          <a:noAutofit/>
        </a:bodyPr>
        <a:lstStyle/>
        <a:p>
          <a:pPr marL="0" lvl="0" indent="0" algn="ctr" defTabSz="800100">
            <a:lnSpc>
              <a:spcPct val="90000"/>
            </a:lnSpc>
            <a:spcBef>
              <a:spcPct val="0"/>
            </a:spcBef>
            <a:spcAft>
              <a:spcPct val="35000"/>
            </a:spcAft>
            <a:buNone/>
          </a:pPr>
          <a:r>
            <a:rPr lang="en-US" sz="1800" b="0" kern="1200">
              <a:latin typeface="Avenir Next LT Pro"/>
            </a:rPr>
            <a:t>3</a:t>
          </a:r>
        </a:p>
      </dsp:txBody>
      <dsp:txXfrm rot="-10800000">
        <a:off x="0" y="1583455"/>
        <a:ext cx="1569656" cy="518966"/>
      </dsp:txXfrm>
    </dsp:sp>
    <dsp:sp modelId="{AA59EB12-DC8A-4973-BECB-0E94CEB4530F}">
      <dsp:nvSpPr>
        <dsp:cNvPr id="0" name=""/>
        <dsp:cNvSpPr/>
      </dsp:nvSpPr>
      <dsp:spPr>
        <a:xfrm>
          <a:off x="1569656" y="1583455"/>
          <a:ext cx="4708968" cy="518966"/>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520" tIns="228600" rIns="95520" bIns="228600" numCol="1" spcCol="1270" anchor="ctr" anchorCtr="0">
          <a:noAutofit/>
        </a:bodyPr>
        <a:lstStyle/>
        <a:p>
          <a:pPr marL="0" lvl="0" indent="0" algn="l" defTabSz="800100" rtl="0">
            <a:lnSpc>
              <a:spcPct val="90000"/>
            </a:lnSpc>
            <a:spcBef>
              <a:spcPct val="0"/>
            </a:spcBef>
            <a:spcAft>
              <a:spcPct val="35000"/>
            </a:spcAft>
            <a:buNone/>
          </a:pPr>
          <a:r>
            <a:rPr lang="en-US" sz="1800" b="0" kern="1200">
              <a:latin typeface="Avenir Next LT Pro Demi"/>
            </a:rPr>
            <a:t>Dental Plan Rates</a:t>
          </a:r>
        </a:p>
      </dsp:txBody>
      <dsp:txXfrm>
        <a:off x="1569656" y="1583455"/>
        <a:ext cx="4708968" cy="518966"/>
      </dsp:txXfrm>
    </dsp:sp>
    <dsp:sp modelId="{AD663046-4E46-4AAF-8DA6-EC12EB46C77C}">
      <dsp:nvSpPr>
        <dsp:cNvPr id="0" name=""/>
        <dsp:cNvSpPr/>
      </dsp:nvSpPr>
      <dsp:spPr>
        <a:xfrm rot="10800000">
          <a:off x="0" y="792832"/>
          <a:ext cx="1569656" cy="798409"/>
        </a:xfrm>
        <a:prstGeom prst="upArrowCallout">
          <a:avLst>
            <a:gd name="adj1" fmla="val 5000"/>
            <a:gd name="adj2" fmla="val 10000"/>
            <a:gd name="adj3" fmla="val 15000"/>
            <a:gd name="adj4" fmla="val 64977"/>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11634" tIns="128016" rIns="111634" bIns="128016" numCol="1" spcCol="1270" anchor="ctr" anchorCtr="0">
          <a:noAutofit/>
        </a:bodyPr>
        <a:lstStyle/>
        <a:p>
          <a:pPr marL="0" lvl="0" indent="0" algn="ctr" defTabSz="800100" rtl="0">
            <a:lnSpc>
              <a:spcPct val="90000"/>
            </a:lnSpc>
            <a:spcBef>
              <a:spcPct val="0"/>
            </a:spcBef>
            <a:spcAft>
              <a:spcPct val="35000"/>
            </a:spcAft>
            <a:buNone/>
          </a:pPr>
          <a:r>
            <a:rPr lang="en-US" sz="1800" b="0" kern="1200">
              <a:latin typeface="Avenir Next LT Pro"/>
            </a:rPr>
            <a:t>2</a:t>
          </a:r>
        </a:p>
      </dsp:txBody>
      <dsp:txXfrm rot="-10800000">
        <a:off x="0" y="792832"/>
        <a:ext cx="1569656" cy="518966"/>
      </dsp:txXfrm>
    </dsp:sp>
    <dsp:sp modelId="{8056D5F1-6878-4190-A699-356EB26F8BFC}">
      <dsp:nvSpPr>
        <dsp:cNvPr id="0" name=""/>
        <dsp:cNvSpPr/>
      </dsp:nvSpPr>
      <dsp:spPr>
        <a:xfrm>
          <a:off x="1569656" y="792832"/>
          <a:ext cx="4708968" cy="518966"/>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520" tIns="228600" rIns="95520" bIns="228600" numCol="1" spcCol="1270" anchor="ctr" anchorCtr="0">
          <a:noAutofit/>
        </a:bodyPr>
        <a:lstStyle/>
        <a:p>
          <a:pPr marL="0" lvl="0" indent="0" algn="l" defTabSz="800100" rtl="0">
            <a:lnSpc>
              <a:spcPct val="90000"/>
            </a:lnSpc>
            <a:spcBef>
              <a:spcPct val="0"/>
            </a:spcBef>
            <a:spcAft>
              <a:spcPct val="35000"/>
            </a:spcAft>
            <a:buNone/>
          </a:pPr>
          <a:r>
            <a:rPr lang="en-US" sz="1800" b="0" kern="1200">
              <a:latin typeface="Avenir Next LT Pro Demi"/>
            </a:rPr>
            <a:t>Dental Plan Overview and Comparisons</a:t>
          </a:r>
        </a:p>
      </dsp:txBody>
      <dsp:txXfrm>
        <a:off x="1569656" y="792832"/>
        <a:ext cx="4708968" cy="518966"/>
      </dsp:txXfrm>
    </dsp:sp>
    <dsp:sp modelId="{62131803-44B2-47CC-9BCC-D71588C2D945}">
      <dsp:nvSpPr>
        <dsp:cNvPr id="0" name=""/>
        <dsp:cNvSpPr/>
      </dsp:nvSpPr>
      <dsp:spPr>
        <a:xfrm rot="10800000">
          <a:off x="0" y="2210"/>
          <a:ext cx="1569656" cy="798409"/>
        </a:xfrm>
        <a:prstGeom prst="upArrowCallout">
          <a:avLst>
            <a:gd name="adj1" fmla="val 5000"/>
            <a:gd name="adj2" fmla="val 10000"/>
            <a:gd name="adj3" fmla="val 15000"/>
            <a:gd name="adj4" fmla="val 64977"/>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11634" tIns="128016" rIns="111634" bIns="128016" numCol="1" spcCol="1270" anchor="ctr" anchorCtr="0">
          <a:noAutofit/>
        </a:bodyPr>
        <a:lstStyle/>
        <a:p>
          <a:pPr marL="0" lvl="0" indent="0" algn="ctr" defTabSz="800100">
            <a:lnSpc>
              <a:spcPct val="90000"/>
            </a:lnSpc>
            <a:spcBef>
              <a:spcPct val="0"/>
            </a:spcBef>
            <a:spcAft>
              <a:spcPct val="35000"/>
            </a:spcAft>
            <a:buNone/>
          </a:pPr>
          <a:r>
            <a:rPr lang="en-US" sz="1800" b="0" kern="1200">
              <a:latin typeface="Avenir Next LT Pro"/>
            </a:rPr>
            <a:t>1</a:t>
          </a:r>
        </a:p>
      </dsp:txBody>
      <dsp:txXfrm rot="-10800000">
        <a:off x="0" y="2210"/>
        <a:ext cx="1569656" cy="518966"/>
      </dsp:txXfrm>
    </dsp:sp>
    <dsp:sp modelId="{EE11F514-78A2-4D29-8955-68970CAAFCC1}">
      <dsp:nvSpPr>
        <dsp:cNvPr id="0" name=""/>
        <dsp:cNvSpPr/>
      </dsp:nvSpPr>
      <dsp:spPr>
        <a:xfrm>
          <a:off x="1569656" y="2210"/>
          <a:ext cx="4708968" cy="518966"/>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520" tIns="228600" rIns="95520" bIns="228600" numCol="1" spcCol="1270" anchor="ctr" anchorCtr="0">
          <a:noAutofit/>
        </a:bodyPr>
        <a:lstStyle/>
        <a:p>
          <a:pPr marL="0" lvl="0" indent="0" algn="l" defTabSz="800100" rtl="0">
            <a:lnSpc>
              <a:spcPct val="90000"/>
            </a:lnSpc>
            <a:spcBef>
              <a:spcPct val="0"/>
            </a:spcBef>
            <a:spcAft>
              <a:spcPct val="35000"/>
            </a:spcAft>
            <a:buNone/>
          </a:pPr>
          <a:r>
            <a:rPr lang="en-US" sz="1800" b="0" kern="1200">
              <a:latin typeface="Avenir Next LT Pro Demi"/>
            </a:rPr>
            <a:t>Benefits of Choosing NC Flex Dental</a:t>
          </a:r>
        </a:p>
      </dsp:txBody>
      <dsp:txXfrm>
        <a:off x="1569656" y="2210"/>
        <a:ext cx="4708968" cy="5189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FBC1AA-48FD-442C-8607-E203372D30EA}">
      <dsp:nvSpPr>
        <dsp:cNvPr id="0" name=""/>
        <dsp:cNvSpPr/>
      </dsp:nvSpPr>
      <dsp:spPr>
        <a:xfrm>
          <a:off x="0" y="466295"/>
          <a:ext cx="3450828" cy="207049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100000"/>
            </a:lnSpc>
            <a:spcBef>
              <a:spcPct val="0"/>
            </a:spcBef>
            <a:spcAft>
              <a:spcPct val="35000"/>
            </a:spcAft>
            <a:buNone/>
          </a:pPr>
          <a:r>
            <a:rPr lang="en-US" sz="2100" kern="1200"/>
            <a:t>Pre-Tax payroll deductions - Save 25% to 40% in taxes</a:t>
          </a:r>
        </a:p>
      </dsp:txBody>
      <dsp:txXfrm>
        <a:off x="0" y="466295"/>
        <a:ext cx="3450828" cy="2070496"/>
      </dsp:txXfrm>
    </dsp:sp>
    <dsp:sp modelId="{D83367B9-BB64-4869-A651-4F5DFB636385}">
      <dsp:nvSpPr>
        <dsp:cNvPr id="0" name=""/>
        <dsp:cNvSpPr/>
      </dsp:nvSpPr>
      <dsp:spPr>
        <a:xfrm>
          <a:off x="3795910" y="466295"/>
          <a:ext cx="3450828" cy="207049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100000"/>
            </a:lnSpc>
            <a:spcBef>
              <a:spcPct val="0"/>
            </a:spcBef>
            <a:spcAft>
              <a:spcPct val="35000"/>
            </a:spcAft>
            <a:buNone/>
          </a:pPr>
          <a:r>
            <a:rPr lang="en-US" sz="2100" kern="1200"/>
            <a:t>Three plans to choose from so you can find a plan that fits your needs</a:t>
          </a:r>
        </a:p>
      </dsp:txBody>
      <dsp:txXfrm>
        <a:off x="3795910" y="466295"/>
        <a:ext cx="3450828" cy="2070496"/>
      </dsp:txXfrm>
    </dsp:sp>
    <dsp:sp modelId="{47867E11-D720-45F1-8530-7C174AD7ED21}">
      <dsp:nvSpPr>
        <dsp:cNvPr id="0" name=""/>
        <dsp:cNvSpPr/>
      </dsp:nvSpPr>
      <dsp:spPr>
        <a:xfrm>
          <a:off x="7591821" y="466295"/>
          <a:ext cx="3450828" cy="207049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100000"/>
            </a:lnSpc>
            <a:spcBef>
              <a:spcPct val="0"/>
            </a:spcBef>
            <a:spcAft>
              <a:spcPct val="35000"/>
            </a:spcAft>
            <a:buNone/>
          </a:pPr>
          <a:r>
            <a:rPr lang="en-US" sz="2100" kern="1200"/>
            <a:t>Plan transfers between state agencies, universities, participating community colleges and participating charter schools </a:t>
          </a:r>
          <a:endParaRPr lang="en-US" sz="2100" kern="1200">
            <a:cs typeface="Calibri"/>
          </a:endParaRPr>
        </a:p>
      </dsp:txBody>
      <dsp:txXfrm>
        <a:off x="7591821" y="466295"/>
        <a:ext cx="3450828" cy="2070496"/>
      </dsp:txXfrm>
    </dsp:sp>
    <dsp:sp modelId="{CCBE66A2-755B-40CE-B845-8D82E5839688}">
      <dsp:nvSpPr>
        <dsp:cNvPr id="0" name=""/>
        <dsp:cNvSpPr/>
      </dsp:nvSpPr>
      <dsp:spPr>
        <a:xfrm>
          <a:off x="0" y="2881874"/>
          <a:ext cx="3450828" cy="207049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en-US" sz="1800" kern="1200">
              <a:cs typeface="Calibri"/>
            </a:rPr>
            <a:t>Choose from a large network of carefully selected participating dentists. </a:t>
          </a:r>
          <a:r>
            <a:rPr lang="en-US" sz="1800" kern="1200">
              <a:ea typeface="+mn-lt"/>
              <a:cs typeface="+mn-lt"/>
            </a:rPr>
            <a:t>Plus access to international dentists in more than 200 countries through the International Dental Travel Assistance Program</a:t>
          </a:r>
          <a:endParaRPr lang="en-US" sz="1800" kern="1200">
            <a:cs typeface="Calibri"/>
          </a:endParaRPr>
        </a:p>
      </dsp:txBody>
      <dsp:txXfrm>
        <a:off x="0" y="2881874"/>
        <a:ext cx="3450828" cy="2070496"/>
      </dsp:txXfrm>
    </dsp:sp>
    <dsp:sp modelId="{932C853D-9B7F-4F58-9E81-0C0B8BDD3740}">
      <dsp:nvSpPr>
        <dsp:cNvPr id="0" name=""/>
        <dsp:cNvSpPr/>
      </dsp:nvSpPr>
      <dsp:spPr>
        <a:xfrm>
          <a:off x="3795910" y="2881874"/>
          <a:ext cx="3450828" cy="207049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100000"/>
            </a:lnSpc>
            <a:spcBef>
              <a:spcPct val="0"/>
            </a:spcBef>
            <a:spcAft>
              <a:spcPct val="35000"/>
            </a:spcAft>
            <a:buNone/>
          </a:pPr>
          <a:r>
            <a:rPr lang="en-US" sz="2100" kern="1200">
              <a:cs typeface="Calibri"/>
            </a:rPr>
            <a:t>Negotiated fees for in network providers are typically (30% to 45%) less than the average charges in the same area</a:t>
          </a:r>
        </a:p>
      </dsp:txBody>
      <dsp:txXfrm>
        <a:off x="3795910" y="2881874"/>
        <a:ext cx="3450828" cy="2070496"/>
      </dsp:txXfrm>
    </dsp:sp>
    <dsp:sp modelId="{64A68F2B-3C81-4DB3-A456-4C1AB0E82390}">
      <dsp:nvSpPr>
        <dsp:cNvPr id="0" name=""/>
        <dsp:cNvSpPr/>
      </dsp:nvSpPr>
      <dsp:spPr>
        <a:xfrm>
          <a:off x="7591821" y="2881874"/>
          <a:ext cx="3450828" cy="207049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100000"/>
            </a:lnSpc>
            <a:spcBef>
              <a:spcPct val="0"/>
            </a:spcBef>
            <a:spcAft>
              <a:spcPct val="35000"/>
            </a:spcAft>
            <a:buNone/>
          </a:pPr>
          <a:r>
            <a:rPr lang="en-US" sz="2100" kern="1200">
              <a:ea typeface="+mn-lt"/>
              <a:cs typeface="+mn-lt"/>
            </a:rPr>
            <a:t>Flexibility to go to any dentist – in or out of network</a:t>
          </a:r>
          <a:endParaRPr lang="en-US" sz="2100" kern="1200">
            <a:cs typeface="Calibri"/>
          </a:endParaRPr>
        </a:p>
      </dsp:txBody>
      <dsp:txXfrm>
        <a:off x="7591821" y="2881874"/>
        <a:ext cx="3450828" cy="20704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FA7875-3C07-407A-90F1-466B43D93146}">
      <dsp:nvSpPr>
        <dsp:cNvPr id="0" name=""/>
        <dsp:cNvSpPr/>
      </dsp:nvSpPr>
      <dsp:spPr>
        <a:xfrm>
          <a:off x="1798" y="1719312"/>
          <a:ext cx="2013367" cy="777159"/>
        </a:xfrm>
        <a:prstGeom prst="chevron">
          <a:avLst>
            <a:gd name="adj" fmla="val 4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7D01AE-9AC2-46F6-9135-09EB2F046787}">
      <dsp:nvSpPr>
        <dsp:cNvPr id="0" name=""/>
        <dsp:cNvSpPr/>
      </dsp:nvSpPr>
      <dsp:spPr>
        <a:xfrm>
          <a:off x="538696" y="1913602"/>
          <a:ext cx="1700177" cy="777159"/>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a:t>Administered by MetLife</a:t>
          </a:r>
        </a:p>
      </dsp:txBody>
      <dsp:txXfrm>
        <a:off x="561458" y="1936364"/>
        <a:ext cx="1654653" cy="731635"/>
      </dsp:txXfrm>
    </dsp:sp>
    <dsp:sp modelId="{8E789837-D760-4317-90DD-BFECF8EC3E34}">
      <dsp:nvSpPr>
        <dsp:cNvPr id="0" name=""/>
        <dsp:cNvSpPr/>
      </dsp:nvSpPr>
      <dsp:spPr>
        <a:xfrm>
          <a:off x="2301511" y="1719312"/>
          <a:ext cx="2013367" cy="777159"/>
        </a:xfrm>
        <a:prstGeom prst="chevron">
          <a:avLst>
            <a:gd name="adj" fmla="val 4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A7E858-6C6E-4BFB-8CA1-3E4AE1F436FD}">
      <dsp:nvSpPr>
        <dsp:cNvPr id="0" name=""/>
        <dsp:cNvSpPr/>
      </dsp:nvSpPr>
      <dsp:spPr>
        <a:xfrm>
          <a:off x="2838409" y="1913602"/>
          <a:ext cx="1700177" cy="777159"/>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a:t>Large Preferred Dental Provider Network</a:t>
          </a:r>
        </a:p>
      </dsp:txBody>
      <dsp:txXfrm>
        <a:off x="2861171" y="1936364"/>
        <a:ext cx="1654653" cy="731635"/>
      </dsp:txXfrm>
    </dsp:sp>
    <dsp:sp modelId="{C3413127-DF02-4066-A3A6-F9D9CDCD8B6E}">
      <dsp:nvSpPr>
        <dsp:cNvPr id="0" name=""/>
        <dsp:cNvSpPr/>
      </dsp:nvSpPr>
      <dsp:spPr>
        <a:xfrm>
          <a:off x="4601224" y="1719312"/>
          <a:ext cx="2013367" cy="777159"/>
        </a:xfrm>
        <a:prstGeom prst="chevron">
          <a:avLst>
            <a:gd name="adj" fmla="val 4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6E1C18-435A-4995-8242-700FF7A30892}">
      <dsp:nvSpPr>
        <dsp:cNvPr id="0" name=""/>
        <dsp:cNvSpPr/>
      </dsp:nvSpPr>
      <dsp:spPr>
        <a:xfrm>
          <a:off x="5138122" y="1913602"/>
          <a:ext cx="1700177" cy="777159"/>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a:t>Low, Classic, and High plan</a:t>
          </a:r>
        </a:p>
      </dsp:txBody>
      <dsp:txXfrm>
        <a:off x="5160884" y="1936364"/>
        <a:ext cx="1654653" cy="731635"/>
      </dsp:txXfrm>
    </dsp:sp>
    <dsp:sp modelId="{E9709E99-3377-4473-BE0B-DFD5AD78B333}">
      <dsp:nvSpPr>
        <dsp:cNvPr id="0" name=""/>
        <dsp:cNvSpPr/>
      </dsp:nvSpPr>
      <dsp:spPr>
        <a:xfrm>
          <a:off x="6900938" y="1719312"/>
          <a:ext cx="2013367" cy="777159"/>
        </a:xfrm>
        <a:prstGeom prst="chevron">
          <a:avLst>
            <a:gd name="adj" fmla="val 4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A30365-E8DA-4444-970F-A26CDFC414E3}">
      <dsp:nvSpPr>
        <dsp:cNvPr id="0" name=""/>
        <dsp:cNvSpPr/>
      </dsp:nvSpPr>
      <dsp:spPr>
        <a:xfrm>
          <a:off x="7437836" y="1913602"/>
          <a:ext cx="1700177" cy="777159"/>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a:t>Member Portal and Mobile App</a:t>
          </a:r>
        </a:p>
      </dsp:txBody>
      <dsp:txXfrm>
        <a:off x="7460598" y="1936364"/>
        <a:ext cx="1654653" cy="731635"/>
      </dsp:txXfrm>
    </dsp:sp>
    <dsp:sp modelId="{51EE190A-146B-4FE2-ACA9-BBCD6439D053}">
      <dsp:nvSpPr>
        <dsp:cNvPr id="0" name=""/>
        <dsp:cNvSpPr/>
      </dsp:nvSpPr>
      <dsp:spPr>
        <a:xfrm>
          <a:off x="9200651" y="1719312"/>
          <a:ext cx="2013367" cy="777159"/>
        </a:xfrm>
        <a:prstGeom prst="chevron">
          <a:avLst>
            <a:gd name="adj" fmla="val 4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3CAB79-D318-4352-BAF9-4555505E7C03}">
      <dsp:nvSpPr>
        <dsp:cNvPr id="0" name=""/>
        <dsp:cNvSpPr/>
      </dsp:nvSpPr>
      <dsp:spPr>
        <a:xfrm>
          <a:off x="9737549" y="1913602"/>
          <a:ext cx="1700177" cy="777159"/>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a:t>ID Cards with unique ID</a:t>
          </a:r>
        </a:p>
      </dsp:txBody>
      <dsp:txXfrm>
        <a:off x="9760311" y="1936364"/>
        <a:ext cx="1654653" cy="7316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C53005-15FA-4955-939D-7F4A61EF07E8}">
      <dsp:nvSpPr>
        <dsp:cNvPr id="0" name=""/>
        <dsp:cNvSpPr/>
      </dsp:nvSpPr>
      <dsp:spPr>
        <a:xfrm>
          <a:off x="-6408365" y="-980188"/>
          <a:ext cx="7627752" cy="7627752"/>
        </a:xfrm>
        <a:prstGeom prst="blockArc">
          <a:avLst>
            <a:gd name="adj1" fmla="val 18900000"/>
            <a:gd name="adj2" fmla="val 2700000"/>
            <a:gd name="adj3" fmla="val 283"/>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0C90F0-CDC0-4872-96DC-C82DFBCECAC8}">
      <dsp:nvSpPr>
        <dsp:cNvPr id="0" name=""/>
        <dsp:cNvSpPr/>
      </dsp:nvSpPr>
      <dsp:spPr>
        <a:xfrm>
          <a:off x="638112" y="435707"/>
          <a:ext cx="5748851" cy="8718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2046"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dirty="0"/>
            <a:t>Log into your MetLife Dental </a:t>
          </a:r>
          <a:r>
            <a:rPr lang="en-US" sz="2100" kern="1200"/>
            <a:t>member portal</a:t>
          </a:r>
        </a:p>
      </dsp:txBody>
      <dsp:txXfrm>
        <a:off x="638112" y="435707"/>
        <a:ext cx="5748851" cy="871868"/>
      </dsp:txXfrm>
    </dsp:sp>
    <dsp:sp modelId="{EA95C7E3-1750-4308-B9EC-8411C7A9FA1F}">
      <dsp:nvSpPr>
        <dsp:cNvPr id="0" name=""/>
        <dsp:cNvSpPr/>
      </dsp:nvSpPr>
      <dsp:spPr>
        <a:xfrm>
          <a:off x="93194" y="326724"/>
          <a:ext cx="1089836" cy="1089836"/>
        </a:xfrm>
        <a:prstGeom prst="ellipse">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4D28ABB-5205-44BA-B81B-EB450C25AEC4}">
      <dsp:nvSpPr>
        <dsp:cNvPr id="0" name=""/>
        <dsp:cNvSpPr/>
      </dsp:nvSpPr>
      <dsp:spPr>
        <a:xfrm>
          <a:off x="1137975" y="1743737"/>
          <a:ext cx="5248989" cy="8718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2046"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dirty="0"/>
            <a:t>Choose “Benefits &amp; Coverage” and then “View Procedures &amp; Coverages“ </a:t>
          </a:r>
        </a:p>
      </dsp:txBody>
      <dsp:txXfrm>
        <a:off x="1137975" y="1743737"/>
        <a:ext cx="5248989" cy="871868"/>
      </dsp:txXfrm>
    </dsp:sp>
    <dsp:sp modelId="{84F89F3C-BCAE-425F-94D3-DFD48E1154F0}">
      <dsp:nvSpPr>
        <dsp:cNvPr id="0" name=""/>
        <dsp:cNvSpPr/>
      </dsp:nvSpPr>
      <dsp:spPr>
        <a:xfrm>
          <a:off x="593057" y="1634754"/>
          <a:ext cx="1089836" cy="1089836"/>
        </a:xfrm>
        <a:prstGeom prst="ellipse">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F5F03BA-43F4-4025-954F-8EE224EE97A8}">
      <dsp:nvSpPr>
        <dsp:cNvPr id="0" name=""/>
        <dsp:cNvSpPr/>
      </dsp:nvSpPr>
      <dsp:spPr>
        <a:xfrm>
          <a:off x="1137975" y="3051768"/>
          <a:ext cx="5248989" cy="8718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2046"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a:t>Choose the procedure from the View Procedures and Costs list (having a procedure code can help)</a:t>
          </a:r>
        </a:p>
      </dsp:txBody>
      <dsp:txXfrm>
        <a:off x="1137975" y="3051768"/>
        <a:ext cx="5248989" cy="871868"/>
      </dsp:txXfrm>
    </dsp:sp>
    <dsp:sp modelId="{F42AA5FD-A404-434C-911C-19E05A0484C5}">
      <dsp:nvSpPr>
        <dsp:cNvPr id="0" name=""/>
        <dsp:cNvSpPr/>
      </dsp:nvSpPr>
      <dsp:spPr>
        <a:xfrm>
          <a:off x="593057" y="2942784"/>
          <a:ext cx="1089836" cy="1089836"/>
        </a:xfrm>
        <a:prstGeom prst="ellipse">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C6D145-C417-41AD-8C94-EAF6A37D6467}">
      <dsp:nvSpPr>
        <dsp:cNvPr id="0" name=""/>
        <dsp:cNvSpPr/>
      </dsp:nvSpPr>
      <dsp:spPr>
        <a:xfrm>
          <a:off x="638112" y="4359798"/>
          <a:ext cx="5748851" cy="8718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2046"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a:t>For Out of Network Providers have your dentist submit a Pre-Treatment estimate to MetLife for a cost estimate</a:t>
          </a:r>
        </a:p>
      </dsp:txBody>
      <dsp:txXfrm>
        <a:off x="638112" y="4359798"/>
        <a:ext cx="5748851" cy="871868"/>
      </dsp:txXfrm>
    </dsp:sp>
    <dsp:sp modelId="{86B0B046-1770-4A78-9F39-E7DB51DCD2AC}">
      <dsp:nvSpPr>
        <dsp:cNvPr id="0" name=""/>
        <dsp:cNvSpPr/>
      </dsp:nvSpPr>
      <dsp:spPr>
        <a:xfrm>
          <a:off x="93194" y="4250814"/>
          <a:ext cx="1089836" cy="1089836"/>
        </a:xfrm>
        <a:prstGeom prst="ellipse">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CFA767-732D-43E6-931A-6E9981263463}">
      <dsp:nvSpPr>
        <dsp:cNvPr id="0" name=""/>
        <dsp:cNvSpPr/>
      </dsp:nvSpPr>
      <dsp:spPr>
        <a:xfrm>
          <a:off x="0" y="329539"/>
          <a:ext cx="5997566" cy="2034900"/>
        </a:xfrm>
        <a:prstGeom prst="rect">
          <a:avLst/>
        </a:prstGeom>
        <a:solidFill>
          <a:schemeClr val="lt1">
            <a:alpha val="90000"/>
            <a:hueOff val="0"/>
            <a:satOff val="0"/>
            <a:lumOff val="0"/>
            <a:alphaOff val="0"/>
          </a:schemeClr>
        </a:solidFill>
        <a:ln w="12700" cap="flat" cmpd="sng" algn="ctr">
          <a:solidFill>
            <a:srgbClr val="B3092E"/>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65478" tIns="395732" rIns="46547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solidFill>
                <a:srgbClr val="002D5E"/>
              </a:solidFill>
            </a:rPr>
            <a:t>Review details on each plan – with certificates, claim forms, FAQs, videos, and more</a:t>
          </a:r>
        </a:p>
        <a:p>
          <a:pPr marL="228600" lvl="1" indent="-228600" algn="l" defTabSz="889000">
            <a:lnSpc>
              <a:spcPct val="90000"/>
            </a:lnSpc>
            <a:spcBef>
              <a:spcPct val="0"/>
            </a:spcBef>
            <a:spcAft>
              <a:spcPct val="15000"/>
            </a:spcAft>
            <a:buChar char="•"/>
          </a:pPr>
          <a:r>
            <a:rPr lang="en-US" sz="2000" kern="1200">
              <a:solidFill>
                <a:srgbClr val="002D5E"/>
              </a:solidFill>
            </a:rPr>
            <a:t>Enrollment Guide</a:t>
          </a:r>
        </a:p>
        <a:p>
          <a:pPr marL="228600" lvl="1" indent="-228600" algn="l" defTabSz="889000">
            <a:lnSpc>
              <a:spcPct val="90000"/>
            </a:lnSpc>
            <a:spcBef>
              <a:spcPct val="0"/>
            </a:spcBef>
            <a:spcAft>
              <a:spcPct val="15000"/>
            </a:spcAft>
            <a:buChar char="•"/>
          </a:pPr>
          <a:r>
            <a:rPr lang="en-US" sz="2000" kern="1200" dirty="0" err="1">
              <a:solidFill>
                <a:srgbClr val="002D5E"/>
              </a:solidFill>
              <a:hlinkClick xmlns:r="http://schemas.openxmlformats.org/officeDocument/2006/relationships" r:id="rId1">
                <a:extLst>
                  <a:ext uri="{A12FA001-AC4F-418D-AE19-62706E023703}">
                    <ahyp:hlinkClr xmlns:ahyp="http://schemas.microsoft.com/office/drawing/2018/hyperlinkcolor" val="tx"/>
                  </a:ext>
                </a:extLst>
              </a:hlinkClick>
            </a:rPr>
            <a:t>MyBenefits</a:t>
          </a:r>
          <a:r>
            <a:rPr lang="en-US" sz="2000" kern="1200" dirty="0">
              <a:solidFill>
                <a:srgbClr val="002D5E"/>
              </a:solidFill>
              <a:hlinkClick xmlns:r="http://schemas.openxmlformats.org/officeDocument/2006/relationships" r:id="rId1">
                <a:extLst>
                  <a:ext uri="{A12FA001-AC4F-418D-AE19-62706E023703}">
                    <ahyp:hlinkClr xmlns:ahyp="http://schemas.microsoft.com/office/drawing/2018/hyperlinkcolor" val="tx"/>
                  </a:ext>
                </a:extLst>
              </a:hlinkClick>
            </a:rPr>
            <a:t> video</a:t>
          </a:r>
          <a:endParaRPr lang="en-US" sz="2000" kern="1200" dirty="0">
            <a:solidFill>
              <a:srgbClr val="002D5E"/>
            </a:solidFill>
          </a:endParaRPr>
        </a:p>
      </dsp:txBody>
      <dsp:txXfrm>
        <a:off x="0" y="329539"/>
        <a:ext cx="5997566" cy="2034900"/>
      </dsp:txXfrm>
    </dsp:sp>
    <dsp:sp modelId="{4B547160-8153-4AEF-AD0C-FBD910AFBEF6}">
      <dsp:nvSpPr>
        <dsp:cNvPr id="0" name=""/>
        <dsp:cNvSpPr/>
      </dsp:nvSpPr>
      <dsp:spPr>
        <a:xfrm>
          <a:off x="299878" y="49099"/>
          <a:ext cx="4198296" cy="560880"/>
        </a:xfrm>
        <a:prstGeom prst="roundRect">
          <a:avLst/>
        </a:prstGeom>
        <a:solidFill>
          <a:srgbClr val="B3092E"/>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8686" tIns="0" rIns="158686" bIns="0" numCol="1" spcCol="1270" anchor="ctr" anchorCtr="0">
          <a:noAutofit/>
        </a:bodyPr>
        <a:lstStyle/>
        <a:p>
          <a:pPr marL="0" lvl="0" indent="0" algn="l" defTabSz="844550">
            <a:lnSpc>
              <a:spcPct val="90000"/>
            </a:lnSpc>
            <a:spcBef>
              <a:spcPct val="0"/>
            </a:spcBef>
            <a:spcAft>
              <a:spcPct val="35000"/>
            </a:spcAft>
            <a:buNone/>
          </a:pPr>
          <a:r>
            <a:rPr lang="en-US" sz="1900" kern="1200" err="1"/>
            <a:t>NCFlex</a:t>
          </a:r>
          <a:r>
            <a:rPr lang="en-US" sz="1900" kern="1200"/>
            <a:t> Website – www.ncflex.org</a:t>
          </a:r>
        </a:p>
      </dsp:txBody>
      <dsp:txXfrm>
        <a:off x="327258" y="76479"/>
        <a:ext cx="4143536" cy="506120"/>
      </dsp:txXfrm>
    </dsp:sp>
    <dsp:sp modelId="{F1502BCA-EFD9-4583-AF4C-7856C318C264}">
      <dsp:nvSpPr>
        <dsp:cNvPr id="0" name=""/>
        <dsp:cNvSpPr/>
      </dsp:nvSpPr>
      <dsp:spPr>
        <a:xfrm>
          <a:off x="0" y="2747479"/>
          <a:ext cx="5997566" cy="1107225"/>
        </a:xfrm>
        <a:prstGeom prst="rect">
          <a:avLst/>
        </a:prstGeom>
        <a:solidFill>
          <a:schemeClr val="lt1">
            <a:alpha val="90000"/>
            <a:hueOff val="0"/>
            <a:satOff val="0"/>
            <a:lumOff val="0"/>
            <a:alphaOff val="0"/>
          </a:schemeClr>
        </a:solidFill>
        <a:ln w="12700" cap="flat" cmpd="sng" algn="ctr">
          <a:solidFill>
            <a:srgbClr val="B3092E"/>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65478" tIns="395732" rIns="46547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solidFill>
                <a:srgbClr val="002D5E"/>
              </a:solidFill>
            </a:rPr>
            <a:t>Correspond with a NCFLEX Benefits Consultant</a:t>
          </a:r>
        </a:p>
      </dsp:txBody>
      <dsp:txXfrm>
        <a:off x="0" y="2747479"/>
        <a:ext cx="5997566" cy="1107225"/>
      </dsp:txXfrm>
    </dsp:sp>
    <dsp:sp modelId="{E38F9A4E-33EB-4BD6-812E-C9600A1FAA50}">
      <dsp:nvSpPr>
        <dsp:cNvPr id="0" name=""/>
        <dsp:cNvSpPr/>
      </dsp:nvSpPr>
      <dsp:spPr>
        <a:xfrm>
          <a:off x="299878" y="2467040"/>
          <a:ext cx="4198296" cy="560880"/>
        </a:xfrm>
        <a:prstGeom prst="roundRect">
          <a:avLst/>
        </a:prstGeom>
        <a:solidFill>
          <a:srgbClr val="B3092E"/>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8686" tIns="0" rIns="158686" bIns="0" numCol="1" spcCol="1270" anchor="ctr" anchorCtr="0">
          <a:noAutofit/>
        </a:bodyPr>
        <a:lstStyle/>
        <a:p>
          <a:pPr marL="0" lvl="0" indent="0" algn="l" defTabSz="844550">
            <a:lnSpc>
              <a:spcPct val="90000"/>
            </a:lnSpc>
            <a:spcBef>
              <a:spcPct val="0"/>
            </a:spcBef>
            <a:spcAft>
              <a:spcPct val="35000"/>
            </a:spcAft>
            <a:buNone/>
          </a:pPr>
          <a:r>
            <a:rPr lang="en-US" sz="1900" kern="1200" err="1"/>
            <a:t>NCFlex</a:t>
          </a:r>
          <a:r>
            <a:rPr lang="en-US" sz="1900" kern="1200"/>
            <a:t> Email – ncflex@nc.gov</a:t>
          </a:r>
        </a:p>
      </dsp:txBody>
      <dsp:txXfrm>
        <a:off x="327258" y="2494420"/>
        <a:ext cx="4143536" cy="506120"/>
      </dsp:txXfrm>
    </dsp:sp>
    <dsp:sp modelId="{1C526C33-9DB6-4AA7-853A-FBEDF159ECED}">
      <dsp:nvSpPr>
        <dsp:cNvPr id="0" name=""/>
        <dsp:cNvSpPr/>
      </dsp:nvSpPr>
      <dsp:spPr>
        <a:xfrm>
          <a:off x="0" y="4286844"/>
          <a:ext cx="5997566" cy="1167075"/>
        </a:xfrm>
        <a:prstGeom prst="rect">
          <a:avLst/>
        </a:prstGeom>
        <a:solidFill>
          <a:schemeClr val="lt1">
            <a:alpha val="90000"/>
            <a:hueOff val="0"/>
            <a:satOff val="0"/>
            <a:lumOff val="0"/>
            <a:alphaOff val="0"/>
          </a:schemeClr>
        </a:solidFill>
        <a:ln w="12700" cap="flat" cmpd="sng" algn="ctr">
          <a:solidFill>
            <a:srgbClr val="B3092E"/>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65478" tIns="395732" rIns="46547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solidFill>
                <a:srgbClr val="002D5E"/>
              </a:solidFill>
            </a:rPr>
            <a:t>1-855-676-9441</a:t>
          </a:r>
        </a:p>
        <a:p>
          <a:pPr marL="228600" lvl="1" indent="-228600" algn="l" defTabSz="889000">
            <a:lnSpc>
              <a:spcPct val="90000"/>
            </a:lnSpc>
            <a:spcBef>
              <a:spcPct val="0"/>
            </a:spcBef>
            <a:spcAft>
              <a:spcPct val="15000"/>
            </a:spcAft>
            <a:buChar char="•"/>
          </a:pPr>
          <a:r>
            <a:rPr lang="en-US" sz="2000" kern="1200">
              <a:solidFill>
                <a:srgbClr val="002D5E"/>
              </a:solidFill>
              <a:hlinkClick xmlns:r="http://schemas.openxmlformats.org/officeDocument/2006/relationships" r:id="rId2">
                <a:extLst>
                  <a:ext uri="{A12FA001-AC4F-418D-AE19-62706E023703}">
                    <ahyp:hlinkClr xmlns:ahyp="http://schemas.microsoft.com/office/drawing/2018/hyperlinkcolor" val="tx"/>
                  </a:ext>
                </a:extLst>
              </a:hlinkClick>
            </a:rPr>
            <a:t>Metlife.com/</a:t>
          </a:r>
          <a:r>
            <a:rPr lang="en-US" sz="2000" kern="1200" err="1">
              <a:solidFill>
                <a:srgbClr val="002D5E"/>
              </a:solidFill>
              <a:hlinkClick xmlns:r="http://schemas.openxmlformats.org/officeDocument/2006/relationships" r:id="rId2">
                <a:extLst>
                  <a:ext uri="{A12FA001-AC4F-418D-AE19-62706E023703}">
                    <ahyp:hlinkClr xmlns:ahyp="http://schemas.microsoft.com/office/drawing/2018/hyperlinkcolor" val="tx"/>
                  </a:ext>
                </a:extLst>
              </a:hlinkClick>
            </a:rPr>
            <a:t>mybenefits</a:t>
          </a:r>
          <a:r>
            <a:rPr lang="en-US" sz="2000" kern="1200">
              <a:solidFill>
                <a:srgbClr val="002D5E"/>
              </a:solidFill>
              <a:hlinkClick xmlns:r="http://schemas.openxmlformats.org/officeDocument/2006/relationships" r:id="rId2">
                <a:extLst>
                  <a:ext uri="{A12FA001-AC4F-418D-AE19-62706E023703}">
                    <ahyp:hlinkClr xmlns:ahyp="http://schemas.microsoft.com/office/drawing/2018/hyperlinkcolor" val="tx"/>
                  </a:ext>
                </a:extLst>
              </a:hlinkClick>
            </a:rPr>
            <a:t> </a:t>
          </a:r>
          <a:endParaRPr lang="en-US" sz="2000" kern="1200">
            <a:solidFill>
              <a:srgbClr val="002D5E"/>
            </a:solidFill>
          </a:endParaRPr>
        </a:p>
      </dsp:txBody>
      <dsp:txXfrm>
        <a:off x="0" y="4286844"/>
        <a:ext cx="5997566" cy="1167075"/>
      </dsp:txXfrm>
    </dsp:sp>
    <dsp:sp modelId="{24D3B5F4-03E2-4AF6-B853-1A3F94183165}">
      <dsp:nvSpPr>
        <dsp:cNvPr id="0" name=""/>
        <dsp:cNvSpPr/>
      </dsp:nvSpPr>
      <dsp:spPr>
        <a:xfrm>
          <a:off x="299878" y="3957305"/>
          <a:ext cx="4198296" cy="560880"/>
        </a:xfrm>
        <a:prstGeom prst="roundRect">
          <a:avLst/>
        </a:prstGeom>
        <a:solidFill>
          <a:srgbClr val="B3092E"/>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8686" tIns="0" rIns="158686" bIns="0" numCol="1" spcCol="1270" anchor="ctr" anchorCtr="0">
          <a:noAutofit/>
        </a:bodyPr>
        <a:lstStyle/>
        <a:p>
          <a:pPr marL="0" lvl="0" indent="0" algn="l" defTabSz="844550">
            <a:lnSpc>
              <a:spcPct val="90000"/>
            </a:lnSpc>
            <a:spcBef>
              <a:spcPct val="0"/>
            </a:spcBef>
            <a:spcAft>
              <a:spcPct val="35000"/>
            </a:spcAft>
            <a:buNone/>
          </a:pPr>
          <a:r>
            <a:rPr lang="en-US" sz="1900" kern="1200"/>
            <a:t>MetLife</a:t>
          </a:r>
          <a:endParaRPr lang="en-US" sz="1900" kern="1200" dirty="0"/>
        </a:p>
      </dsp:txBody>
      <dsp:txXfrm>
        <a:off x="327258" y="3984685"/>
        <a:ext cx="4143536" cy="506120"/>
      </dsp:txXfrm>
    </dsp:sp>
  </dsp:spTree>
</dsp:drawing>
</file>

<file path=ppt/diagrams/layout1.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6189C12-26E2-D325-2DEF-7DEC0BD18AF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0D21F78-CFA9-5E97-D048-B5552CB7A3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ACE5A20-7A25-4013-B367-C9AA8BD6A645}" type="datetimeFigureOut">
              <a:rPr lang="en-US" smtClean="0"/>
              <a:t>8/20/2026</a:t>
            </a:fld>
            <a:endParaRPr lang="en-US"/>
          </a:p>
        </p:txBody>
      </p:sp>
      <p:sp>
        <p:nvSpPr>
          <p:cNvPr id="4" name="Footer Placeholder 3">
            <a:extLst>
              <a:ext uri="{FF2B5EF4-FFF2-40B4-BE49-F238E27FC236}">
                <a16:creationId xmlns:a16="http://schemas.microsoft.com/office/drawing/2014/main" id="{684CA213-84C6-9E4C-E1BE-2082D491F72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E3E268D-A516-A5BF-2B6E-CD2F757C6EB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30A342-A6C4-4AEF-BC8E-AA1669CF30FA}" type="slidenum">
              <a:rPr lang="en-US" smtClean="0"/>
              <a:t>‹#›</a:t>
            </a:fld>
            <a:endParaRPr lang="en-US"/>
          </a:p>
        </p:txBody>
      </p:sp>
    </p:spTree>
    <p:extLst>
      <p:ext uri="{BB962C8B-B14F-4D97-AF65-F5344CB8AC3E}">
        <p14:creationId xmlns:p14="http://schemas.microsoft.com/office/powerpoint/2010/main" val="6415490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15E369-185E-4591-95C6-FD525A2D5C41}" type="datetimeFigureOut">
              <a:t>8/20/2026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0ADBDE-BC5D-481E-8917-8077AAEE5EA7}" type="slidenum">
              <a:t>‹#›</a:t>
            </a:fld>
            <a:endParaRPr lang="en-US"/>
          </a:p>
        </p:txBody>
      </p:sp>
    </p:spTree>
    <p:extLst>
      <p:ext uri="{BB962C8B-B14F-4D97-AF65-F5344CB8AC3E}">
        <p14:creationId xmlns:p14="http://schemas.microsoft.com/office/powerpoint/2010/main" val="2593966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metlife.com/mybenefit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Good afternoon, thank you so much for joining us today for the </a:t>
            </a:r>
            <a:r>
              <a:rPr lang="en-US" sz="1200" kern="1200" dirty="0" err="1">
                <a:solidFill>
                  <a:schemeClr val="tx1"/>
                </a:solidFill>
                <a:effectLst/>
                <a:latin typeface="+mn-lt"/>
                <a:ea typeface="+mn-ea"/>
                <a:cs typeface="+mn-cs"/>
              </a:rPr>
              <a:t>NCFlex</a:t>
            </a:r>
            <a:r>
              <a:rPr lang="en-US" sz="1200" kern="1200" dirty="0">
                <a:solidFill>
                  <a:schemeClr val="tx1"/>
                </a:solidFill>
                <a:effectLst/>
                <a:latin typeface="+mn-lt"/>
                <a:ea typeface="+mn-ea"/>
                <a:cs typeface="+mn-cs"/>
              </a:rPr>
              <a:t> employee session to discuss our dental plan options.  This is Stephanie from </a:t>
            </a:r>
            <a:r>
              <a:rPr lang="en-US" sz="1200" kern="1200" dirty="0" err="1">
                <a:solidFill>
                  <a:schemeClr val="tx1"/>
                </a:solidFill>
                <a:effectLst/>
                <a:latin typeface="+mn-lt"/>
                <a:ea typeface="+mn-ea"/>
                <a:cs typeface="+mn-cs"/>
              </a:rPr>
              <a:t>NCFlex</a:t>
            </a:r>
            <a:r>
              <a:rPr lang="en-US" sz="1200" kern="1200" dirty="0">
                <a:solidFill>
                  <a:schemeClr val="tx1"/>
                </a:solidFill>
                <a:effectLst/>
                <a:latin typeface="+mn-lt"/>
                <a:ea typeface="+mn-ea"/>
                <a:cs typeface="+mn-cs"/>
              </a:rPr>
              <a:t>.  Other members of our </a:t>
            </a:r>
            <a:r>
              <a:rPr lang="en-US" sz="1200" kern="1200" dirty="0" err="1">
                <a:solidFill>
                  <a:schemeClr val="tx1"/>
                </a:solidFill>
                <a:effectLst/>
                <a:latin typeface="+mn-lt"/>
                <a:ea typeface="+mn-ea"/>
                <a:cs typeface="+mn-cs"/>
              </a:rPr>
              <a:t>NCFlex</a:t>
            </a:r>
            <a:r>
              <a:rPr lang="en-US" sz="1200" kern="1200" dirty="0">
                <a:solidFill>
                  <a:schemeClr val="tx1"/>
                </a:solidFill>
                <a:effectLst/>
                <a:latin typeface="+mn-lt"/>
                <a:ea typeface="+mn-ea"/>
                <a:cs typeface="+mn-cs"/>
              </a:rPr>
              <a:t> team is on the call the help answer any questions as well as Jackie who is a MetLife consultant.  We also have Tate and Liz from </a:t>
            </a:r>
            <a:r>
              <a:rPr lang="en-US" sz="1200" kern="1200" dirty="0" err="1">
                <a:solidFill>
                  <a:schemeClr val="tx1"/>
                </a:solidFill>
                <a:effectLst/>
                <a:latin typeface="+mn-lt"/>
                <a:ea typeface="+mn-ea"/>
                <a:cs typeface="+mn-cs"/>
              </a:rPr>
              <a:t>SignNexus</a:t>
            </a:r>
            <a:r>
              <a:rPr lang="en-US" sz="1200" kern="1200" dirty="0">
                <a:solidFill>
                  <a:schemeClr val="tx1"/>
                </a:solidFill>
                <a:effectLst/>
                <a:latin typeface="+mn-lt"/>
                <a:ea typeface="+mn-ea"/>
                <a:cs typeface="+mn-cs"/>
              </a:rPr>
              <a:t> who will be providing ASL sign language services for those who need to access those services.  There is a Q&amp;A box where you can type any questions you may have throughout the presentation.  Slides and presentation will be added soon to </a:t>
            </a:r>
            <a:r>
              <a:rPr lang="en-US" sz="1200" kern="1200" dirty="0" err="1">
                <a:solidFill>
                  <a:schemeClr val="tx1"/>
                </a:solidFill>
                <a:effectLst/>
                <a:latin typeface="+mn-lt"/>
                <a:ea typeface="+mn-ea"/>
                <a:cs typeface="+mn-cs"/>
              </a:rPr>
              <a:t>NCFlex</a:t>
            </a:r>
            <a:r>
              <a:rPr lang="en-US" sz="1200" kern="1200" dirty="0">
                <a:solidFill>
                  <a:schemeClr val="tx1"/>
                </a:solidFill>
                <a:effectLst/>
                <a:latin typeface="+mn-lt"/>
                <a:ea typeface="+mn-ea"/>
                <a:cs typeface="+mn-cs"/>
              </a:rPr>
              <a:t> webinar page.  I know several of you may be on your lunch break so we will go ahead and get started with the presentation.  </a:t>
            </a:r>
          </a:p>
          <a:p>
            <a:endParaRPr lang="en-US" dirty="0"/>
          </a:p>
        </p:txBody>
      </p:sp>
      <p:sp>
        <p:nvSpPr>
          <p:cNvPr id="4" name="Slide Number Placeholder 3"/>
          <p:cNvSpPr>
            <a:spLocks noGrp="1"/>
          </p:cNvSpPr>
          <p:nvPr>
            <p:ph type="sldNum" sz="quarter" idx="5"/>
          </p:nvPr>
        </p:nvSpPr>
        <p:spPr/>
        <p:txBody>
          <a:bodyPr/>
          <a:lstStyle/>
          <a:p>
            <a:fld id="{1E0ADBDE-BC5D-481E-8917-8077AAEE5EA7}" type="slidenum">
              <a:rPr lang="en-US" smtClean="0"/>
              <a:t>1</a:t>
            </a:fld>
            <a:endParaRPr lang="en-US"/>
          </a:p>
        </p:txBody>
      </p:sp>
    </p:spTree>
    <p:extLst>
      <p:ext uri="{BB962C8B-B14F-4D97-AF65-F5344CB8AC3E}">
        <p14:creationId xmlns:p14="http://schemas.microsoft.com/office/powerpoint/2010/main" val="1432699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Next we are going to look at the dental cost estimator.  You will need to login to your </a:t>
            </a:r>
            <a:r>
              <a:rPr lang="en-US" sz="1200" kern="1200" dirty="0" err="1">
                <a:solidFill>
                  <a:schemeClr val="tx1"/>
                </a:solidFill>
                <a:effectLst/>
                <a:latin typeface="+mn-lt"/>
                <a:ea typeface="+mn-ea"/>
                <a:cs typeface="+mn-cs"/>
              </a:rPr>
              <a:t>Metlife</a:t>
            </a:r>
            <a:r>
              <a:rPr lang="en-US" sz="1200" kern="1200" dirty="0">
                <a:solidFill>
                  <a:schemeClr val="tx1"/>
                </a:solidFill>
                <a:effectLst/>
                <a:latin typeface="+mn-lt"/>
                <a:ea typeface="+mn-ea"/>
                <a:cs typeface="+mn-cs"/>
              </a:rPr>
              <a:t> dental portal to view this cost estimator.  Once logged in, you will chose the benefits and coverage tab and then chose the section that reads view procedures and coverage.  Chose a procedure from the list to see how much you should expect to pay for that procedure.  It would be helpful to have the procedure code from the dentist to get a true estimate from this estimator. The estimator is for in-network providers only.  If you would like a cost estimate for an out of network provider, have your dentist submit a pre-treatment estimate to MetLife for an accurate cost estimate. </a:t>
            </a:r>
          </a:p>
          <a:p>
            <a:endParaRPr lang="en-US" dirty="0"/>
          </a:p>
        </p:txBody>
      </p:sp>
      <p:sp>
        <p:nvSpPr>
          <p:cNvPr id="4" name="Slide Number Placeholder 3"/>
          <p:cNvSpPr>
            <a:spLocks noGrp="1"/>
          </p:cNvSpPr>
          <p:nvPr>
            <p:ph type="sldNum" sz="quarter" idx="5"/>
          </p:nvPr>
        </p:nvSpPr>
        <p:spPr/>
        <p:txBody>
          <a:bodyPr/>
          <a:lstStyle/>
          <a:p>
            <a:fld id="{1E0ADBDE-BC5D-481E-8917-8077AAEE5EA7}" type="slidenum">
              <a:rPr lang="en-US" smtClean="0"/>
              <a:t>10</a:t>
            </a:fld>
            <a:endParaRPr lang="en-US"/>
          </a:p>
        </p:txBody>
      </p:sp>
    </p:spTree>
    <p:extLst>
      <p:ext uri="{BB962C8B-B14F-4D97-AF65-F5344CB8AC3E}">
        <p14:creationId xmlns:p14="http://schemas.microsoft.com/office/powerpoint/2010/main" val="1842651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have mentioned several times the phrase in-network or out of network providers and this slide will give you an idea of why that is important. In this scenario the employee is enrolled in the High dental plan.  Both of these employees are needing a crown.  Katie visited an in-network </a:t>
            </a:r>
            <a:r>
              <a:rPr lang="en-US" sz="1200" kern="1200" dirty="0" err="1">
                <a:solidFill>
                  <a:schemeClr val="tx1"/>
                </a:solidFill>
                <a:effectLst/>
                <a:latin typeface="+mn-lt"/>
                <a:ea typeface="+mn-ea"/>
                <a:cs typeface="+mn-cs"/>
              </a:rPr>
              <a:t>profider</a:t>
            </a:r>
            <a:r>
              <a:rPr lang="en-US" sz="1200" kern="1200" dirty="0">
                <a:solidFill>
                  <a:schemeClr val="tx1"/>
                </a:solidFill>
                <a:effectLst/>
                <a:latin typeface="+mn-lt"/>
                <a:ea typeface="+mn-ea"/>
                <a:cs typeface="+mn-cs"/>
              </a:rPr>
              <a:t> and Jan visited an out of network provider.  Lets explore how each claim was processed and what the out of pocket expense was for each employee.  </a:t>
            </a:r>
          </a:p>
          <a:p>
            <a:pPr lvl="0"/>
            <a:r>
              <a:rPr lang="en-US" sz="1200" kern="1200" dirty="0">
                <a:solidFill>
                  <a:schemeClr val="tx1"/>
                </a:solidFill>
                <a:effectLst/>
                <a:latin typeface="+mn-lt"/>
                <a:ea typeface="+mn-ea"/>
                <a:cs typeface="+mn-cs"/>
              </a:rPr>
              <a:t>Katie used an in -network dentist who had a negotiated rate with </a:t>
            </a:r>
            <a:r>
              <a:rPr lang="en-US" sz="1200" kern="1200" dirty="0" err="1">
                <a:solidFill>
                  <a:schemeClr val="tx1"/>
                </a:solidFill>
                <a:effectLst/>
                <a:latin typeface="+mn-lt"/>
                <a:ea typeface="+mn-ea"/>
                <a:cs typeface="+mn-cs"/>
              </a:rPr>
              <a:t>Metlife</a:t>
            </a:r>
            <a:r>
              <a:rPr lang="en-US" sz="1200" kern="1200" dirty="0">
                <a:solidFill>
                  <a:schemeClr val="tx1"/>
                </a:solidFill>
                <a:effectLst/>
                <a:latin typeface="+mn-lt"/>
                <a:ea typeface="+mn-ea"/>
                <a:cs typeface="+mn-cs"/>
              </a:rPr>
              <a:t>.  A negotiated rate means that the dentist will not charge the employee for any amount over the negotiated fee and MetLife will be their percentage covered based on the negotiated fee.  In this scenario, the negotiated fee was $680 and MetLife paid 50% of that at $340 leaving Katie with a balance of $340</a:t>
            </a:r>
          </a:p>
          <a:p>
            <a:pPr lvl="0"/>
            <a:r>
              <a:rPr lang="en-US" sz="1200" kern="1200" dirty="0">
                <a:solidFill>
                  <a:schemeClr val="tx1"/>
                </a:solidFill>
                <a:effectLst/>
                <a:latin typeface="+mn-lt"/>
                <a:ea typeface="+mn-ea"/>
                <a:cs typeface="+mn-cs"/>
              </a:rPr>
              <a:t>Jan used an out of network dentist where there is no negotiated fee and the employee will be responsible for the full amount of the procedure.  </a:t>
            </a:r>
            <a:r>
              <a:rPr lang="en-US" sz="1200" kern="1200" dirty="0" err="1">
                <a:solidFill>
                  <a:schemeClr val="tx1"/>
                </a:solidFill>
                <a:effectLst/>
                <a:latin typeface="+mn-lt"/>
                <a:ea typeface="+mn-ea"/>
                <a:cs typeface="+mn-cs"/>
              </a:rPr>
              <a:t>Metlife</a:t>
            </a:r>
            <a:r>
              <a:rPr lang="en-US" sz="1200" kern="1200" dirty="0">
                <a:solidFill>
                  <a:schemeClr val="tx1"/>
                </a:solidFill>
                <a:effectLst/>
                <a:latin typeface="+mn-lt"/>
                <a:ea typeface="+mn-ea"/>
                <a:cs typeface="+mn-cs"/>
              </a:rPr>
              <a:t> processes the claim using the reasonable and customary fee and will pay the percentage covered based on that reasonable and customary fee.  In this scenario the R&amp;C was $1451 so MetLife paid 50%  which was $725.50 leaving Jan with a balance of $736.50.  I am sure you can see from this scenario the benefit of visiting an in network provider</a:t>
            </a:r>
          </a:p>
          <a:p>
            <a:endParaRPr lang="en-US" dirty="0"/>
          </a:p>
        </p:txBody>
      </p:sp>
      <p:sp>
        <p:nvSpPr>
          <p:cNvPr id="4" name="Slide Number Placeholder 3"/>
          <p:cNvSpPr>
            <a:spLocks noGrp="1"/>
          </p:cNvSpPr>
          <p:nvPr>
            <p:ph type="sldNum" sz="quarter" idx="5"/>
          </p:nvPr>
        </p:nvSpPr>
        <p:spPr/>
        <p:txBody>
          <a:bodyPr/>
          <a:lstStyle/>
          <a:p>
            <a:fld id="{1E0ADBDE-BC5D-481E-8917-8077AAEE5EA7}" type="slidenum">
              <a:rPr lang="en-US" smtClean="0"/>
              <a:t>11</a:t>
            </a:fld>
            <a:endParaRPr lang="en-US"/>
          </a:p>
        </p:txBody>
      </p:sp>
    </p:spTree>
    <p:extLst>
      <p:ext uri="{BB962C8B-B14F-4D97-AF65-F5344CB8AC3E}">
        <p14:creationId xmlns:p14="http://schemas.microsoft.com/office/powerpoint/2010/main" val="1675926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some cases we know there is going to be an out of pocket expense when visiting any provider but sometimes this may catch us off guard and that is why having a HCFSA is important. When enrolled in a HCFSA you will receive a convenience card with funds already loaded onto the card to help pay for the expected or unexpected expenses.  You can simply swipe the card at the time of service or you can always file a claim to receive those funds if you are like me and sometimes forget to use the HCFSA card.  If you are planning major dental work for 2027, get a </a:t>
            </a:r>
            <a:r>
              <a:rPr lang="en-US" sz="1200" kern="1200" dirty="0" err="1">
                <a:solidFill>
                  <a:schemeClr val="tx1"/>
                </a:solidFill>
                <a:effectLst/>
                <a:latin typeface="+mn-lt"/>
                <a:ea typeface="+mn-ea"/>
                <a:cs typeface="+mn-cs"/>
              </a:rPr>
              <a:t>preestimate</a:t>
            </a:r>
            <a:r>
              <a:rPr lang="en-US" sz="1200" kern="1200" dirty="0">
                <a:solidFill>
                  <a:schemeClr val="tx1"/>
                </a:solidFill>
                <a:effectLst/>
                <a:latin typeface="+mn-lt"/>
                <a:ea typeface="+mn-ea"/>
                <a:cs typeface="+mn-cs"/>
              </a:rPr>
              <a:t> for those services so you can select a HCFDS amount that is right for you. This benefit is a pre-tax benefit as well so there is the savings for this benefit like we discussed a few slides earlier.   </a:t>
            </a:r>
          </a:p>
          <a:p>
            <a:endParaRPr lang="en-US" dirty="0"/>
          </a:p>
        </p:txBody>
      </p:sp>
      <p:sp>
        <p:nvSpPr>
          <p:cNvPr id="4" name="Slide Number Placeholder 3"/>
          <p:cNvSpPr>
            <a:spLocks noGrp="1"/>
          </p:cNvSpPr>
          <p:nvPr>
            <p:ph type="sldNum" sz="quarter" idx="5"/>
          </p:nvPr>
        </p:nvSpPr>
        <p:spPr/>
        <p:txBody>
          <a:bodyPr/>
          <a:lstStyle/>
          <a:p>
            <a:fld id="{1E0ADBDE-BC5D-481E-8917-8077AAEE5EA7}" type="slidenum">
              <a:rPr lang="en-US" smtClean="0"/>
              <a:t>12</a:t>
            </a:fld>
            <a:endParaRPr lang="en-US"/>
          </a:p>
        </p:txBody>
      </p:sp>
    </p:spTree>
    <p:extLst>
      <p:ext uri="{BB962C8B-B14F-4D97-AF65-F5344CB8AC3E}">
        <p14:creationId xmlns:p14="http://schemas.microsoft.com/office/powerpoint/2010/main" val="18435150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Next month there will be an </a:t>
            </a:r>
            <a:r>
              <a:rPr lang="en-US" sz="1200" kern="1200" dirty="0" err="1">
                <a:solidFill>
                  <a:schemeClr val="tx1"/>
                </a:solidFill>
                <a:effectLst/>
                <a:latin typeface="+mn-lt"/>
                <a:ea typeface="+mn-ea"/>
                <a:cs typeface="+mn-cs"/>
              </a:rPr>
              <a:t>NCFlex</a:t>
            </a:r>
            <a:r>
              <a:rPr lang="en-US" sz="1200" kern="1200" dirty="0">
                <a:solidFill>
                  <a:schemeClr val="tx1"/>
                </a:solidFill>
                <a:effectLst/>
                <a:latin typeface="+mn-lt"/>
                <a:ea typeface="+mn-ea"/>
                <a:cs typeface="+mn-cs"/>
              </a:rPr>
              <a:t> employee session to discuss </a:t>
            </a:r>
          </a:p>
          <a:p>
            <a:r>
              <a:rPr lang="en-US" sz="1200" kern="1200" dirty="0">
                <a:solidFill>
                  <a:schemeClr val="tx1"/>
                </a:solidFill>
                <a:effectLst/>
                <a:latin typeface="+mn-lt"/>
                <a:ea typeface="+mn-ea"/>
                <a:cs typeface="+mn-cs"/>
              </a:rPr>
              <a:t>Thank you for joining us today. Have a wonderful rest of your day. </a:t>
            </a:r>
          </a:p>
          <a:p>
            <a:endParaRPr lang="en-US" dirty="0"/>
          </a:p>
        </p:txBody>
      </p:sp>
      <p:sp>
        <p:nvSpPr>
          <p:cNvPr id="4" name="Slide Number Placeholder 3"/>
          <p:cNvSpPr>
            <a:spLocks noGrp="1"/>
          </p:cNvSpPr>
          <p:nvPr>
            <p:ph type="sldNum" sz="quarter" idx="5"/>
          </p:nvPr>
        </p:nvSpPr>
        <p:spPr/>
        <p:txBody>
          <a:bodyPr/>
          <a:lstStyle/>
          <a:p>
            <a:fld id="{1E0ADBDE-BC5D-481E-8917-8077AAEE5EA7}" type="slidenum">
              <a:rPr lang="en-US" smtClean="0"/>
              <a:t>17</a:t>
            </a:fld>
            <a:endParaRPr lang="en-US"/>
          </a:p>
        </p:txBody>
      </p:sp>
    </p:spTree>
    <p:extLst>
      <p:ext uri="{BB962C8B-B14F-4D97-AF65-F5344CB8AC3E}">
        <p14:creationId xmlns:p14="http://schemas.microsoft.com/office/powerpoint/2010/main" val="1978311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Today we want to discuss the benefits of choosing an </a:t>
            </a:r>
            <a:r>
              <a:rPr lang="en-US" sz="1200" kern="1200" dirty="0" err="1">
                <a:solidFill>
                  <a:schemeClr val="tx1"/>
                </a:solidFill>
                <a:effectLst/>
                <a:latin typeface="+mn-lt"/>
                <a:ea typeface="+mn-ea"/>
                <a:cs typeface="+mn-cs"/>
              </a:rPr>
              <a:t>NCFlex</a:t>
            </a:r>
            <a:r>
              <a:rPr lang="en-US" sz="1200" kern="1200" dirty="0">
                <a:solidFill>
                  <a:schemeClr val="tx1"/>
                </a:solidFill>
                <a:effectLst/>
                <a:latin typeface="+mn-lt"/>
                <a:ea typeface="+mn-ea"/>
                <a:cs typeface="+mn-cs"/>
              </a:rPr>
              <a:t> dental plan, we will look at the three plans offered with a brief comparison of their coverage levels, rates for those dental plans, advantages of using an in network provider, using your HCFSA for those additional out of pocket expenses, how to find an in-network dental provider, the dental travel assistance program, as well as the MetLife mobile app.  </a:t>
            </a:r>
          </a:p>
          <a:p>
            <a:endParaRPr lang="en-US" dirty="0"/>
          </a:p>
        </p:txBody>
      </p:sp>
      <p:sp>
        <p:nvSpPr>
          <p:cNvPr id="4" name="Slide Number Placeholder 3"/>
          <p:cNvSpPr>
            <a:spLocks noGrp="1"/>
          </p:cNvSpPr>
          <p:nvPr>
            <p:ph type="sldNum" sz="quarter" idx="5"/>
          </p:nvPr>
        </p:nvSpPr>
        <p:spPr/>
        <p:txBody>
          <a:bodyPr/>
          <a:lstStyle/>
          <a:p>
            <a:fld id="{1E0ADBDE-BC5D-481E-8917-8077AAEE5EA7}" type="slidenum">
              <a:rPr lang="en-US" smtClean="0"/>
              <a:t>2</a:t>
            </a:fld>
            <a:endParaRPr lang="en-US"/>
          </a:p>
        </p:txBody>
      </p:sp>
    </p:spTree>
    <p:extLst>
      <p:ext uri="{BB962C8B-B14F-4D97-AF65-F5344CB8AC3E}">
        <p14:creationId xmlns:p14="http://schemas.microsoft.com/office/powerpoint/2010/main" val="1091932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First let’s take a look at the benefits of choosing to enroll in a </a:t>
            </a:r>
            <a:r>
              <a:rPr lang="en-US" sz="1200" kern="1200" dirty="0" err="1">
                <a:solidFill>
                  <a:schemeClr val="tx1"/>
                </a:solidFill>
                <a:effectLst/>
                <a:latin typeface="+mn-lt"/>
                <a:ea typeface="+mn-ea"/>
                <a:cs typeface="+mn-cs"/>
              </a:rPr>
              <a:t>NCFlex</a:t>
            </a:r>
            <a:r>
              <a:rPr lang="en-US" sz="1200" kern="1200" dirty="0">
                <a:solidFill>
                  <a:schemeClr val="tx1"/>
                </a:solidFill>
                <a:effectLst/>
                <a:latin typeface="+mn-lt"/>
                <a:ea typeface="+mn-ea"/>
                <a:cs typeface="+mn-cs"/>
              </a:rPr>
              <a:t> Dental plan</a:t>
            </a:r>
          </a:p>
          <a:p>
            <a:pPr lvl="0"/>
            <a:r>
              <a:rPr lang="en-US" sz="1200" kern="1200" dirty="0">
                <a:solidFill>
                  <a:schemeClr val="tx1"/>
                </a:solidFill>
                <a:effectLst/>
                <a:latin typeface="+mn-lt"/>
                <a:ea typeface="+mn-ea"/>
                <a:cs typeface="+mn-cs"/>
              </a:rPr>
              <a:t>All </a:t>
            </a:r>
            <a:r>
              <a:rPr lang="en-US" sz="1200" kern="1200" dirty="0" err="1">
                <a:solidFill>
                  <a:schemeClr val="tx1"/>
                </a:solidFill>
                <a:effectLst/>
                <a:latin typeface="+mn-lt"/>
                <a:ea typeface="+mn-ea"/>
                <a:cs typeface="+mn-cs"/>
              </a:rPr>
              <a:t>NCFlex</a:t>
            </a:r>
            <a:r>
              <a:rPr lang="en-US" sz="1200" kern="1200" dirty="0">
                <a:solidFill>
                  <a:schemeClr val="tx1"/>
                </a:solidFill>
                <a:effectLst/>
                <a:latin typeface="+mn-lt"/>
                <a:ea typeface="+mn-ea"/>
                <a:cs typeface="+mn-cs"/>
              </a:rPr>
              <a:t> plans are pre-tax plans so you save 25% to 40% in taxes when enrolled in one of these plans</a:t>
            </a:r>
          </a:p>
          <a:p>
            <a:pPr lvl="0"/>
            <a:r>
              <a:rPr lang="en-US" sz="1200" kern="1200" dirty="0">
                <a:solidFill>
                  <a:schemeClr val="tx1"/>
                </a:solidFill>
                <a:effectLst/>
                <a:latin typeface="+mn-lt"/>
                <a:ea typeface="+mn-ea"/>
                <a:cs typeface="+mn-cs"/>
              </a:rPr>
              <a:t>You have three plans to choose so you can choose which plan fits your needs</a:t>
            </a:r>
          </a:p>
          <a:p>
            <a:pPr lvl="0"/>
            <a:r>
              <a:rPr lang="en-US" sz="1200" kern="1200" dirty="0">
                <a:solidFill>
                  <a:schemeClr val="tx1"/>
                </a:solidFill>
                <a:effectLst/>
                <a:latin typeface="+mn-lt"/>
                <a:ea typeface="+mn-ea"/>
                <a:cs typeface="+mn-cs"/>
              </a:rPr>
              <a:t>These plans will transfer between state agencies, universities, participating community colleges and charter schools</a:t>
            </a:r>
          </a:p>
          <a:p>
            <a:pPr lvl="0"/>
            <a:r>
              <a:rPr lang="en-US" sz="1200" kern="1200" dirty="0">
                <a:solidFill>
                  <a:schemeClr val="tx1"/>
                </a:solidFill>
                <a:effectLst/>
                <a:latin typeface="+mn-lt"/>
                <a:ea typeface="+mn-ea"/>
                <a:cs typeface="+mn-cs"/>
              </a:rPr>
              <a:t>There is a large network of carefully selected providers who are considered in-network.  You also have access to dental providers in more than 200 countries with the international dental travel assistance program which is included in the dental plan.</a:t>
            </a:r>
          </a:p>
          <a:p>
            <a:pPr lvl="0"/>
            <a:r>
              <a:rPr lang="en-US" sz="1200" kern="1200" dirty="0">
                <a:solidFill>
                  <a:schemeClr val="tx1"/>
                </a:solidFill>
                <a:effectLst/>
                <a:latin typeface="+mn-lt"/>
                <a:ea typeface="+mn-ea"/>
                <a:cs typeface="+mn-cs"/>
              </a:rPr>
              <a:t>If you are visiting an in-network provider your claim will be processed using negotiated fees which will result in a cost savings to you.  Those negotiated fees are typically 30 to 45% less than out of network provider in the same area.</a:t>
            </a:r>
          </a:p>
          <a:p>
            <a:pPr lvl="0"/>
            <a:r>
              <a:rPr lang="en-US" sz="1200" kern="1200" dirty="0">
                <a:solidFill>
                  <a:schemeClr val="tx1"/>
                </a:solidFill>
                <a:effectLst/>
                <a:latin typeface="+mn-lt"/>
                <a:ea typeface="+mn-ea"/>
                <a:cs typeface="+mn-cs"/>
              </a:rPr>
              <a:t>Although there are benefits for using an in-network provider, you can still use an out of network provider for dental services</a:t>
            </a:r>
          </a:p>
        </p:txBody>
      </p:sp>
      <p:sp>
        <p:nvSpPr>
          <p:cNvPr id="4" name="Slide Number Placeholder 3"/>
          <p:cNvSpPr>
            <a:spLocks noGrp="1"/>
          </p:cNvSpPr>
          <p:nvPr>
            <p:ph type="sldNum" sz="quarter" idx="5"/>
          </p:nvPr>
        </p:nvSpPr>
        <p:spPr/>
        <p:txBody>
          <a:bodyPr/>
          <a:lstStyle/>
          <a:p>
            <a:fld id="{1E0ADBDE-BC5D-481E-8917-8077AAEE5EA7}" type="slidenum">
              <a:rPr lang="en-US" smtClean="0"/>
              <a:t>3</a:t>
            </a:fld>
            <a:endParaRPr lang="en-US"/>
          </a:p>
        </p:txBody>
      </p:sp>
    </p:spTree>
    <p:extLst>
      <p:ext uri="{BB962C8B-B14F-4D97-AF65-F5344CB8AC3E}">
        <p14:creationId xmlns:p14="http://schemas.microsoft.com/office/powerpoint/2010/main" val="3596150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59C28-6548-4A94-1CA2-A3C5BEF1AD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0B303B-52C8-725F-45B0-1455ED0C66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302A1D-9A4A-8860-3000-262774DC6FF0}"/>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Here is an overview of our </a:t>
            </a:r>
            <a:r>
              <a:rPr lang="en-US" sz="1200" kern="1200" dirty="0" err="1">
                <a:solidFill>
                  <a:schemeClr val="tx1"/>
                </a:solidFill>
                <a:effectLst/>
                <a:latin typeface="+mn-lt"/>
                <a:ea typeface="+mn-ea"/>
                <a:cs typeface="+mn-cs"/>
              </a:rPr>
              <a:t>NCFlex</a:t>
            </a:r>
            <a:r>
              <a:rPr lang="en-US" sz="1200" kern="1200" dirty="0">
                <a:solidFill>
                  <a:schemeClr val="tx1"/>
                </a:solidFill>
                <a:effectLst/>
                <a:latin typeface="+mn-lt"/>
                <a:ea typeface="+mn-ea"/>
                <a:cs typeface="+mn-cs"/>
              </a:rPr>
              <a:t> dental plan</a:t>
            </a:r>
          </a:p>
          <a:p>
            <a:pPr lvl="0"/>
            <a:r>
              <a:rPr lang="en-US" sz="1200" kern="1200" dirty="0">
                <a:solidFill>
                  <a:schemeClr val="tx1"/>
                </a:solidFill>
                <a:effectLst/>
                <a:latin typeface="+mn-lt"/>
                <a:ea typeface="+mn-ea"/>
                <a:cs typeface="+mn-cs"/>
              </a:rPr>
              <a:t>This plan is administered by MetLife</a:t>
            </a:r>
          </a:p>
          <a:p>
            <a:pPr lvl="0"/>
            <a:r>
              <a:rPr lang="en-US" sz="1200" kern="1200" dirty="0">
                <a:solidFill>
                  <a:schemeClr val="tx1"/>
                </a:solidFill>
                <a:effectLst/>
                <a:latin typeface="+mn-lt"/>
                <a:ea typeface="+mn-ea"/>
                <a:cs typeface="+mn-cs"/>
              </a:rPr>
              <a:t>MetLife has a large network of providers but as mentioned before you can see any licensed dentist for care</a:t>
            </a:r>
          </a:p>
          <a:p>
            <a:pPr lvl="0"/>
            <a:r>
              <a:rPr lang="en-US" sz="1200" kern="1200" dirty="0">
                <a:solidFill>
                  <a:schemeClr val="tx1"/>
                </a:solidFill>
                <a:effectLst/>
                <a:latin typeface="+mn-lt"/>
                <a:ea typeface="+mn-ea"/>
                <a:cs typeface="+mn-cs"/>
              </a:rPr>
              <a:t>There are three plan options to chose from – the low plan, the classic plan, and the high plan</a:t>
            </a:r>
          </a:p>
          <a:p>
            <a:pPr lvl="0"/>
            <a:r>
              <a:rPr lang="en-US" sz="1200" kern="1200" dirty="0">
                <a:solidFill>
                  <a:schemeClr val="tx1"/>
                </a:solidFill>
                <a:effectLst/>
                <a:latin typeface="+mn-lt"/>
                <a:ea typeface="+mn-ea"/>
                <a:cs typeface="+mn-cs"/>
              </a:rPr>
              <a:t>You have access to a member portal and mobile app where you can access your ID cards, view claim status, or find a participating dentist. </a:t>
            </a:r>
          </a:p>
          <a:p>
            <a:pPr lvl="1"/>
            <a:r>
              <a:rPr lang="en-US" sz="1200" kern="1200" dirty="0">
                <a:solidFill>
                  <a:schemeClr val="tx1"/>
                </a:solidFill>
                <a:effectLst/>
                <a:latin typeface="+mn-lt"/>
                <a:ea typeface="+mn-ea"/>
                <a:cs typeface="+mn-cs"/>
              </a:rPr>
              <a:t>You can login to </a:t>
            </a:r>
            <a:r>
              <a:rPr lang="en-US" sz="1200" u="sng" kern="1200" dirty="0">
                <a:solidFill>
                  <a:schemeClr val="tx1"/>
                </a:solidFill>
                <a:effectLst/>
                <a:latin typeface="+mn-lt"/>
                <a:ea typeface="+mn-ea"/>
                <a:cs typeface="+mn-cs"/>
                <a:hlinkClick r:id="rId3"/>
              </a:rPr>
              <a:t>www.metlife.com/mybenefits</a:t>
            </a:r>
            <a:r>
              <a:rPr lang="en-US" sz="1200" kern="1200" dirty="0">
                <a:solidFill>
                  <a:schemeClr val="tx1"/>
                </a:solidFill>
                <a:effectLst/>
                <a:latin typeface="+mn-lt"/>
                <a:ea typeface="+mn-ea"/>
                <a:cs typeface="+mn-cs"/>
              </a:rPr>
              <a:t> to view this information. For information on how to use the member portal, you can view the </a:t>
            </a:r>
            <a:r>
              <a:rPr lang="en-US" sz="1200" kern="1200" dirty="0" err="1">
                <a:solidFill>
                  <a:schemeClr val="tx1"/>
                </a:solidFill>
                <a:effectLst/>
                <a:latin typeface="+mn-lt"/>
                <a:ea typeface="+mn-ea"/>
                <a:cs typeface="+mn-cs"/>
              </a:rPr>
              <a:t>MyBenefits</a:t>
            </a:r>
            <a:r>
              <a:rPr lang="en-US" sz="1200" kern="1200" dirty="0">
                <a:solidFill>
                  <a:schemeClr val="tx1"/>
                </a:solidFill>
                <a:effectLst/>
                <a:latin typeface="+mn-lt"/>
                <a:ea typeface="+mn-ea"/>
                <a:cs typeface="+mn-cs"/>
              </a:rPr>
              <a:t> video link which we will put in the chat box for you.  </a:t>
            </a:r>
          </a:p>
          <a:p>
            <a:pPr lvl="1"/>
            <a:r>
              <a:rPr lang="en-US" sz="1200" kern="1200" dirty="0">
                <a:solidFill>
                  <a:schemeClr val="tx1"/>
                </a:solidFill>
                <a:effectLst/>
                <a:latin typeface="+mn-lt"/>
                <a:ea typeface="+mn-ea"/>
                <a:cs typeface="+mn-cs"/>
              </a:rPr>
              <a:t>You can access the member portal through a single sign-on through your benefit enrollment platform of </a:t>
            </a:r>
            <a:r>
              <a:rPr lang="en-US" sz="1200" kern="1200" dirty="0" err="1">
                <a:solidFill>
                  <a:schemeClr val="tx1"/>
                </a:solidFill>
                <a:effectLst/>
                <a:latin typeface="+mn-lt"/>
                <a:ea typeface="+mn-ea"/>
                <a:cs typeface="+mn-cs"/>
              </a:rPr>
              <a:t>eBenefits</a:t>
            </a:r>
            <a:r>
              <a:rPr lang="en-US" sz="1200" kern="1200" dirty="0">
                <a:solidFill>
                  <a:schemeClr val="tx1"/>
                </a:solidFill>
                <a:effectLst/>
                <a:latin typeface="+mn-lt"/>
                <a:ea typeface="+mn-ea"/>
                <a:cs typeface="+mn-cs"/>
              </a:rPr>
              <a:t> or </a:t>
            </a:r>
            <a:r>
              <a:rPr lang="en-US" sz="1200" kern="1200" dirty="0" err="1">
                <a:solidFill>
                  <a:schemeClr val="tx1"/>
                </a:solidFill>
                <a:effectLst/>
                <a:latin typeface="+mn-lt"/>
                <a:ea typeface="+mn-ea"/>
                <a:cs typeface="+mn-cs"/>
              </a:rPr>
              <a:t>Empyeran</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You can also access the benefits information through the MetLife mobile app so the information is at your fingertips</a:t>
            </a:r>
          </a:p>
          <a:p>
            <a:endParaRPr lang="en-US" dirty="0">
              <a:ea typeface="Calibri"/>
              <a:cs typeface="Calibri"/>
            </a:endParaRPr>
          </a:p>
        </p:txBody>
      </p:sp>
      <p:sp>
        <p:nvSpPr>
          <p:cNvPr id="4" name="Slide Number Placeholder 3">
            <a:extLst>
              <a:ext uri="{FF2B5EF4-FFF2-40B4-BE49-F238E27FC236}">
                <a16:creationId xmlns:a16="http://schemas.microsoft.com/office/drawing/2014/main" id="{8995CFE9-B1F9-4FFE-D462-124D188B9B48}"/>
              </a:ext>
            </a:extLst>
          </p:cNvPr>
          <p:cNvSpPr>
            <a:spLocks noGrp="1"/>
          </p:cNvSpPr>
          <p:nvPr>
            <p:ph type="sldNum" sz="quarter" idx="5"/>
          </p:nvPr>
        </p:nvSpPr>
        <p:spPr/>
        <p:txBody>
          <a:bodyPr/>
          <a:lstStyle/>
          <a:p>
            <a:fld id="{1E0ADBDE-BC5D-481E-8917-8077AAEE5EA7}" type="slidenum">
              <a:rPr lang="en-US"/>
              <a:t>4</a:t>
            </a:fld>
            <a:endParaRPr lang="en-US"/>
          </a:p>
        </p:txBody>
      </p:sp>
    </p:spTree>
    <p:extLst>
      <p:ext uri="{BB962C8B-B14F-4D97-AF65-F5344CB8AC3E}">
        <p14:creationId xmlns:p14="http://schemas.microsoft.com/office/powerpoint/2010/main" val="1349587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mentioned before, you can access the MetLife Member portal through your enrollment platform whether it be </a:t>
            </a:r>
            <a:r>
              <a:rPr lang="en-US" sz="1200" kern="1200" dirty="0" err="1">
                <a:solidFill>
                  <a:schemeClr val="tx1"/>
                </a:solidFill>
                <a:effectLst/>
                <a:latin typeface="+mn-lt"/>
                <a:ea typeface="+mn-ea"/>
                <a:cs typeface="+mn-cs"/>
              </a:rPr>
              <a:t>eBenefits</a:t>
            </a:r>
            <a:r>
              <a:rPr lang="en-US" sz="1200" kern="1200" dirty="0">
                <a:solidFill>
                  <a:schemeClr val="tx1"/>
                </a:solidFill>
                <a:effectLst/>
                <a:latin typeface="+mn-lt"/>
                <a:ea typeface="+mn-ea"/>
                <a:cs typeface="+mn-cs"/>
              </a:rPr>
              <a:t> or Empyrean.  If you login through </a:t>
            </a:r>
            <a:r>
              <a:rPr lang="en-US" sz="1200" kern="1200" dirty="0" err="1">
                <a:solidFill>
                  <a:schemeClr val="tx1"/>
                </a:solidFill>
                <a:effectLst/>
                <a:latin typeface="+mn-lt"/>
                <a:ea typeface="+mn-ea"/>
                <a:cs typeface="+mn-cs"/>
              </a:rPr>
              <a:t>eBenefits</a:t>
            </a:r>
            <a:r>
              <a:rPr lang="en-US" sz="1200" kern="1200" dirty="0">
                <a:solidFill>
                  <a:schemeClr val="tx1"/>
                </a:solidFill>
                <a:effectLst/>
                <a:latin typeface="+mn-lt"/>
                <a:ea typeface="+mn-ea"/>
                <a:cs typeface="+mn-cs"/>
              </a:rPr>
              <a:t>, you will find the quick links tab at the top right side of the screen and then click on the </a:t>
            </a:r>
            <a:r>
              <a:rPr lang="en-US" sz="1200" kern="1200" dirty="0" err="1">
                <a:solidFill>
                  <a:schemeClr val="tx1"/>
                </a:solidFill>
                <a:effectLst/>
                <a:latin typeface="+mn-lt"/>
                <a:ea typeface="+mn-ea"/>
                <a:cs typeface="+mn-cs"/>
              </a:rPr>
              <a:t>MetLIfe</a:t>
            </a:r>
            <a:r>
              <a:rPr lang="en-US" sz="1200" kern="1200" dirty="0">
                <a:solidFill>
                  <a:schemeClr val="tx1"/>
                </a:solidFill>
                <a:effectLst/>
                <a:latin typeface="+mn-lt"/>
                <a:ea typeface="+mn-ea"/>
                <a:cs typeface="+mn-cs"/>
              </a:rPr>
              <a:t> Dental link.  For Empyrean users, you will find the additional items to explore tab and find the MetLife Dental tab to access the portal.</a:t>
            </a:r>
          </a:p>
          <a:p>
            <a:endParaRPr lang="en-US" dirty="0"/>
          </a:p>
        </p:txBody>
      </p:sp>
      <p:sp>
        <p:nvSpPr>
          <p:cNvPr id="4" name="Slide Number Placeholder 3"/>
          <p:cNvSpPr>
            <a:spLocks noGrp="1"/>
          </p:cNvSpPr>
          <p:nvPr>
            <p:ph type="sldNum" sz="quarter" idx="5"/>
          </p:nvPr>
        </p:nvSpPr>
        <p:spPr/>
        <p:txBody>
          <a:bodyPr/>
          <a:lstStyle/>
          <a:p>
            <a:fld id="{1E0ADBDE-BC5D-481E-8917-8077AAEE5EA7}" type="slidenum">
              <a:rPr lang="en-US" smtClean="0"/>
              <a:t>5</a:t>
            </a:fld>
            <a:endParaRPr lang="en-US"/>
          </a:p>
        </p:txBody>
      </p:sp>
    </p:spTree>
    <p:extLst>
      <p:ext uri="{BB962C8B-B14F-4D97-AF65-F5344CB8AC3E}">
        <p14:creationId xmlns:p14="http://schemas.microsoft.com/office/powerpoint/2010/main" val="640750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Lets take a look at the difference in the three plans.  As we mentioned earlier there is the Low plan which is under the teal colored tab, a classic option which is under the green tab, and a high plan option which is under the purple tab.  The annual deductible is relatively small for all plans at $25 per person for the low and classic plans and $50 for the high plans.  As you are considering which plan to enroll in for the upcoming year, you will want to pay close attention to the Annual Maximum as you can see here on the screen there is a pretty significant difference here between the plans.  The annual maximum is the amount MetLife will pay toward dental services for the calendar year.  The low option has a $1000 annual max where the high option has a large annual max of $5000.  The classic plan falls in the middle with a $1500 annual max for the calendar year. </a:t>
            </a:r>
          </a:p>
          <a:p>
            <a:endParaRPr lang="en-US" dirty="0"/>
          </a:p>
        </p:txBody>
      </p:sp>
      <p:sp>
        <p:nvSpPr>
          <p:cNvPr id="4" name="Slide Number Placeholder 3"/>
          <p:cNvSpPr>
            <a:spLocks noGrp="1"/>
          </p:cNvSpPr>
          <p:nvPr>
            <p:ph type="sldNum" sz="quarter" idx="5"/>
          </p:nvPr>
        </p:nvSpPr>
        <p:spPr/>
        <p:txBody>
          <a:bodyPr/>
          <a:lstStyle/>
          <a:p>
            <a:fld id="{1E0ADBDE-BC5D-481E-8917-8077AAEE5EA7}" type="slidenum">
              <a:rPr lang="en-US" smtClean="0"/>
              <a:t>6</a:t>
            </a:fld>
            <a:endParaRPr lang="en-US"/>
          </a:p>
        </p:txBody>
      </p:sp>
    </p:spTree>
    <p:extLst>
      <p:ext uri="{BB962C8B-B14F-4D97-AF65-F5344CB8AC3E}">
        <p14:creationId xmlns:p14="http://schemas.microsoft.com/office/powerpoint/2010/main" val="2010274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 this next screen we are going to look at the coverage for basic services such as fillings, simple extractions, recementing a crown and things of that nature.  You will see on the low plan these services are covered at 50%.  The classic covers these services at 60% and the high plan covers these services at 80%. This is great information to know if you are planning to have services in the near future or if you are planning dental services for the 2027 plan year.  </a:t>
            </a:r>
          </a:p>
          <a:p>
            <a:endParaRPr lang="en-US" dirty="0"/>
          </a:p>
        </p:txBody>
      </p:sp>
      <p:sp>
        <p:nvSpPr>
          <p:cNvPr id="4" name="Slide Number Placeholder 3"/>
          <p:cNvSpPr>
            <a:spLocks noGrp="1"/>
          </p:cNvSpPr>
          <p:nvPr>
            <p:ph type="sldNum" sz="quarter" idx="5"/>
          </p:nvPr>
        </p:nvSpPr>
        <p:spPr/>
        <p:txBody>
          <a:bodyPr/>
          <a:lstStyle/>
          <a:p>
            <a:fld id="{1E0ADBDE-BC5D-481E-8917-8077AAEE5EA7}" type="slidenum">
              <a:rPr lang="en-US" smtClean="0"/>
              <a:t>7</a:t>
            </a:fld>
            <a:endParaRPr lang="en-US"/>
          </a:p>
        </p:txBody>
      </p:sp>
    </p:spTree>
    <p:extLst>
      <p:ext uri="{BB962C8B-B14F-4D97-AF65-F5344CB8AC3E}">
        <p14:creationId xmlns:p14="http://schemas.microsoft.com/office/powerpoint/2010/main" val="2260995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After you have an idea of what type of coverage would be helpful for your current dental needs, you can view the dental plan rates for a better idea of what option will work best for you.  You can see here that in additional to three plan options to chose from, you have four levels of coverage to chose from as well.  Employee only, Employee and Spouse, Employee and Child or children and this is the same rate if you have one child or if you have multiple children and finally the employee and family coverage level which will cover you, your spouse, and all of your children for the flat rate listed on the screen. </a:t>
            </a:r>
          </a:p>
          <a:p>
            <a:endParaRPr lang="en-US" dirty="0"/>
          </a:p>
        </p:txBody>
      </p:sp>
      <p:sp>
        <p:nvSpPr>
          <p:cNvPr id="4" name="Slide Number Placeholder 3"/>
          <p:cNvSpPr>
            <a:spLocks noGrp="1"/>
          </p:cNvSpPr>
          <p:nvPr>
            <p:ph type="sldNum" sz="quarter" idx="5"/>
          </p:nvPr>
        </p:nvSpPr>
        <p:spPr/>
        <p:txBody>
          <a:bodyPr/>
          <a:lstStyle/>
          <a:p>
            <a:fld id="{1E0ADBDE-BC5D-481E-8917-8077AAEE5EA7}" type="slidenum">
              <a:rPr lang="en-US" smtClean="0"/>
              <a:t>8</a:t>
            </a:fld>
            <a:endParaRPr lang="en-US"/>
          </a:p>
        </p:txBody>
      </p:sp>
    </p:spTree>
    <p:extLst>
      <p:ext uri="{BB962C8B-B14F-4D97-AF65-F5344CB8AC3E}">
        <p14:creationId xmlns:p14="http://schemas.microsoft.com/office/powerpoint/2010/main" val="5108278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we discussed earlier, a benefit of enrolling in a dental plan is a tax savings.  Since the premium is a pre-tax deduction, you will have a tax savings on your paycheck.  How a pretax deduction works is your gross salary is calculated, all pretax deductions are subtracted from that gross salary, and the remaining salary is taxed.  Here is a chart that gives you an example of how much more you would pay in taxes if you did not have the pretax deduction.  We will use the pre-tax savings of 25% for this scenario.  For the first example, this employee has employee only classic dental coverage.  The monthly premium is $37.94 which is subtracted from the gross salary so the salary is taxed $9.48 less than if the deduction was not taken so the true cost of the benefit was only $28.46. That will give a tax savings of $113.76 for the year.  Of course, the higher the premium the more tax savings you receive such as in the next line which shows the Employee and family high plan  with a tax savings of $624.36.  </a:t>
            </a:r>
          </a:p>
          <a:p>
            <a:endParaRPr lang="en-US" dirty="0"/>
          </a:p>
        </p:txBody>
      </p:sp>
      <p:sp>
        <p:nvSpPr>
          <p:cNvPr id="4" name="Slide Number Placeholder 3"/>
          <p:cNvSpPr>
            <a:spLocks noGrp="1"/>
          </p:cNvSpPr>
          <p:nvPr>
            <p:ph type="sldNum" sz="quarter" idx="5"/>
          </p:nvPr>
        </p:nvSpPr>
        <p:spPr/>
        <p:txBody>
          <a:bodyPr/>
          <a:lstStyle/>
          <a:p>
            <a:fld id="{1E0ADBDE-BC5D-481E-8917-8077AAEE5EA7}" type="slidenum">
              <a:rPr lang="en-US" smtClean="0"/>
              <a:t>9</a:t>
            </a:fld>
            <a:endParaRPr lang="en-US"/>
          </a:p>
        </p:txBody>
      </p:sp>
    </p:spTree>
    <p:extLst>
      <p:ext uri="{BB962C8B-B14F-4D97-AF65-F5344CB8AC3E}">
        <p14:creationId xmlns:p14="http://schemas.microsoft.com/office/powerpoint/2010/main" val="6590466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p:bg>
      <p:bgPr>
        <a:solidFill>
          <a:schemeClr val="tx1"/>
        </a:solidFill>
        <a:effectLst/>
      </p:bgPr>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DD8B092E-C641-3E4A-59CE-28580A29E76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B5F83F6-CACA-E0D0-95D2-D2375F2BA804}"/>
              </a:ext>
            </a:extLst>
          </p:cNvPr>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rcRect/>
          <a:stretch/>
        </p:blipFill>
        <p:spPr>
          <a:xfrm>
            <a:off x="10430907" y="139188"/>
            <a:ext cx="1541876" cy="636024"/>
          </a:xfrm>
          <a:prstGeom prst="rect">
            <a:avLst/>
          </a:prstGeom>
        </p:spPr>
      </p:pic>
      <p:sp>
        <p:nvSpPr>
          <p:cNvPr id="8" name="Subtitle 2">
            <a:extLst>
              <a:ext uri="{FF2B5EF4-FFF2-40B4-BE49-F238E27FC236}">
                <a16:creationId xmlns:a16="http://schemas.microsoft.com/office/drawing/2014/main" id="{FE5385F7-E741-5A24-C07A-192A772C512F}"/>
              </a:ext>
            </a:extLst>
          </p:cNvPr>
          <p:cNvSpPr>
            <a:spLocks noGrp="1" noRot="1" noMove="1" noResize="1" noEditPoints="1" noAdjustHandles="1" noChangeArrowheads="1" noChangeShapeType="1"/>
          </p:cNvSpPr>
          <p:nvPr>
            <p:ph type="subTitle" idx="1"/>
          </p:nvPr>
        </p:nvSpPr>
        <p:spPr>
          <a:xfrm>
            <a:off x="1285241" y="4936067"/>
            <a:ext cx="7132335" cy="1110652"/>
          </a:xfrm>
          <a:prstGeom prst="rect">
            <a:avLst/>
          </a:prstGeom>
        </p:spPr>
        <p:txBody>
          <a:bodyPr anchor="t">
            <a:noAutofit/>
          </a:bodyPr>
          <a:lstStyle>
            <a:lvl1pPr marL="0" indent="0">
              <a:buNone/>
              <a:defRPr sz="2400">
                <a:solidFill>
                  <a:schemeClr val="bg1"/>
                </a:solidFill>
              </a:defRPr>
            </a:lvl1pPr>
          </a:lstStyle>
          <a:p>
            <a:pPr algn="l"/>
            <a:endParaRPr lang="en-US">
              <a:solidFill>
                <a:schemeClr val="bg1"/>
              </a:solidFill>
              <a:latin typeface="Avenir Next LT Pro Demi"/>
            </a:endParaRPr>
          </a:p>
        </p:txBody>
      </p:sp>
      <p:sp>
        <p:nvSpPr>
          <p:cNvPr id="9" name="Rectangle 8">
            <a:extLst>
              <a:ext uri="{FF2B5EF4-FFF2-40B4-BE49-F238E27FC236}">
                <a16:creationId xmlns:a16="http://schemas.microsoft.com/office/drawing/2014/main" id="{742D5240-A833-8323-AA3A-D79FBE3207A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extLst>
              <p:ext uri="{386F3935-93C4-4BCD-93E2-E3B085C9AB24}">
                <p16:designElem xmlns:p16="http://schemas.microsoft.com/office/powerpoint/2015/main" val="1"/>
              </p:ext>
            </p:extLst>
          </p:nvPr>
        </p:nvSpPr>
        <p:spPr>
          <a:xfrm>
            <a:off x="641774" y="1008993"/>
            <a:ext cx="10905053" cy="5065236"/>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4C38BB5B-BB34-905B-8497-8ADC8468BDCA}"/>
              </a:ext>
            </a:extLst>
          </p:cNvPr>
          <p:cNvSpPr>
            <a:spLocks noGrp="1" noRot="1" noMove="1" noResize="1" noEditPoints="1" noAdjustHandles="1" noChangeArrowheads="1" noChangeShapeType="1"/>
          </p:cNvSpPr>
          <p:nvPr>
            <p:ph type="title"/>
          </p:nvPr>
        </p:nvSpPr>
        <p:spPr>
          <a:xfrm>
            <a:off x="1285240" y="1199073"/>
            <a:ext cx="9601295" cy="3503214"/>
          </a:xfrm>
          <a:prstGeom prst="rect">
            <a:avLst/>
          </a:prstGeom>
        </p:spPr>
        <p:txBody>
          <a:bodyPr anchor="b">
            <a:noAutofit/>
          </a:bodyPr>
          <a:lstStyle>
            <a:lvl1pPr>
              <a:lnSpc>
                <a:spcPct val="90000"/>
              </a:lnSpc>
              <a:defRPr sz="8600">
                <a:solidFill>
                  <a:schemeClr val="bg1"/>
                </a:solidFill>
              </a:defRPr>
            </a:lvl1pPr>
          </a:lstStyle>
          <a:p>
            <a:endParaRPr lang="en-US"/>
          </a:p>
        </p:txBody>
      </p:sp>
      <p:sp>
        <p:nvSpPr>
          <p:cNvPr id="2" name="Date Placeholder 1">
            <a:extLst>
              <a:ext uri="{FF2B5EF4-FFF2-40B4-BE49-F238E27FC236}">
                <a16:creationId xmlns:a16="http://schemas.microsoft.com/office/drawing/2014/main" id="{1519157E-5755-0452-411E-AC51F43BA3EC}"/>
              </a:ext>
            </a:extLst>
          </p:cNvPr>
          <p:cNvSpPr>
            <a:spLocks noGrp="1"/>
          </p:cNvSpPr>
          <p:nvPr>
            <p:ph type="dt" sz="half" idx="10"/>
          </p:nvPr>
        </p:nvSpPr>
        <p:spPr/>
        <p:txBody>
          <a:bodyPr/>
          <a:lstStyle>
            <a:lvl1pPr>
              <a:defRPr>
                <a:solidFill>
                  <a:schemeClr val="bg1"/>
                </a:solidFill>
              </a:defRPr>
            </a:lvl1pPr>
          </a:lstStyle>
          <a:p>
            <a:fld id="{F2871D33-BF02-4513-AB69-76BB7B592F01}" type="datetime1">
              <a:rPr lang="en-US" smtClean="0"/>
              <a:t>8/20/2026</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with two pictures">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55CCAE-846D-B158-B3BA-7645744F0C90}"/>
              </a:ext>
            </a:extLst>
          </p:cNvPr>
          <p:cNvSpPr/>
          <p:nvPr userDrawn="1"/>
        </p:nvSpPr>
        <p:spPr>
          <a:xfrm>
            <a:off x="0" y="0"/>
            <a:ext cx="1792224" cy="6858000"/>
          </a:xfrm>
          <a:prstGeom prst="rect">
            <a:avLst/>
          </a:prstGeom>
          <a:solidFill>
            <a:schemeClr val="tx1"/>
          </a:solidFill>
          <a:ln>
            <a:noFill/>
          </a:ln>
          <a:scene3d>
            <a:camera prst="orthographicFront"/>
            <a:lightRig rig="threePt" dir="t"/>
          </a:scene3d>
          <a:sp3d>
            <a:bevelB w="44450" h="120650" prst="slop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07A4AB3-FFA0-7FC2-A1DA-7F819A52C9C5}"/>
              </a:ext>
            </a:extLst>
          </p:cNvPr>
          <p:cNvSpPr/>
          <p:nvPr userDrawn="1"/>
        </p:nvSpPr>
        <p:spPr>
          <a:xfrm>
            <a:off x="4753969" y="1128784"/>
            <a:ext cx="6465626" cy="50013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icture Placeholder 14">
            <a:extLst>
              <a:ext uri="{FF2B5EF4-FFF2-40B4-BE49-F238E27FC236}">
                <a16:creationId xmlns:a16="http://schemas.microsoft.com/office/drawing/2014/main" id="{208C43DA-21B6-8A0E-4787-4E655B963BD6}"/>
              </a:ext>
            </a:extLst>
          </p:cNvPr>
          <p:cNvSpPr>
            <a:spLocks noGrp="1"/>
          </p:cNvSpPr>
          <p:nvPr>
            <p:ph type="pic" sz="quarter" idx="10"/>
          </p:nvPr>
        </p:nvSpPr>
        <p:spPr>
          <a:xfrm>
            <a:off x="768096" y="176170"/>
            <a:ext cx="3056858" cy="3054643"/>
          </a:xfrm>
        </p:spPr>
        <p:txBody>
          <a:bodyPr/>
          <a:lstStyle/>
          <a:p>
            <a:endParaRPr lang="en-US"/>
          </a:p>
        </p:txBody>
      </p:sp>
      <p:sp>
        <p:nvSpPr>
          <p:cNvPr id="16" name="Picture Placeholder 14">
            <a:extLst>
              <a:ext uri="{FF2B5EF4-FFF2-40B4-BE49-F238E27FC236}">
                <a16:creationId xmlns:a16="http://schemas.microsoft.com/office/drawing/2014/main" id="{3B155264-B3E2-96CF-AE0E-056A7015FF18}"/>
              </a:ext>
            </a:extLst>
          </p:cNvPr>
          <p:cNvSpPr>
            <a:spLocks noGrp="1"/>
          </p:cNvSpPr>
          <p:nvPr>
            <p:ph type="pic" sz="quarter" idx="11"/>
          </p:nvPr>
        </p:nvSpPr>
        <p:spPr>
          <a:xfrm>
            <a:off x="768096" y="3390485"/>
            <a:ext cx="3056858" cy="3054643"/>
          </a:xfrm>
        </p:spPr>
        <p:txBody>
          <a:bodyPr/>
          <a:lstStyle/>
          <a:p>
            <a:endParaRPr lang="en-US"/>
          </a:p>
        </p:txBody>
      </p:sp>
      <p:sp>
        <p:nvSpPr>
          <p:cNvPr id="18" name="Text Placeholder 17">
            <a:extLst>
              <a:ext uri="{FF2B5EF4-FFF2-40B4-BE49-F238E27FC236}">
                <a16:creationId xmlns:a16="http://schemas.microsoft.com/office/drawing/2014/main" id="{DF19D443-2F25-A6A8-2644-E549252EBFA8}"/>
              </a:ext>
            </a:extLst>
          </p:cNvPr>
          <p:cNvSpPr>
            <a:spLocks noGrp="1"/>
          </p:cNvSpPr>
          <p:nvPr>
            <p:ph type="body" sz="quarter" idx="12" hasCustomPrompt="1"/>
          </p:nvPr>
        </p:nvSpPr>
        <p:spPr>
          <a:xfrm>
            <a:off x="5189729" y="2717320"/>
            <a:ext cx="5648128" cy="3312543"/>
          </a:xfrm>
        </p:spPr>
        <p:txBody>
          <a:bodyPr>
            <a:noAutofit/>
          </a:bodyPr>
          <a:lstStyle>
            <a:lvl1pPr marL="342900" indent="-342900">
              <a:buFont typeface="Arial" panose="020B0604020202020204" pitchFamily="34" charset="0"/>
              <a:buChar char="•"/>
              <a:defRPr/>
            </a:lvl1pPr>
          </a:lstStyle>
          <a:p>
            <a:pPr lvl="0"/>
            <a:r>
              <a:rPr lang="en-US"/>
              <a:t>Use this slide for a bulleted list. Choose photos from the repository! Font: Avenir Next LT Pro. Dark blue text.</a:t>
            </a:r>
          </a:p>
        </p:txBody>
      </p:sp>
      <p:sp>
        <p:nvSpPr>
          <p:cNvPr id="3" name="Slide Number Placeholder 2">
            <a:extLst>
              <a:ext uri="{FF2B5EF4-FFF2-40B4-BE49-F238E27FC236}">
                <a16:creationId xmlns:a16="http://schemas.microsoft.com/office/drawing/2014/main" id="{230245E2-112E-C7D3-A2E2-A726C7A68A6E}"/>
              </a:ext>
            </a:extLst>
          </p:cNvPr>
          <p:cNvSpPr>
            <a:spLocks noGrp="1"/>
          </p:cNvSpPr>
          <p:nvPr>
            <p:ph type="sldNum" sz="quarter" idx="14"/>
          </p:nvPr>
        </p:nvSpPr>
        <p:spPr/>
        <p:txBody>
          <a:bodyPr/>
          <a:lstStyle/>
          <a:p>
            <a:fld id="{330EA680-D336-4FF7-8B7A-9848BB0A1C32}" type="slidenum">
              <a:rPr lang="en-US" smtClean="0"/>
              <a:pPr/>
              <a:t>‹#›</a:t>
            </a:fld>
            <a:endParaRPr lang="en-US"/>
          </a:p>
        </p:txBody>
      </p:sp>
      <p:sp>
        <p:nvSpPr>
          <p:cNvPr id="4" name="Title 11">
            <a:extLst>
              <a:ext uri="{FF2B5EF4-FFF2-40B4-BE49-F238E27FC236}">
                <a16:creationId xmlns:a16="http://schemas.microsoft.com/office/drawing/2014/main" id="{2BEA9367-F39A-3AC5-09DC-DF94869FDF3C}"/>
              </a:ext>
            </a:extLst>
          </p:cNvPr>
          <p:cNvSpPr>
            <a:spLocks noGrp="1"/>
          </p:cNvSpPr>
          <p:nvPr>
            <p:ph type="title" hasCustomPrompt="1"/>
          </p:nvPr>
        </p:nvSpPr>
        <p:spPr>
          <a:xfrm>
            <a:off x="5018146" y="1198568"/>
            <a:ext cx="5997786" cy="1293575"/>
          </a:xfrm>
          <a:prstGeom prst="rect">
            <a:avLst/>
          </a:prstGeom>
          <a:noFill/>
        </p:spPr>
        <p:txBody>
          <a:bodyPr/>
          <a:lstStyle>
            <a:lvl1pPr algn="ctr">
              <a:defRPr>
                <a:solidFill>
                  <a:schemeClr val="tx1"/>
                </a:solidFill>
              </a:defRPr>
            </a:lvl1pPr>
          </a:lstStyle>
          <a:p>
            <a:r>
              <a:rPr lang="en-US"/>
              <a:t>Slide Title</a:t>
            </a:r>
          </a:p>
        </p:txBody>
      </p:sp>
      <p:pic>
        <p:nvPicPr>
          <p:cNvPr id="2" name="Picture 1">
            <a:extLst>
              <a:ext uri="{FF2B5EF4-FFF2-40B4-BE49-F238E27FC236}">
                <a16:creationId xmlns:a16="http://schemas.microsoft.com/office/drawing/2014/main" id="{88B3A93A-CCD0-C528-74FF-82B91841F0E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447306" y="139188"/>
            <a:ext cx="1541878" cy="636025"/>
          </a:xfrm>
          <a:prstGeom prst="rect">
            <a:avLst/>
          </a:prstGeom>
        </p:spPr>
      </p:pic>
    </p:spTree>
    <p:extLst>
      <p:ext uri="{BB962C8B-B14F-4D97-AF65-F5344CB8AC3E}">
        <p14:creationId xmlns:p14="http://schemas.microsoft.com/office/powerpoint/2010/main" val="113981789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ggered Text">
    <p:bg>
      <p:bgPr>
        <a:solidFill>
          <a:schemeClr val="bg2"/>
        </a:solidFill>
        <a:effectLst/>
      </p:bgPr>
    </p:bg>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58941D07-F6FC-D709-11C3-76B5DD53A000}"/>
              </a:ext>
            </a:extLst>
          </p:cNvPr>
          <p:cNvSpPr>
            <a:spLocks noGrp="1" noRot="1" noMove="1" noResize="1" noEditPoints="1" noAdjustHandles="1" noChangeArrowheads="1" noChangeShapeType="1"/>
          </p:cNvSpPr>
          <p:nvPr userDrawn="1"/>
        </p:nvSpPr>
        <p:spPr>
          <a:xfrm>
            <a:off x="0" y="5424459"/>
            <a:ext cx="1433541" cy="143354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A40FF68-7B93-DD60-4890-B7636FCFDCEF}"/>
              </a:ext>
            </a:extLst>
          </p:cNvPr>
          <p:cNvSpPr>
            <a:spLocks noGrp="1" noRot="1" noMove="1" noResize="1" noEditPoints="1" noAdjustHandles="1" noChangeArrowheads="1" noChangeShapeType="1"/>
          </p:cNvSpPr>
          <p:nvPr userDrawn="1"/>
        </p:nvSpPr>
        <p:spPr>
          <a:xfrm>
            <a:off x="673100" y="5003801"/>
            <a:ext cx="5181600" cy="132556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5D1FB3-E290-A3F7-3CA1-3A4B7AF81CAD}"/>
              </a:ext>
            </a:extLst>
          </p:cNvPr>
          <p:cNvSpPr>
            <a:spLocks noGrp="1" noRot="1" noMove="1" noResize="1" noEditPoints="1" noAdjustHandles="1" noChangeArrowheads="1" noChangeShapeType="1"/>
          </p:cNvSpPr>
          <p:nvPr userDrawn="1"/>
        </p:nvSpPr>
        <p:spPr>
          <a:xfrm>
            <a:off x="673100" y="685801"/>
            <a:ext cx="5181600" cy="41783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AD6BEE2-20ED-F915-DCEB-EC7D4C6D94FA}"/>
              </a:ext>
            </a:extLst>
          </p:cNvPr>
          <p:cNvSpPr>
            <a:spLocks noGrp="1" noRot="1" noMove="1" noResize="1" noEditPoints="1" noAdjustHandles="1" noChangeArrowheads="1" noChangeShapeType="1"/>
          </p:cNvSpPr>
          <p:nvPr userDrawn="1"/>
        </p:nvSpPr>
        <p:spPr>
          <a:xfrm>
            <a:off x="6388100" y="2376652"/>
            <a:ext cx="5181600" cy="41783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FD6F801A-7D72-209D-1F3C-0F992386CF4B}"/>
              </a:ext>
            </a:extLst>
          </p:cNvPr>
          <p:cNvSpPr>
            <a:spLocks noGrp="1"/>
          </p:cNvSpPr>
          <p:nvPr>
            <p:ph type="body" sz="quarter" idx="10" hasCustomPrompt="1"/>
          </p:nvPr>
        </p:nvSpPr>
        <p:spPr>
          <a:xfrm>
            <a:off x="673100" y="5003800"/>
            <a:ext cx="5181600" cy="1325563"/>
          </a:xfrm>
        </p:spPr>
        <p:txBody>
          <a:bodyPr anchor="ctr" anchorCtr="0">
            <a:noAutofit/>
          </a:bodyPr>
          <a:lstStyle>
            <a:lvl1pPr marL="0" indent="0" algn="ctr">
              <a:buNone/>
              <a:defRPr sz="36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latin typeface="+mj-lt"/>
              </a:rPr>
              <a:t>Text Heading</a:t>
            </a:r>
          </a:p>
        </p:txBody>
      </p:sp>
      <p:sp>
        <p:nvSpPr>
          <p:cNvPr id="15" name="Rectangle 14">
            <a:extLst>
              <a:ext uri="{FF2B5EF4-FFF2-40B4-BE49-F238E27FC236}">
                <a16:creationId xmlns:a16="http://schemas.microsoft.com/office/drawing/2014/main" id="{E5C5EC9B-597A-80EB-EEE3-9E3897310EC2}"/>
              </a:ext>
            </a:extLst>
          </p:cNvPr>
          <p:cNvSpPr>
            <a:spLocks noGrp="1" noRot="1" noMove="1" noResize="1" noEditPoints="1" noAdjustHandles="1" noChangeArrowheads="1" noChangeShapeType="1"/>
          </p:cNvSpPr>
          <p:nvPr userDrawn="1"/>
        </p:nvSpPr>
        <p:spPr>
          <a:xfrm>
            <a:off x="6388100" y="900452"/>
            <a:ext cx="5181600" cy="132556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2">
            <a:extLst>
              <a:ext uri="{FF2B5EF4-FFF2-40B4-BE49-F238E27FC236}">
                <a16:creationId xmlns:a16="http://schemas.microsoft.com/office/drawing/2014/main" id="{2D0B57ED-69A8-C4BC-83D1-4268330040A3}"/>
              </a:ext>
            </a:extLst>
          </p:cNvPr>
          <p:cNvSpPr>
            <a:spLocks noGrp="1"/>
          </p:cNvSpPr>
          <p:nvPr>
            <p:ph type="body" sz="quarter" idx="11" hasCustomPrompt="1"/>
          </p:nvPr>
        </p:nvSpPr>
        <p:spPr>
          <a:xfrm>
            <a:off x="6388100" y="900451"/>
            <a:ext cx="5181600" cy="1325563"/>
          </a:xfrm>
        </p:spPr>
        <p:txBody>
          <a:bodyPr anchor="ctr" anchorCtr="0">
            <a:noAutofit/>
          </a:bodyPr>
          <a:lstStyle>
            <a:lvl1pPr marL="0" indent="0" algn="ctr">
              <a:buNone/>
              <a:defRPr sz="36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Text Heading</a:t>
            </a:r>
          </a:p>
        </p:txBody>
      </p:sp>
      <p:sp>
        <p:nvSpPr>
          <p:cNvPr id="18" name="Text Placeholder 17">
            <a:extLst>
              <a:ext uri="{FF2B5EF4-FFF2-40B4-BE49-F238E27FC236}">
                <a16:creationId xmlns:a16="http://schemas.microsoft.com/office/drawing/2014/main" id="{5C3800E0-177C-D35C-26E6-F7428831E032}"/>
              </a:ext>
            </a:extLst>
          </p:cNvPr>
          <p:cNvSpPr>
            <a:spLocks noGrp="1"/>
          </p:cNvSpPr>
          <p:nvPr>
            <p:ph type="body" sz="quarter" idx="12" hasCustomPrompt="1"/>
          </p:nvPr>
        </p:nvSpPr>
        <p:spPr>
          <a:xfrm>
            <a:off x="673100" y="685800"/>
            <a:ext cx="5181600" cy="4178299"/>
          </a:xfrm>
        </p:spPr>
        <p:txBody>
          <a:bodyPr lIns="274320" tIns="274320" rIns="274320" bIns="182880">
            <a:noAutofit/>
          </a:bodyPr>
          <a:lstStyle>
            <a:lvl1pPr marL="0" indent="0">
              <a:buNone/>
              <a:defRPr/>
            </a:lvl1pPr>
          </a:lstStyle>
          <a:p>
            <a:pPr lvl="0"/>
            <a:r>
              <a:rPr lang="en-US"/>
              <a:t>Use this slide for bulleted lists.</a:t>
            </a:r>
          </a:p>
        </p:txBody>
      </p:sp>
      <p:sp>
        <p:nvSpPr>
          <p:cNvPr id="21" name="Text Placeholder 17">
            <a:extLst>
              <a:ext uri="{FF2B5EF4-FFF2-40B4-BE49-F238E27FC236}">
                <a16:creationId xmlns:a16="http://schemas.microsoft.com/office/drawing/2014/main" id="{371D1D2B-AC40-3430-77E5-9DB7AA7D1E53}"/>
              </a:ext>
            </a:extLst>
          </p:cNvPr>
          <p:cNvSpPr>
            <a:spLocks noGrp="1"/>
          </p:cNvSpPr>
          <p:nvPr>
            <p:ph type="body" sz="quarter" idx="13" hasCustomPrompt="1"/>
          </p:nvPr>
        </p:nvSpPr>
        <p:spPr>
          <a:xfrm>
            <a:off x="6388100" y="2376653"/>
            <a:ext cx="5181600" cy="4060361"/>
          </a:xfrm>
        </p:spPr>
        <p:txBody>
          <a:bodyPr lIns="274320" tIns="274320" rIns="274320" bIns="182880">
            <a:noAutofit/>
          </a:bodyPr>
          <a:lstStyle>
            <a:lvl1pPr marL="0" indent="0">
              <a:buNone/>
              <a:defRPr/>
            </a:lvl1pPr>
          </a:lstStyle>
          <a:p>
            <a:pPr lvl="0"/>
            <a:r>
              <a:rPr lang="en-US"/>
              <a:t>Use this slide for bulleted lists.</a:t>
            </a:r>
          </a:p>
        </p:txBody>
      </p:sp>
      <p:sp>
        <p:nvSpPr>
          <p:cNvPr id="3" name="Slide Number Placeholder 2">
            <a:extLst>
              <a:ext uri="{FF2B5EF4-FFF2-40B4-BE49-F238E27FC236}">
                <a16:creationId xmlns:a16="http://schemas.microsoft.com/office/drawing/2014/main" id="{18651FF0-45A0-5B85-F5EC-418EB5B146F6}"/>
              </a:ext>
            </a:extLst>
          </p:cNvPr>
          <p:cNvSpPr>
            <a:spLocks noGrp="1"/>
          </p:cNvSpPr>
          <p:nvPr>
            <p:ph type="sldNum" sz="quarter" idx="15"/>
          </p:nvPr>
        </p:nvSpPr>
        <p:spPr/>
        <p:txBody>
          <a:bodyPr/>
          <a:lstStyle/>
          <a:p>
            <a:fld id="{330EA680-D336-4FF7-8B7A-9848BB0A1C32}" type="slidenum">
              <a:rPr lang="en-US" smtClean="0"/>
              <a:pPr/>
              <a:t>‹#›</a:t>
            </a:fld>
            <a:endParaRPr lang="en-US"/>
          </a:p>
        </p:txBody>
      </p:sp>
      <p:pic>
        <p:nvPicPr>
          <p:cNvPr id="2" name="Picture 1">
            <a:extLst>
              <a:ext uri="{FF2B5EF4-FFF2-40B4-BE49-F238E27FC236}">
                <a16:creationId xmlns:a16="http://schemas.microsoft.com/office/drawing/2014/main" id="{79239BF2-3503-1D29-024D-D7876F99F62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447306" y="139188"/>
            <a:ext cx="1541878" cy="636025"/>
          </a:xfrm>
          <a:prstGeom prst="rect">
            <a:avLst/>
          </a:prstGeom>
        </p:spPr>
      </p:pic>
    </p:spTree>
    <p:extLst>
      <p:ext uri="{BB962C8B-B14F-4D97-AF65-F5344CB8AC3E}">
        <p14:creationId xmlns:p14="http://schemas.microsoft.com/office/powerpoint/2010/main" val="17695507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with 3 pictures">
    <p:bg>
      <p:bgPr>
        <a:solidFill>
          <a:schemeClr val="bg2"/>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824512C-5E63-DCDB-77EF-7064DD2B634F}"/>
              </a:ext>
            </a:extLst>
          </p:cNvPr>
          <p:cNvSpPr/>
          <p:nvPr userDrawn="1"/>
        </p:nvSpPr>
        <p:spPr>
          <a:xfrm>
            <a:off x="4231244" y="1209674"/>
            <a:ext cx="7282543" cy="3810001"/>
          </a:xfrm>
          <a:prstGeom prst="rect">
            <a:avLst/>
          </a:prstGeom>
          <a:solidFill>
            <a:schemeClr val="bg1"/>
          </a:solidFill>
          <a:ln>
            <a:noFill/>
          </a:ln>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latin typeface="Century Gothic"/>
            </a:endParaRPr>
          </a:p>
        </p:txBody>
      </p:sp>
      <p:sp>
        <p:nvSpPr>
          <p:cNvPr id="8" name="Rectangle 7">
            <a:extLst>
              <a:ext uri="{FF2B5EF4-FFF2-40B4-BE49-F238E27FC236}">
                <a16:creationId xmlns:a16="http://schemas.microsoft.com/office/drawing/2014/main" id="{3DB9D6CE-48A8-716F-D2CC-46CC28D805E6}"/>
              </a:ext>
            </a:extLst>
          </p:cNvPr>
          <p:cNvSpPr>
            <a:spLocks/>
          </p:cNvSpPr>
          <p:nvPr userDrawn="1"/>
        </p:nvSpPr>
        <p:spPr>
          <a:xfrm>
            <a:off x="0" y="5014424"/>
            <a:ext cx="12192000" cy="184357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579844EB-569C-A71E-4D3D-8F3F244E441A}"/>
              </a:ext>
            </a:extLst>
          </p:cNvPr>
          <p:cNvSpPr>
            <a:spLocks noGrp="1"/>
          </p:cNvSpPr>
          <p:nvPr>
            <p:ph type="pic" sz="quarter" idx="10"/>
          </p:nvPr>
        </p:nvSpPr>
        <p:spPr>
          <a:xfrm>
            <a:off x="4799" y="-1"/>
            <a:ext cx="3390900" cy="2268107"/>
          </a:xfrm>
        </p:spPr>
        <p:txBody>
          <a:bodyPr/>
          <a:lstStyle/>
          <a:p>
            <a:endParaRPr lang="en-US"/>
          </a:p>
        </p:txBody>
      </p:sp>
      <p:sp>
        <p:nvSpPr>
          <p:cNvPr id="17" name="Picture Placeholder 10">
            <a:extLst>
              <a:ext uri="{FF2B5EF4-FFF2-40B4-BE49-F238E27FC236}">
                <a16:creationId xmlns:a16="http://schemas.microsoft.com/office/drawing/2014/main" id="{9190F55B-7571-4FE0-152F-39E18B93CF8F}"/>
              </a:ext>
            </a:extLst>
          </p:cNvPr>
          <p:cNvSpPr>
            <a:spLocks noGrp="1"/>
          </p:cNvSpPr>
          <p:nvPr>
            <p:ph type="pic" sz="quarter" idx="11"/>
          </p:nvPr>
        </p:nvSpPr>
        <p:spPr>
          <a:xfrm>
            <a:off x="4798" y="2294946"/>
            <a:ext cx="3390900" cy="2268107"/>
          </a:xfrm>
        </p:spPr>
        <p:txBody>
          <a:bodyPr/>
          <a:lstStyle/>
          <a:p>
            <a:endParaRPr lang="en-US"/>
          </a:p>
        </p:txBody>
      </p:sp>
      <p:sp>
        <p:nvSpPr>
          <p:cNvPr id="18" name="Picture Placeholder 10">
            <a:extLst>
              <a:ext uri="{FF2B5EF4-FFF2-40B4-BE49-F238E27FC236}">
                <a16:creationId xmlns:a16="http://schemas.microsoft.com/office/drawing/2014/main" id="{EBF4D43F-DE8D-08DE-7BB0-974F27EBC962}"/>
              </a:ext>
            </a:extLst>
          </p:cNvPr>
          <p:cNvSpPr>
            <a:spLocks noGrp="1"/>
          </p:cNvSpPr>
          <p:nvPr>
            <p:ph type="pic" sz="quarter" idx="12"/>
          </p:nvPr>
        </p:nvSpPr>
        <p:spPr>
          <a:xfrm>
            <a:off x="4798" y="4589893"/>
            <a:ext cx="3390900" cy="2268107"/>
          </a:xfrm>
        </p:spPr>
        <p:txBody>
          <a:bodyPr/>
          <a:lstStyle/>
          <a:p>
            <a:endParaRPr lang="en-US"/>
          </a:p>
        </p:txBody>
      </p:sp>
      <p:sp>
        <p:nvSpPr>
          <p:cNvPr id="20" name="Title 19">
            <a:extLst>
              <a:ext uri="{FF2B5EF4-FFF2-40B4-BE49-F238E27FC236}">
                <a16:creationId xmlns:a16="http://schemas.microsoft.com/office/drawing/2014/main" id="{76656814-CC07-BE30-4A38-8AC4EB613F5A}"/>
              </a:ext>
            </a:extLst>
          </p:cNvPr>
          <p:cNvSpPr>
            <a:spLocks noGrp="1"/>
          </p:cNvSpPr>
          <p:nvPr>
            <p:ph type="title" hasCustomPrompt="1"/>
          </p:nvPr>
        </p:nvSpPr>
        <p:spPr>
          <a:xfrm>
            <a:off x="3395698" y="5024540"/>
            <a:ext cx="8801101" cy="1843577"/>
          </a:xfrm>
        </p:spPr>
        <p:txBody>
          <a:bodyPr lIns="457200" rIns="457200"/>
          <a:lstStyle>
            <a:lvl1pPr algn="ctr">
              <a:defRPr>
                <a:solidFill>
                  <a:schemeClr val="bg1"/>
                </a:solidFill>
              </a:defRPr>
            </a:lvl1pPr>
          </a:lstStyle>
          <a:p>
            <a:r>
              <a:rPr lang="en-US"/>
              <a:t>Slide Title</a:t>
            </a:r>
          </a:p>
        </p:txBody>
      </p:sp>
      <p:sp>
        <p:nvSpPr>
          <p:cNvPr id="22" name="Text Placeholder 21">
            <a:extLst>
              <a:ext uri="{FF2B5EF4-FFF2-40B4-BE49-F238E27FC236}">
                <a16:creationId xmlns:a16="http://schemas.microsoft.com/office/drawing/2014/main" id="{F2636CE2-9FC4-049F-C826-9AFE5639E2DA}"/>
              </a:ext>
            </a:extLst>
          </p:cNvPr>
          <p:cNvSpPr>
            <a:spLocks noGrp="1"/>
          </p:cNvSpPr>
          <p:nvPr>
            <p:ph type="body" sz="quarter" idx="13" hasCustomPrompt="1"/>
          </p:nvPr>
        </p:nvSpPr>
        <p:spPr>
          <a:xfrm>
            <a:off x="4581627" y="1456643"/>
            <a:ext cx="6581775" cy="3316062"/>
          </a:xfrm>
        </p:spPr>
        <p:txBody>
          <a:bodyPr>
            <a:noAutofit/>
          </a:bodyPr>
          <a:lstStyle>
            <a:lvl1pPr marL="0" indent="0">
              <a:buFont typeface="+mj-lt"/>
              <a:buNone/>
              <a:defRPr/>
            </a:lvl1pPr>
            <a:lvl2pPr marL="742950" indent="-285750">
              <a:buFont typeface="Courier New,monospace"/>
              <a:buChar char="•"/>
              <a:defRPr/>
            </a:lvl2pPr>
          </a:lstStyle>
          <a:p>
            <a:r>
              <a:rPr lang="en-US">
                <a:latin typeface="+mn-lt"/>
                <a:ea typeface="Calibri"/>
                <a:cs typeface="Calibri"/>
              </a:rPr>
              <a:t>Use this slide for a bulleted list. Avenir Next LT Pro font. Size 24. Dark blue.</a:t>
            </a:r>
          </a:p>
        </p:txBody>
      </p:sp>
      <p:sp>
        <p:nvSpPr>
          <p:cNvPr id="4" name="Slide Number Placeholder 3">
            <a:extLst>
              <a:ext uri="{FF2B5EF4-FFF2-40B4-BE49-F238E27FC236}">
                <a16:creationId xmlns:a16="http://schemas.microsoft.com/office/drawing/2014/main" id="{2140D241-F8BD-156F-C824-39E1A6C4E808}"/>
              </a:ext>
            </a:extLst>
          </p:cNvPr>
          <p:cNvSpPr>
            <a:spLocks noGrp="1"/>
          </p:cNvSpPr>
          <p:nvPr>
            <p:ph type="sldNum" sz="quarter" idx="15"/>
          </p:nvPr>
        </p:nvSpPr>
        <p:spPr/>
        <p:txBody>
          <a:bodyPr/>
          <a:lstStyle>
            <a:lvl1pPr>
              <a:defRPr>
                <a:solidFill>
                  <a:schemeClr val="bg1"/>
                </a:solidFill>
              </a:defRPr>
            </a:lvl1pPr>
          </a:lstStyle>
          <a:p>
            <a:fld id="{330EA680-D336-4FF7-8B7A-9848BB0A1C32}" type="slidenum">
              <a:rPr lang="en-US" smtClean="0"/>
              <a:pPr/>
              <a:t>‹#›</a:t>
            </a:fld>
            <a:endParaRPr lang="en-US"/>
          </a:p>
        </p:txBody>
      </p:sp>
      <p:pic>
        <p:nvPicPr>
          <p:cNvPr id="2" name="Picture 1">
            <a:extLst>
              <a:ext uri="{FF2B5EF4-FFF2-40B4-BE49-F238E27FC236}">
                <a16:creationId xmlns:a16="http://schemas.microsoft.com/office/drawing/2014/main" id="{0271951A-6283-6B93-0ED5-5E54E2EF737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447306" y="139188"/>
            <a:ext cx="1541878" cy="636025"/>
          </a:xfrm>
          <a:prstGeom prst="rect">
            <a:avLst/>
          </a:prstGeom>
        </p:spPr>
      </p:pic>
    </p:spTree>
    <p:extLst>
      <p:ext uri="{BB962C8B-B14F-4D97-AF65-F5344CB8AC3E}">
        <p14:creationId xmlns:p14="http://schemas.microsoft.com/office/powerpoint/2010/main" val="1203092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mart Art Featur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40E2D11-20CA-B2E0-ADC6-BE9FE3EDCBB5}"/>
              </a:ext>
            </a:extLst>
          </p:cNvPr>
          <p:cNvSpPr/>
          <p:nvPr userDrawn="1"/>
        </p:nvSpPr>
        <p:spPr>
          <a:xfrm>
            <a:off x="4963885" y="451106"/>
            <a:ext cx="6906985" cy="595578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D73CCB-752F-CA8D-BFCB-BF25CDC3CF7E}"/>
              </a:ext>
            </a:extLst>
          </p:cNvPr>
          <p:cNvSpPr>
            <a:spLocks noGrp="1"/>
          </p:cNvSpPr>
          <p:nvPr>
            <p:ph type="title" hasCustomPrompt="1"/>
          </p:nvPr>
        </p:nvSpPr>
        <p:spPr>
          <a:xfrm>
            <a:off x="0" y="2225040"/>
            <a:ext cx="4572001" cy="2412274"/>
          </a:xfrm>
          <a:prstGeom prst="rect">
            <a:avLst/>
          </a:prstGeom>
          <a:solidFill>
            <a:schemeClr val="accent1"/>
          </a:solidFill>
        </p:spPr>
        <p:txBody>
          <a:bodyPr/>
          <a:lstStyle>
            <a:lvl1pPr algn="ctr">
              <a:defRPr>
                <a:solidFill>
                  <a:schemeClr val="bg1"/>
                </a:solidFill>
              </a:defRPr>
            </a:lvl1pPr>
          </a:lstStyle>
          <a:p>
            <a:r>
              <a:rPr lang="en-US"/>
              <a:t>Slide Title</a:t>
            </a:r>
          </a:p>
        </p:txBody>
      </p:sp>
      <p:sp>
        <p:nvSpPr>
          <p:cNvPr id="9" name="SmartArt Placeholder 8">
            <a:extLst>
              <a:ext uri="{FF2B5EF4-FFF2-40B4-BE49-F238E27FC236}">
                <a16:creationId xmlns:a16="http://schemas.microsoft.com/office/drawing/2014/main" id="{D8C93804-3ED4-3BE4-F610-514B04061889}"/>
              </a:ext>
            </a:extLst>
          </p:cNvPr>
          <p:cNvSpPr>
            <a:spLocks noGrp="1"/>
          </p:cNvSpPr>
          <p:nvPr>
            <p:ph type="dgm" sz="quarter" idx="10"/>
          </p:nvPr>
        </p:nvSpPr>
        <p:spPr>
          <a:xfrm>
            <a:off x="5183640" y="595312"/>
            <a:ext cx="6467475" cy="5667376"/>
          </a:xfrm>
          <a:noFill/>
        </p:spPr>
        <p:txBody>
          <a:bodyPr/>
          <a:lstStyle/>
          <a:p>
            <a:endParaRPr lang="en-US"/>
          </a:p>
        </p:txBody>
      </p:sp>
      <p:sp>
        <p:nvSpPr>
          <p:cNvPr id="4" name="Slide Number Placeholder 3">
            <a:extLst>
              <a:ext uri="{FF2B5EF4-FFF2-40B4-BE49-F238E27FC236}">
                <a16:creationId xmlns:a16="http://schemas.microsoft.com/office/drawing/2014/main" id="{AA4FCAF5-7BF4-39CD-D564-F83EB3F9B2FC}"/>
              </a:ext>
            </a:extLst>
          </p:cNvPr>
          <p:cNvSpPr>
            <a:spLocks noGrp="1"/>
          </p:cNvSpPr>
          <p:nvPr>
            <p:ph type="sldNum" sz="quarter" idx="12"/>
          </p:nvPr>
        </p:nvSpPr>
        <p:spPr/>
        <p:txBody>
          <a:bodyPr/>
          <a:lstStyle/>
          <a:p>
            <a:fld id="{330EA680-D336-4FF7-8B7A-9848BB0A1C32}" type="slidenum">
              <a:rPr lang="en-US" smtClean="0"/>
              <a:pPr/>
              <a:t>‹#›</a:t>
            </a:fld>
            <a:endParaRPr lang="en-US"/>
          </a:p>
        </p:txBody>
      </p:sp>
      <p:pic>
        <p:nvPicPr>
          <p:cNvPr id="3" name="Picture 2">
            <a:extLst>
              <a:ext uri="{FF2B5EF4-FFF2-40B4-BE49-F238E27FC236}">
                <a16:creationId xmlns:a16="http://schemas.microsoft.com/office/drawing/2014/main" id="{A07AD313-79B9-6AFC-6C3E-0E568EE209F3}"/>
              </a:ext>
            </a:extLst>
          </p:cNvPr>
          <p:cNvPicPr/>
          <p:nvPr userDrawn="1"/>
        </p:nvPicPr>
        <p:blipFill>
          <a:blip r:embed="rId2" cstate="print">
            <a:extLst>
              <a:ext uri="{28A0092B-C50C-407E-A947-70E740481C1C}">
                <a14:useLocalDpi xmlns:a14="http://schemas.microsoft.com/office/drawing/2010/main" val="0"/>
              </a:ext>
            </a:extLst>
          </a:blip>
          <a:srcRect/>
          <a:stretch/>
        </p:blipFill>
        <p:spPr>
          <a:xfrm>
            <a:off x="239381" y="139188"/>
            <a:ext cx="1541878" cy="636025"/>
          </a:xfrm>
          <a:prstGeom prst="rect">
            <a:avLst/>
          </a:prstGeom>
        </p:spPr>
      </p:pic>
    </p:spTree>
    <p:extLst>
      <p:ext uri="{BB962C8B-B14F-4D97-AF65-F5344CB8AC3E}">
        <p14:creationId xmlns:p14="http://schemas.microsoft.com/office/powerpoint/2010/main" val="42694542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llage">
    <p:spTree>
      <p:nvGrpSpPr>
        <p:cNvPr id="1" name=""/>
        <p:cNvGrpSpPr/>
        <p:nvPr/>
      </p:nvGrpSpPr>
      <p:grpSpPr>
        <a:xfrm>
          <a:off x="0" y="0"/>
          <a:ext cx="0" cy="0"/>
          <a:chOff x="0" y="0"/>
          <a:chExt cx="0" cy="0"/>
        </a:xfrm>
      </p:grpSpPr>
      <p:sp>
        <p:nvSpPr>
          <p:cNvPr id="16" name="Right Triangle 15">
            <a:extLst>
              <a:ext uri="{FF2B5EF4-FFF2-40B4-BE49-F238E27FC236}">
                <a16:creationId xmlns:a16="http://schemas.microsoft.com/office/drawing/2014/main" id="{629ADF36-909A-0B33-3BBF-C707A96054AC}"/>
              </a:ext>
            </a:extLst>
          </p:cNvPr>
          <p:cNvSpPr>
            <a:spLocks noGrp="1" noRot="1" noMove="1" noResize="1" noEditPoints="1" noAdjustHandles="1" noChangeArrowheads="1" noChangeShapeType="1"/>
          </p:cNvSpPr>
          <p:nvPr userDrawn="1"/>
        </p:nvSpPr>
        <p:spPr>
          <a:xfrm>
            <a:off x="-1" y="0"/>
            <a:ext cx="6858001" cy="6858001"/>
          </a:xfrm>
          <a:prstGeom prst="rtTriangle">
            <a:avLst/>
          </a:prstGeom>
          <a:solidFill>
            <a:srgbClr val="B309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7">
            <a:extLst>
              <a:ext uri="{FF2B5EF4-FFF2-40B4-BE49-F238E27FC236}">
                <a16:creationId xmlns:a16="http://schemas.microsoft.com/office/drawing/2014/main" id="{B35F30AD-FC30-64C5-DDAD-9079837AFCC2}"/>
              </a:ext>
            </a:extLst>
          </p:cNvPr>
          <p:cNvSpPr>
            <a:spLocks noGrp="1" noRot="1" noMove="1" noResize="1" noEditPoints="1" noAdjustHandles="1" noChangeArrowheads="1" noChangeShapeType="1"/>
          </p:cNvSpPr>
          <p:nvPr>
            <p:ph type="pic" sz="quarter" idx="10"/>
          </p:nvPr>
        </p:nvSpPr>
        <p:spPr>
          <a:xfrm>
            <a:off x="323473" y="197197"/>
            <a:ext cx="2697017" cy="2022763"/>
          </a:xfrm>
        </p:spPr>
        <p:txBody>
          <a:bodyPr/>
          <a:lstStyle/>
          <a:p>
            <a:endParaRPr lang="en-US"/>
          </a:p>
        </p:txBody>
      </p:sp>
      <p:sp>
        <p:nvSpPr>
          <p:cNvPr id="19" name="Picture Placeholder 17">
            <a:extLst>
              <a:ext uri="{FF2B5EF4-FFF2-40B4-BE49-F238E27FC236}">
                <a16:creationId xmlns:a16="http://schemas.microsoft.com/office/drawing/2014/main" id="{F0201CFD-96AA-4D93-B975-6CB19950692A}"/>
              </a:ext>
            </a:extLst>
          </p:cNvPr>
          <p:cNvSpPr>
            <a:spLocks noGrp="1" noRot="1" noMove="1" noResize="1" noEditPoints="1" noAdjustHandles="1" noChangeArrowheads="1" noChangeShapeType="1"/>
          </p:cNvSpPr>
          <p:nvPr>
            <p:ph type="pic" sz="quarter" idx="11"/>
          </p:nvPr>
        </p:nvSpPr>
        <p:spPr>
          <a:xfrm>
            <a:off x="3379127" y="197197"/>
            <a:ext cx="2697017" cy="2022763"/>
          </a:xfrm>
        </p:spPr>
        <p:txBody>
          <a:bodyPr/>
          <a:lstStyle/>
          <a:p>
            <a:endParaRPr lang="en-US"/>
          </a:p>
        </p:txBody>
      </p:sp>
      <p:sp>
        <p:nvSpPr>
          <p:cNvPr id="20" name="Picture Placeholder 17">
            <a:extLst>
              <a:ext uri="{FF2B5EF4-FFF2-40B4-BE49-F238E27FC236}">
                <a16:creationId xmlns:a16="http://schemas.microsoft.com/office/drawing/2014/main" id="{AEFE5227-874D-FADE-6629-2BCD14EE3478}"/>
              </a:ext>
            </a:extLst>
          </p:cNvPr>
          <p:cNvSpPr>
            <a:spLocks noGrp="1" noRot="1" noMove="1" noResize="1" noEditPoints="1" noAdjustHandles="1" noChangeArrowheads="1" noChangeShapeType="1"/>
          </p:cNvSpPr>
          <p:nvPr>
            <p:ph type="pic" sz="quarter" idx="12"/>
          </p:nvPr>
        </p:nvSpPr>
        <p:spPr>
          <a:xfrm>
            <a:off x="6434781" y="197197"/>
            <a:ext cx="2697017" cy="2022763"/>
          </a:xfrm>
        </p:spPr>
        <p:txBody>
          <a:bodyPr/>
          <a:lstStyle/>
          <a:p>
            <a:endParaRPr lang="en-US"/>
          </a:p>
        </p:txBody>
      </p:sp>
      <p:sp>
        <p:nvSpPr>
          <p:cNvPr id="21" name="Picture Placeholder 17">
            <a:extLst>
              <a:ext uri="{FF2B5EF4-FFF2-40B4-BE49-F238E27FC236}">
                <a16:creationId xmlns:a16="http://schemas.microsoft.com/office/drawing/2014/main" id="{711F4EE2-9625-570B-3401-DAD5E7D9A93A}"/>
              </a:ext>
            </a:extLst>
          </p:cNvPr>
          <p:cNvSpPr>
            <a:spLocks noGrp="1" noRot="1" noMove="1" noResize="1" noEditPoints="1" noAdjustHandles="1" noChangeArrowheads="1" noChangeShapeType="1"/>
          </p:cNvSpPr>
          <p:nvPr>
            <p:ph type="pic" sz="quarter" idx="13"/>
          </p:nvPr>
        </p:nvSpPr>
        <p:spPr>
          <a:xfrm>
            <a:off x="323473" y="2326896"/>
            <a:ext cx="2697017" cy="2022763"/>
          </a:xfrm>
        </p:spPr>
        <p:txBody>
          <a:bodyPr/>
          <a:lstStyle/>
          <a:p>
            <a:endParaRPr lang="en-US"/>
          </a:p>
        </p:txBody>
      </p:sp>
      <p:sp>
        <p:nvSpPr>
          <p:cNvPr id="22" name="Picture Placeholder 17">
            <a:extLst>
              <a:ext uri="{FF2B5EF4-FFF2-40B4-BE49-F238E27FC236}">
                <a16:creationId xmlns:a16="http://schemas.microsoft.com/office/drawing/2014/main" id="{530CF8FC-D1F3-066B-41B7-374BA9C766F5}"/>
              </a:ext>
            </a:extLst>
          </p:cNvPr>
          <p:cNvSpPr>
            <a:spLocks noGrp="1" noRot="1" noMove="1" noResize="1" noEditPoints="1" noAdjustHandles="1" noChangeArrowheads="1" noChangeShapeType="1"/>
          </p:cNvSpPr>
          <p:nvPr>
            <p:ph type="pic" sz="quarter" idx="14"/>
          </p:nvPr>
        </p:nvSpPr>
        <p:spPr>
          <a:xfrm>
            <a:off x="3379127" y="2326896"/>
            <a:ext cx="2697017" cy="2022763"/>
          </a:xfrm>
        </p:spPr>
        <p:txBody>
          <a:bodyPr/>
          <a:lstStyle/>
          <a:p>
            <a:endParaRPr lang="en-US"/>
          </a:p>
        </p:txBody>
      </p:sp>
      <p:sp>
        <p:nvSpPr>
          <p:cNvPr id="23" name="Picture Placeholder 17">
            <a:extLst>
              <a:ext uri="{FF2B5EF4-FFF2-40B4-BE49-F238E27FC236}">
                <a16:creationId xmlns:a16="http://schemas.microsoft.com/office/drawing/2014/main" id="{931E17C2-4A15-FCF2-B189-D20536189156}"/>
              </a:ext>
            </a:extLst>
          </p:cNvPr>
          <p:cNvSpPr>
            <a:spLocks noGrp="1" noRot="1" noMove="1" noResize="1" noEditPoints="1" noAdjustHandles="1" noChangeArrowheads="1" noChangeShapeType="1"/>
          </p:cNvSpPr>
          <p:nvPr>
            <p:ph type="pic" sz="quarter" idx="15"/>
          </p:nvPr>
        </p:nvSpPr>
        <p:spPr>
          <a:xfrm>
            <a:off x="6434781" y="2326896"/>
            <a:ext cx="2697017" cy="2022763"/>
          </a:xfrm>
        </p:spPr>
        <p:txBody>
          <a:bodyPr/>
          <a:lstStyle/>
          <a:p>
            <a:endParaRPr lang="en-US"/>
          </a:p>
        </p:txBody>
      </p:sp>
      <p:sp>
        <p:nvSpPr>
          <p:cNvPr id="24" name="Picture Placeholder 17">
            <a:extLst>
              <a:ext uri="{FF2B5EF4-FFF2-40B4-BE49-F238E27FC236}">
                <a16:creationId xmlns:a16="http://schemas.microsoft.com/office/drawing/2014/main" id="{9461025C-BC32-DBE3-A5BB-4CFB520F6F5D}"/>
              </a:ext>
            </a:extLst>
          </p:cNvPr>
          <p:cNvSpPr>
            <a:spLocks noGrp="1" noRot="1" noMove="1" noResize="1" noEditPoints="1" noAdjustHandles="1" noChangeArrowheads="1" noChangeShapeType="1"/>
          </p:cNvSpPr>
          <p:nvPr>
            <p:ph type="pic" sz="quarter" idx="16"/>
          </p:nvPr>
        </p:nvSpPr>
        <p:spPr>
          <a:xfrm>
            <a:off x="6434781" y="4456595"/>
            <a:ext cx="2697017" cy="2022763"/>
          </a:xfrm>
        </p:spPr>
        <p:txBody>
          <a:bodyPr/>
          <a:lstStyle/>
          <a:p>
            <a:endParaRPr lang="en-US"/>
          </a:p>
        </p:txBody>
      </p:sp>
      <p:sp>
        <p:nvSpPr>
          <p:cNvPr id="25" name="Picture Placeholder 17">
            <a:extLst>
              <a:ext uri="{FF2B5EF4-FFF2-40B4-BE49-F238E27FC236}">
                <a16:creationId xmlns:a16="http://schemas.microsoft.com/office/drawing/2014/main" id="{B93B6ACB-490B-1CDD-FB95-1B5B4879CB6F}"/>
              </a:ext>
            </a:extLst>
          </p:cNvPr>
          <p:cNvSpPr>
            <a:spLocks noGrp="1" noRot="1" noMove="1" noResize="1" noEditPoints="1" noAdjustHandles="1" noChangeArrowheads="1" noChangeShapeType="1"/>
          </p:cNvSpPr>
          <p:nvPr>
            <p:ph type="pic" sz="quarter" idx="17"/>
          </p:nvPr>
        </p:nvSpPr>
        <p:spPr>
          <a:xfrm>
            <a:off x="3379127" y="4456595"/>
            <a:ext cx="2697017" cy="2022763"/>
          </a:xfrm>
        </p:spPr>
        <p:txBody>
          <a:bodyPr/>
          <a:lstStyle/>
          <a:p>
            <a:endParaRPr lang="en-US"/>
          </a:p>
        </p:txBody>
      </p:sp>
      <p:sp>
        <p:nvSpPr>
          <p:cNvPr id="26" name="Picture Placeholder 17">
            <a:extLst>
              <a:ext uri="{FF2B5EF4-FFF2-40B4-BE49-F238E27FC236}">
                <a16:creationId xmlns:a16="http://schemas.microsoft.com/office/drawing/2014/main" id="{B2DEA9A9-1532-F60D-E9A9-2754DB0E742F}"/>
              </a:ext>
            </a:extLst>
          </p:cNvPr>
          <p:cNvSpPr>
            <a:spLocks noGrp="1" noRot="1" noMove="1" noResize="1" noEditPoints="1" noAdjustHandles="1" noChangeArrowheads="1" noChangeShapeType="1"/>
          </p:cNvSpPr>
          <p:nvPr>
            <p:ph type="pic" sz="quarter" idx="18"/>
          </p:nvPr>
        </p:nvSpPr>
        <p:spPr>
          <a:xfrm>
            <a:off x="323473" y="4456595"/>
            <a:ext cx="2697017" cy="2022763"/>
          </a:xfrm>
        </p:spPr>
        <p:txBody>
          <a:bodyPr/>
          <a:lstStyle/>
          <a:p>
            <a:endParaRPr lang="en-US"/>
          </a:p>
        </p:txBody>
      </p:sp>
      <p:sp>
        <p:nvSpPr>
          <p:cNvPr id="29" name="Text Placeholder 28">
            <a:extLst>
              <a:ext uri="{FF2B5EF4-FFF2-40B4-BE49-F238E27FC236}">
                <a16:creationId xmlns:a16="http://schemas.microsoft.com/office/drawing/2014/main" id="{7581BB30-30C9-8C44-07A1-DA3B4BCC928A}"/>
              </a:ext>
            </a:extLst>
          </p:cNvPr>
          <p:cNvSpPr>
            <a:spLocks noGrp="1"/>
          </p:cNvSpPr>
          <p:nvPr>
            <p:ph type="body" sz="quarter" idx="19" hasCustomPrompt="1"/>
          </p:nvPr>
        </p:nvSpPr>
        <p:spPr>
          <a:xfrm>
            <a:off x="9448800" y="1119183"/>
            <a:ext cx="2454563" cy="3090508"/>
          </a:xfrm>
        </p:spPr>
        <p:txBody>
          <a:bodyPr>
            <a:noAutofit/>
          </a:bodyPr>
          <a:lstStyle>
            <a:lvl1pPr marL="0" indent="0">
              <a:buNone/>
              <a:defRPr/>
            </a:lvl1pPr>
          </a:lstStyle>
          <a:p>
            <a:r>
              <a:rPr lang="en-US">
                <a:latin typeface="+mn-lt"/>
                <a:ea typeface="Calibri"/>
                <a:cs typeface="Calibri"/>
              </a:rPr>
              <a:t>Photo Collage: Use this slide to showcase photos from events or projects. Add a caption/credits here, but keep it brief!</a:t>
            </a:r>
          </a:p>
        </p:txBody>
      </p:sp>
      <p:sp>
        <p:nvSpPr>
          <p:cNvPr id="2" name="Date Placeholder 1">
            <a:extLst>
              <a:ext uri="{FF2B5EF4-FFF2-40B4-BE49-F238E27FC236}">
                <a16:creationId xmlns:a16="http://schemas.microsoft.com/office/drawing/2014/main" id="{9FF3F459-FCE3-4685-7F6D-D15AC11D6E5F}"/>
              </a:ext>
            </a:extLst>
          </p:cNvPr>
          <p:cNvSpPr>
            <a:spLocks noGrp="1"/>
          </p:cNvSpPr>
          <p:nvPr>
            <p:ph type="dt" sz="half" idx="21"/>
          </p:nvPr>
        </p:nvSpPr>
        <p:spPr/>
        <p:txBody>
          <a:bodyPr/>
          <a:lstStyle>
            <a:lvl1pPr>
              <a:defRPr>
                <a:solidFill>
                  <a:schemeClr val="bg1"/>
                </a:solidFill>
              </a:defRPr>
            </a:lvl1pPr>
          </a:lstStyle>
          <a:p>
            <a:fld id="{CE95B8A9-25A5-4C31-8A40-CBD951405E7F}" type="datetime1">
              <a:rPr lang="en-US" smtClean="0"/>
              <a:t>8/20/2026</a:t>
            </a:fld>
            <a:endParaRPr lang="en-US"/>
          </a:p>
        </p:txBody>
      </p:sp>
      <p:sp>
        <p:nvSpPr>
          <p:cNvPr id="3" name="Slide Number Placeholder 2">
            <a:extLst>
              <a:ext uri="{FF2B5EF4-FFF2-40B4-BE49-F238E27FC236}">
                <a16:creationId xmlns:a16="http://schemas.microsoft.com/office/drawing/2014/main" id="{E710A3F4-E072-74DC-C6F9-5573893C2C7B}"/>
              </a:ext>
            </a:extLst>
          </p:cNvPr>
          <p:cNvSpPr>
            <a:spLocks noGrp="1"/>
          </p:cNvSpPr>
          <p:nvPr>
            <p:ph type="sldNum" sz="quarter" idx="22"/>
          </p:nvPr>
        </p:nvSpPr>
        <p:spPr/>
        <p:txBody>
          <a:bodyPr/>
          <a:lstStyle/>
          <a:p>
            <a:fld id="{330EA680-D336-4FF7-8B7A-9848BB0A1C32}" type="slidenum">
              <a:rPr lang="en-US" smtClean="0"/>
              <a:pPr/>
              <a:t>‹#›</a:t>
            </a:fld>
            <a:endParaRPr lang="en-US"/>
          </a:p>
        </p:txBody>
      </p:sp>
      <p:pic>
        <p:nvPicPr>
          <p:cNvPr id="4" name="Picture 3">
            <a:extLst>
              <a:ext uri="{FF2B5EF4-FFF2-40B4-BE49-F238E27FC236}">
                <a16:creationId xmlns:a16="http://schemas.microsoft.com/office/drawing/2014/main" id="{8E27BF9A-4E17-44E2-0EE0-2253CD8E410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447306" y="139188"/>
            <a:ext cx="1541878" cy="636025"/>
          </a:xfrm>
          <a:prstGeom prst="rect">
            <a:avLst/>
          </a:prstGeom>
        </p:spPr>
      </p:pic>
    </p:spTree>
    <p:extLst>
      <p:ext uri="{BB962C8B-B14F-4D97-AF65-F5344CB8AC3E}">
        <p14:creationId xmlns:p14="http://schemas.microsoft.com/office/powerpoint/2010/main" val="2798788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FA49D250-A504-A993-749F-69C2490092A8}"/>
              </a:ext>
            </a:extLst>
          </p:cNvPr>
          <p:cNvSpPr>
            <a:spLocks noGrp="1"/>
          </p:cNvSpPr>
          <p:nvPr>
            <p:ph type="title" hasCustomPrompt="1"/>
          </p:nvPr>
        </p:nvSpPr>
        <p:spPr>
          <a:xfrm>
            <a:off x="4085617" y="356242"/>
            <a:ext cx="7294719" cy="1293575"/>
          </a:xfrm>
          <a:prstGeom prst="rect">
            <a:avLst/>
          </a:prstGeom>
          <a:solidFill>
            <a:schemeClr val="tx1"/>
          </a:solidFill>
        </p:spPr>
        <p:txBody>
          <a:bodyPr/>
          <a:lstStyle>
            <a:lvl1pPr algn="ctr">
              <a:defRPr>
                <a:solidFill>
                  <a:schemeClr val="bg1"/>
                </a:solidFill>
              </a:defRPr>
            </a:lvl1pPr>
          </a:lstStyle>
          <a:p>
            <a:r>
              <a:rPr lang="en-US"/>
              <a:t>Timeline Title</a:t>
            </a:r>
          </a:p>
        </p:txBody>
      </p:sp>
      <p:sp>
        <p:nvSpPr>
          <p:cNvPr id="3" name="Right Triangle 2">
            <a:extLst>
              <a:ext uri="{FF2B5EF4-FFF2-40B4-BE49-F238E27FC236}">
                <a16:creationId xmlns:a16="http://schemas.microsoft.com/office/drawing/2014/main" id="{BA755AC9-4153-9ADB-133F-BBD8171C2A64}"/>
              </a:ext>
            </a:extLst>
          </p:cNvPr>
          <p:cNvSpPr/>
          <p:nvPr userDrawn="1"/>
        </p:nvSpPr>
        <p:spPr>
          <a:xfrm>
            <a:off x="0" y="5424459"/>
            <a:ext cx="1433541" cy="143354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martArt Placeholder 4">
            <a:extLst>
              <a:ext uri="{FF2B5EF4-FFF2-40B4-BE49-F238E27FC236}">
                <a16:creationId xmlns:a16="http://schemas.microsoft.com/office/drawing/2014/main" id="{01101428-52EB-FD93-902E-74E269DCFA51}"/>
              </a:ext>
            </a:extLst>
          </p:cNvPr>
          <p:cNvSpPr>
            <a:spLocks noGrp="1"/>
          </p:cNvSpPr>
          <p:nvPr>
            <p:ph type="dgm" sz="quarter" idx="10"/>
          </p:nvPr>
        </p:nvSpPr>
        <p:spPr>
          <a:xfrm>
            <a:off x="376237" y="2016422"/>
            <a:ext cx="11439525" cy="4410075"/>
          </a:xfrm>
        </p:spPr>
        <p:txBody>
          <a:bodyPr/>
          <a:lstStyle/>
          <a:p>
            <a:endParaRPr lang="en-US"/>
          </a:p>
        </p:txBody>
      </p:sp>
      <p:pic>
        <p:nvPicPr>
          <p:cNvPr id="7" name="Picture 6">
            <a:extLst>
              <a:ext uri="{FF2B5EF4-FFF2-40B4-BE49-F238E27FC236}">
                <a16:creationId xmlns:a16="http://schemas.microsoft.com/office/drawing/2014/main" id="{218CE26B-CE71-C1D5-6393-A84BA0DE156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rcRect/>
          <a:stretch/>
        </p:blipFill>
        <p:spPr>
          <a:xfrm>
            <a:off x="239381" y="139188"/>
            <a:ext cx="1541878" cy="636025"/>
          </a:xfrm>
          <a:prstGeom prst="rect">
            <a:avLst/>
          </a:prstGeom>
        </p:spPr>
      </p:pic>
      <p:sp>
        <p:nvSpPr>
          <p:cNvPr id="4" name="Slide Number Placeholder 3">
            <a:extLst>
              <a:ext uri="{FF2B5EF4-FFF2-40B4-BE49-F238E27FC236}">
                <a16:creationId xmlns:a16="http://schemas.microsoft.com/office/drawing/2014/main" id="{28AF3AD4-B871-67C5-1C7D-7492D66A5424}"/>
              </a:ext>
            </a:extLst>
          </p:cNvPr>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val="24948054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50FC1E-DDF7-03A0-232C-2038C809057B}"/>
              </a:ext>
            </a:extLst>
          </p:cNvPr>
          <p:cNvSpPr>
            <a:spLocks noGrp="1" noRot="1" noMove="1" noResize="1" noEditPoints="1" noAdjustHandles="1" noChangeArrowheads="1" noChangeShapeType="1"/>
          </p:cNvSpPr>
          <p:nvPr userDrawn="1"/>
        </p:nvSpPr>
        <p:spPr>
          <a:xfrm>
            <a:off x="0" y="0"/>
            <a:ext cx="12191999" cy="111967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ight Triangle 6">
            <a:extLst>
              <a:ext uri="{FF2B5EF4-FFF2-40B4-BE49-F238E27FC236}">
                <a16:creationId xmlns:a16="http://schemas.microsoft.com/office/drawing/2014/main" id="{76EFB814-0022-6694-954F-948B554CAA0C}"/>
              </a:ext>
            </a:extLst>
          </p:cNvPr>
          <p:cNvSpPr>
            <a:spLocks noGrp="1" noRot="1" noMove="1" noResize="1" noEditPoints="1" noAdjustHandles="1" noChangeArrowheads="1" noChangeShapeType="1"/>
          </p:cNvSpPr>
          <p:nvPr userDrawn="1"/>
        </p:nvSpPr>
        <p:spPr>
          <a:xfrm>
            <a:off x="0" y="5424459"/>
            <a:ext cx="1433541" cy="143354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BCEC1D-0F28-FF4E-CBEB-D372A2750027}"/>
              </a:ext>
            </a:extLst>
          </p:cNvPr>
          <p:cNvSpPr>
            <a:spLocks noGrp="1"/>
          </p:cNvSpPr>
          <p:nvPr>
            <p:ph type="title" hasCustomPrompt="1"/>
          </p:nvPr>
        </p:nvSpPr>
        <p:spPr>
          <a:xfrm>
            <a:off x="0" y="0"/>
            <a:ext cx="12192000" cy="1119673"/>
          </a:xfrm>
          <a:prstGeom prst="rect">
            <a:avLst/>
          </a:prstGeom>
          <a:noFill/>
        </p:spPr>
        <p:txBody>
          <a:bodyPr lIns="1828800" rIns="1828800"/>
          <a:lstStyle>
            <a:lvl1pPr algn="ctr">
              <a:defRPr>
                <a:solidFill>
                  <a:schemeClr val="bg1"/>
                </a:solidFill>
              </a:defRPr>
            </a:lvl1pPr>
          </a:lstStyle>
          <a:p>
            <a:r>
              <a:rPr lang="en-US"/>
              <a:t>Title: Full-Size Table</a:t>
            </a:r>
          </a:p>
        </p:txBody>
      </p:sp>
      <p:sp>
        <p:nvSpPr>
          <p:cNvPr id="8" name="Table Placeholder 7">
            <a:extLst>
              <a:ext uri="{FF2B5EF4-FFF2-40B4-BE49-F238E27FC236}">
                <a16:creationId xmlns:a16="http://schemas.microsoft.com/office/drawing/2014/main" id="{8DC35681-9DE1-BFBC-997E-A7E95944ABC9}"/>
              </a:ext>
            </a:extLst>
          </p:cNvPr>
          <p:cNvSpPr>
            <a:spLocks noGrp="1"/>
          </p:cNvSpPr>
          <p:nvPr>
            <p:ph type="tbl" sz="quarter" idx="10" hasCustomPrompt="1"/>
          </p:nvPr>
        </p:nvSpPr>
        <p:spPr>
          <a:xfrm>
            <a:off x="1103311" y="1423358"/>
            <a:ext cx="9985375" cy="5158596"/>
          </a:xfrm>
        </p:spPr>
        <p:txBody>
          <a:bodyPr/>
          <a:lstStyle>
            <a:lvl1pPr marL="0" indent="0">
              <a:buNone/>
              <a:defRPr/>
            </a:lvl1pPr>
            <a:lvl2pPr>
              <a:defRPr/>
            </a:lvl2pPr>
          </a:lstStyle>
          <a:p>
            <a:r>
              <a:rPr lang="en-US"/>
              <a:t>Table headers: White font, size 18, Avenir Next LT Pro (Bold), left or center aligned</a:t>
            </a:r>
            <a:br>
              <a:rPr lang="en-US"/>
            </a:br>
            <a:r>
              <a:rPr lang="en-US"/>
              <a:t>Table body: Theme blue font, size 18, Avenir Next LT Pro, left or center aligned</a:t>
            </a:r>
            <a:br>
              <a:rPr lang="en-US"/>
            </a:br>
            <a:r>
              <a:rPr lang="en-US"/>
              <a:t>After inserting a table, choose a color option by selecting the table and clicking “Table Design.” Then select one of the first two color options in the theme: blue or red.</a:t>
            </a:r>
          </a:p>
        </p:txBody>
      </p:sp>
      <p:sp>
        <p:nvSpPr>
          <p:cNvPr id="6" name="Slide Number Placeholder 5">
            <a:extLst>
              <a:ext uri="{FF2B5EF4-FFF2-40B4-BE49-F238E27FC236}">
                <a16:creationId xmlns:a16="http://schemas.microsoft.com/office/drawing/2014/main" id="{EF8D04A1-D2FE-4E74-0CDF-0DD8E31803B7}"/>
              </a:ext>
            </a:extLst>
          </p:cNvPr>
          <p:cNvSpPr>
            <a:spLocks noGrp="1"/>
          </p:cNvSpPr>
          <p:nvPr>
            <p:ph type="sldNum" sz="quarter" idx="12"/>
          </p:nvPr>
        </p:nvSpPr>
        <p:spPr/>
        <p:txBody>
          <a:bodyPr/>
          <a:lstStyle/>
          <a:p>
            <a:fld id="{330EA680-D336-4FF7-8B7A-9848BB0A1C32}" type="slidenum">
              <a:rPr lang="en-US" smtClean="0"/>
              <a:pPr/>
              <a:t>‹#›</a:t>
            </a:fld>
            <a:endParaRPr lang="en-US"/>
          </a:p>
        </p:txBody>
      </p:sp>
      <p:pic>
        <p:nvPicPr>
          <p:cNvPr id="3" name="Picture 2">
            <a:extLst>
              <a:ext uri="{FF2B5EF4-FFF2-40B4-BE49-F238E27FC236}">
                <a16:creationId xmlns:a16="http://schemas.microsoft.com/office/drawing/2014/main" id="{598141A2-DDBB-822B-D8F7-AE4E31F645D6}"/>
              </a:ext>
            </a:extLst>
          </p:cNvPr>
          <p:cNvPicPr/>
          <p:nvPr userDrawn="1"/>
        </p:nvPicPr>
        <p:blipFill>
          <a:blip r:embed="rId2" cstate="print">
            <a:extLst>
              <a:ext uri="{28A0092B-C50C-407E-A947-70E740481C1C}">
                <a14:useLocalDpi xmlns:a14="http://schemas.microsoft.com/office/drawing/2010/main" val="0"/>
              </a:ext>
            </a:extLst>
          </a:blip>
          <a:srcRect/>
          <a:stretch/>
        </p:blipFill>
        <p:spPr>
          <a:xfrm>
            <a:off x="10430907" y="139188"/>
            <a:ext cx="1541876" cy="636024"/>
          </a:xfrm>
          <a:prstGeom prst="rect">
            <a:avLst/>
          </a:prstGeom>
        </p:spPr>
      </p:pic>
    </p:spTree>
    <p:extLst>
      <p:ext uri="{BB962C8B-B14F-4D97-AF65-F5344CB8AC3E}">
        <p14:creationId xmlns:p14="http://schemas.microsoft.com/office/powerpoint/2010/main" val="3664362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With Tex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EA53772-D469-4843-4FF5-0970C1191A47}"/>
              </a:ext>
            </a:extLst>
          </p:cNvPr>
          <p:cNvSpPr>
            <a:spLocks noGrp="1" noRot="1" noMove="1" noResize="1" noEditPoints="1" noAdjustHandles="1" noChangeArrowheads="1" noChangeShapeType="1"/>
          </p:cNvSpPr>
          <p:nvPr userDrawn="1"/>
        </p:nvSpPr>
        <p:spPr>
          <a:xfrm>
            <a:off x="8572498" y="0"/>
            <a:ext cx="36195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9D0744F-1AFD-2BE1-E3B4-E4736FD26C4D}"/>
              </a:ext>
            </a:extLst>
          </p:cNvPr>
          <p:cNvSpPr>
            <a:spLocks/>
          </p:cNvSpPr>
          <p:nvPr userDrawn="1"/>
        </p:nvSpPr>
        <p:spPr>
          <a:xfrm>
            <a:off x="0" y="0"/>
            <a:ext cx="12191999" cy="111967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Right Triangle 13">
            <a:extLst>
              <a:ext uri="{FF2B5EF4-FFF2-40B4-BE49-F238E27FC236}">
                <a16:creationId xmlns:a16="http://schemas.microsoft.com/office/drawing/2014/main" id="{26DFA089-3E46-EA63-4D02-BE7CDCD27102}"/>
              </a:ext>
            </a:extLst>
          </p:cNvPr>
          <p:cNvSpPr>
            <a:spLocks noGrp="1" noRot="1" noMove="1" noResize="1" noEditPoints="1" noAdjustHandles="1" noChangeArrowheads="1" noChangeShapeType="1"/>
          </p:cNvSpPr>
          <p:nvPr userDrawn="1"/>
        </p:nvSpPr>
        <p:spPr>
          <a:xfrm>
            <a:off x="0" y="5424459"/>
            <a:ext cx="1433541" cy="143354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BCEC1D-0F28-FF4E-CBEB-D372A2750027}"/>
              </a:ext>
            </a:extLst>
          </p:cNvPr>
          <p:cNvSpPr>
            <a:spLocks noGrp="1"/>
          </p:cNvSpPr>
          <p:nvPr>
            <p:ph type="title" hasCustomPrompt="1"/>
          </p:nvPr>
        </p:nvSpPr>
        <p:spPr>
          <a:xfrm>
            <a:off x="0" y="-1"/>
            <a:ext cx="12192000" cy="1119673"/>
          </a:xfrm>
          <a:prstGeom prst="rect">
            <a:avLst/>
          </a:prstGeom>
          <a:noFill/>
        </p:spPr>
        <p:txBody>
          <a:bodyPr lIns="1828800" rIns="1828800"/>
          <a:lstStyle>
            <a:lvl1pPr algn="ctr">
              <a:defRPr>
                <a:solidFill>
                  <a:schemeClr val="bg1"/>
                </a:solidFill>
              </a:defRPr>
            </a:lvl1pPr>
          </a:lstStyle>
          <a:p>
            <a:r>
              <a:rPr lang="en-US"/>
              <a:t>Title: Table With Text</a:t>
            </a:r>
          </a:p>
        </p:txBody>
      </p:sp>
      <p:sp>
        <p:nvSpPr>
          <p:cNvPr id="8" name="Table Placeholder 7">
            <a:extLst>
              <a:ext uri="{FF2B5EF4-FFF2-40B4-BE49-F238E27FC236}">
                <a16:creationId xmlns:a16="http://schemas.microsoft.com/office/drawing/2014/main" id="{8DC35681-9DE1-BFBC-997E-A7E95944ABC9}"/>
              </a:ext>
            </a:extLst>
          </p:cNvPr>
          <p:cNvSpPr>
            <a:spLocks noGrp="1"/>
          </p:cNvSpPr>
          <p:nvPr>
            <p:ph type="tbl" sz="quarter" idx="10" hasCustomPrompt="1"/>
          </p:nvPr>
        </p:nvSpPr>
        <p:spPr>
          <a:xfrm>
            <a:off x="361949" y="1431987"/>
            <a:ext cx="7848599" cy="4959482"/>
          </a:xfrm>
        </p:spPr>
        <p:txBody>
          <a:bodyPr/>
          <a:lstStyle>
            <a:lvl1pPr marL="0" indent="0">
              <a:buNone/>
              <a:defRPr/>
            </a:lvl1pPr>
            <a:lvl2pPr>
              <a:defRPr/>
            </a:lvl2pPr>
          </a:lstStyle>
          <a:p>
            <a:r>
              <a:rPr lang="en-US"/>
              <a:t>Table headers: White font, size 18, Avenir Next LT Pro (Bold), left or center aligned</a:t>
            </a:r>
            <a:br>
              <a:rPr lang="en-US"/>
            </a:br>
            <a:r>
              <a:rPr lang="en-US"/>
              <a:t>Table body: Theme blue font, size 18, Avenir Next LT Pro, left or center aligned</a:t>
            </a:r>
            <a:br>
              <a:rPr lang="en-US"/>
            </a:br>
            <a:r>
              <a:rPr lang="en-US"/>
              <a:t>After inserting a table, choose a color option by selecting the table and clicking “Table Design.” Then select one of the first two color options in the theme: blue or red.</a:t>
            </a:r>
          </a:p>
        </p:txBody>
      </p:sp>
      <p:sp>
        <p:nvSpPr>
          <p:cNvPr id="7" name="Text Placeholder 3">
            <a:extLst>
              <a:ext uri="{FF2B5EF4-FFF2-40B4-BE49-F238E27FC236}">
                <a16:creationId xmlns:a16="http://schemas.microsoft.com/office/drawing/2014/main" id="{C3967274-87E1-628C-8976-A0C82C66B5CF}"/>
              </a:ext>
            </a:extLst>
          </p:cNvPr>
          <p:cNvSpPr>
            <a:spLocks noGrp="1"/>
          </p:cNvSpPr>
          <p:nvPr>
            <p:ph type="body" sz="quarter" idx="11" hasCustomPrompt="1"/>
          </p:nvPr>
        </p:nvSpPr>
        <p:spPr>
          <a:xfrm>
            <a:off x="8754701" y="1431986"/>
            <a:ext cx="3247964" cy="4861699"/>
          </a:xfrm>
          <a:prstGeom prst="rect">
            <a:avLst/>
          </a:prstGeom>
          <a:noFill/>
          <a:ln>
            <a:noFill/>
          </a:ln>
          <a:effectLst/>
        </p:spPr>
        <p:style>
          <a:lnRef idx="2">
            <a:schemeClr val="dk1"/>
          </a:lnRef>
          <a:fillRef idx="1">
            <a:schemeClr val="lt1"/>
          </a:fillRef>
          <a:effectRef idx="0">
            <a:schemeClr val="dk1"/>
          </a:effectRef>
          <a:fontRef idx="minor">
            <a:schemeClr val="dk1"/>
          </a:fontRef>
        </p:style>
        <p:txBody>
          <a:bodyPr>
            <a:noAutofit/>
          </a:bodyPr>
          <a:lstStyle>
            <a:lvl1pPr marL="0" indent="0">
              <a:buFont typeface="Arial" panose="020B0604020202020204" pitchFamily="34" charset="0"/>
              <a:buNone/>
              <a:defRPr>
                <a:solidFill>
                  <a:schemeClr val="tx2"/>
                </a:solidFill>
              </a:defRPr>
            </a:lvl1pPr>
          </a:lstStyle>
          <a:p>
            <a:pPr lvl="0"/>
            <a:r>
              <a:rPr lang="en-US"/>
              <a:t>Use this text box to explain the table or add additional information.</a:t>
            </a:r>
          </a:p>
        </p:txBody>
      </p:sp>
      <p:sp>
        <p:nvSpPr>
          <p:cNvPr id="5" name="Slide Number Placeholder 4">
            <a:extLst>
              <a:ext uri="{FF2B5EF4-FFF2-40B4-BE49-F238E27FC236}">
                <a16:creationId xmlns:a16="http://schemas.microsoft.com/office/drawing/2014/main" id="{24577E67-A4CA-94A4-21D7-94BB9F812EDF}"/>
              </a:ext>
            </a:extLst>
          </p:cNvPr>
          <p:cNvSpPr>
            <a:spLocks noGrp="1"/>
          </p:cNvSpPr>
          <p:nvPr>
            <p:ph type="sldNum" sz="quarter" idx="13"/>
          </p:nvPr>
        </p:nvSpPr>
        <p:spPr/>
        <p:txBody>
          <a:bodyPr/>
          <a:lstStyle/>
          <a:p>
            <a:fld id="{330EA680-D336-4FF7-8B7A-9848BB0A1C32}" type="slidenum">
              <a:rPr lang="en-US" smtClean="0"/>
              <a:pPr/>
              <a:t>‹#›</a:t>
            </a:fld>
            <a:endParaRPr lang="en-US"/>
          </a:p>
        </p:txBody>
      </p:sp>
      <p:pic>
        <p:nvPicPr>
          <p:cNvPr id="3" name="Picture 2">
            <a:extLst>
              <a:ext uri="{FF2B5EF4-FFF2-40B4-BE49-F238E27FC236}">
                <a16:creationId xmlns:a16="http://schemas.microsoft.com/office/drawing/2014/main" id="{6DDF15ED-C9F9-5D3E-9569-99C65240C4A2}"/>
              </a:ext>
            </a:extLst>
          </p:cNvPr>
          <p:cNvPicPr/>
          <p:nvPr userDrawn="1"/>
        </p:nvPicPr>
        <p:blipFill>
          <a:blip r:embed="rId2" cstate="print">
            <a:extLst>
              <a:ext uri="{28A0092B-C50C-407E-A947-70E740481C1C}">
                <a14:useLocalDpi xmlns:a14="http://schemas.microsoft.com/office/drawing/2010/main" val="0"/>
              </a:ext>
            </a:extLst>
          </a:blip>
          <a:srcRect/>
          <a:stretch/>
        </p:blipFill>
        <p:spPr>
          <a:xfrm>
            <a:off x="10430907" y="139188"/>
            <a:ext cx="1541876" cy="636024"/>
          </a:xfrm>
          <a:prstGeom prst="rect">
            <a:avLst/>
          </a:prstGeom>
        </p:spPr>
      </p:pic>
    </p:spTree>
    <p:extLst>
      <p:ext uri="{BB962C8B-B14F-4D97-AF65-F5344CB8AC3E}">
        <p14:creationId xmlns:p14="http://schemas.microsoft.com/office/powerpoint/2010/main" val="3454146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Size Chart - No 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C587429-C710-50A4-5BD6-80CF9412A45A}"/>
              </a:ext>
            </a:extLst>
          </p:cNvPr>
          <p:cNvSpPr>
            <a:spLocks noGrp="1" noRot="1" noMove="1" noResize="1" noEditPoints="1" noAdjustHandles="1" noChangeArrowheads="1" noChangeShapeType="1"/>
          </p:cNvSpPr>
          <p:nvPr userDrawn="1"/>
        </p:nvSpPr>
        <p:spPr>
          <a:xfrm>
            <a:off x="0" y="0"/>
            <a:ext cx="12191999" cy="111967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BD366EFE-B500-38EB-4876-2E29CD078785}"/>
              </a:ext>
            </a:extLst>
          </p:cNvPr>
          <p:cNvSpPr>
            <a:spLocks noGrp="1"/>
          </p:cNvSpPr>
          <p:nvPr>
            <p:ph type="title" hasCustomPrompt="1"/>
          </p:nvPr>
        </p:nvSpPr>
        <p:spPr>
          <a:xfrm>
            <a:off x="0" y="-1"/>
            <a:ext cx="12192000" cy="1119673"/>
          </a:xfrm>
          <a:prstGeom prst="rect">
            <a:avLst/>
          </a:prstGeom>
        </p:spPr>
        <p:txBody>
          <a:bodyPr/>
          <a:lstStyle>
            <a:lvl1pPr algn="ctr">
              <a:defRPr>
                <a:solidFill>
                  <a:schemeClr val="bg1"/>
                </a:solidFill>
              </a:defRPr>
            </a:lvl1pPr>
          </a:lstStyle>
          <a:p>
            <a:r>
              <a:rPr lang="en-US"/>
              <a:t>Title: Full-Size Chart</a:t>
            </a:r>
          </a:p>
        </p:txBody>
      </p:sp>
      <p:sp>
        <p:nvSpPr>
          <p:cNvPr id="8" name="Chart Placeholder 7">
            <a:extLst>
              <a:ext uri="{FF2B5EF4-FFF2-40B4-BE49-F238E27FC236}">
                <a16:creationId xmlns:a16="http://schemas.microsoft.com/office/drawing/2014/main" id="{1D996015-4EB4-D5F1-0EA8-C41DDDC4DE40}"/>
              </a:ext>
            </a:extLst>
          </p:cNvPr>
          <p:cNvSpPr>
            <a:spLocks noGrp="1"/>
          </p:cNvSpPr>
          <p:nvPr>
            <p:ph type="chart" sz="quarter" idx="10"/>
          </p:nvPr>
        </p:nvSpPr>
        <p:spPr>
          <a:xfrm>
            <a:off x="1081088" y="1421394"/>
            <a:ext cx="10029825" cy="4807956"/>
          </a:xfrm>
        </p:spPr>
        <p:txBody>
          <a:bodyPr/>
          <a:lstStyle/>
          <a:p>
            <a:endParaRPr lang="en-US"/>
          </a:p>
        </p:txBody>
      </p:sp>
      <p:sp>
        <p:nvSpPr>
          <p:cNvPr id="10" name="Right Triangle 9">
            <a:extLst>
              <a:ext uri="{FF2B5EF4-FFF2-40B4-BE49-F238E27FC236}">
                <a16:creationId xmlns:a16="http://schemas.microsoft.com/office/drawing/2014/main" id="{C2755107-E414-BAAA-48A8-C54F4B1B6E08}"/>
              </a:ext>
            </a:extLst>
          </p:cNvPr>
          <p:cNvSpPr>
            <a:spLocks noGrp="1" noRot="1" noMove="1" noResize="1" noEditPoints="1" noAdjustHandles="1" noChangeArrowheads="1" noChangeShapeType="1"/>
          </p:cNvSpPr>
          <p:nvPr userDrawn="1"/>
        </p:nvSpPr>
        <p:spPr>
          <a:xfrm>
            <a:off x="0" y="5424459"/>
            <a:ext cx="1433541" cy="143354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CA3BF44D-A58C-27AD-6424-E6AB9B653AD3}"/>
              </a:ext>
            </a:extLst>
          </p:cNvPr>
          <p:cNvSpPr>
            <a:spLocks noGrp="1"/>
          </p:cNvSpPr>
          <p:nvPr>
            <p:ph type="sldNum" sz="quarter" idx="12"/>
          </p:nvPr>
        </p:nvSpPr>
        <p:spPr/>
        <p:txBody>
          <a:bodyPr/>
          <a:lstStyle/>
          <a:p>
            <a:fld id="{330EA680-D336-4FF7-8B7A-9848BB0A1C32}" type="slidenum">
              <a:rPr lang="en-US" smtClean="0"/>
              <a:pPr/>
              <a:t>‹#›</a:t>
            </a:fld>
            <a:endParaRPr lang="en-US"/>
          </a:p>
        </p:txBody>
      </p:sp>
      <p:pic>
        <p:nvPicPr>
          <p:cNvPr id="3" name="Picture 2">
            <a:extLst>
              <a:ext uri="{FF2B5EF4-FFF2-40B4-BE49-F238E27FC236}">
                <a16:creationId xmlns:a16="http://schemas.microsoft.com/office/drawing/2014/main" id="{C589F567-0F2B-3C56-413D-4BE2673816F0}"/>
              </a:ext>
            </a:extLst>
          </p:cNvPr>
          <p:cNvPicPr/>
          <p:nvPr userDrawn="1"/>
        </p:nvPicPr>
        <p:blipFill>
          <a:blip r:embed="rId2" cstate="print">
            <a:extLst>
              <a:ext uri="{28A0092B-C50C-407E-A947-70E740481C1C}">
                <a14:useLocalDpi xmlns:a14="http://schemas.microsoft.com/office/drawing/2010/main" val="0"/>
              </a:ext>
            </a:extLst>
          </a:blip>
          <a:srcRect/>
          <a:stretch/>
        </p:blipFill>
        <p:spPr>
          <a:xfrm>
            <a:off x="10430907" y="139188"/>
            <a:ext cx="1541876" cy="636024"/>
          </a:xfrm>
          <a:prstGeom prst="rect">
            <a:avLst/>
          </a:prstGeom>
        </p:spPr>
      </p:pic>
    </p:spTree>
    <p:extLst>
      <p:ext uri="{BB962C8B-B14F-4D97-AF65-F5344CB8AC3E}">
        <p14:creationId xmlns:p14="http://schemas.microsoft.com/office/powerpoint/2010/main" val="11843882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With Text">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4F83BD8-C131-F2B7-26BC-1B93E6F6874D}"/>
              </a:ext>
            </a:extLst>
          </p:cNvPr>
          <p:cNvSpPr/>
          <p:nvPr userDrawn="1"/>
        </p:nvSpPr>
        <p:spPr>
          <a:xfrm>
            <a:off x="8572498" y="0"/>
            <a:ext cx="36195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66CBDD7-3270-AFD8-923B-C11F6C45DDB6}"/>
              </a:ext>
            </a:extLst>
          </p:cNvPr>
          <p:cNvSpPr/>
          <p:nvPr userDrawn="1"/>
        </p:nvSpPr>
        <p:spPr>
          <a:xfrm>
            <a:off x="0" y="0"/>
            <a:ext cx="12191999" cy="111967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Right Triangle 13">
            <a:extLst>
              <a:ext uri="{FF2B5EF4-FFF2-40B4-BE49-F238E27FC236}">
                <a16:creationId xmlns:a16="http://schemas.microsoft.com/office/drawing/2014/main" id="{26DFA089-3E46-EA63-4D02-BE7CDCD27102}"/>
              </a:ext>
            </a:extLst>
          </p:cNvPr>
          <p:cNvSpPr/>
          <p:nvPr userDrawn="1"/>
        </p:nvSpPr>
        <p:spPr>
          <a:xfrm>
            <a:off x="0" y="5424459"/>
            <a:ext cx="1433541" cy="143354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BCEC1D-0F28-FF4E-CBEB-D372A2750027}"/>
              </a:ext>
            </a:extLst>
          </p:cNvPr>
          <p:cNvSpPr>
            <a:spLocks noGrp="1"/>
          </p:cNvSpPr>
          <p:nvPr>
            <p:ph type="title" hasCustomPrompt="1"/>
          </p:nvPr>
        </p:nvSpPr>
        <p:spPr>
          <a:xfrm>
            <a:off x="0" y="-1"/>
            <a:ext cx="12191998" cy="1119673"/>
          </a:xfrm>
          <a:prstGeom prst="rect">
            <a:avLst/>
          </a:prstGeom>
        </p:spPr>
        <p:txBody>
          <a:bodyPr lIns="1828800" rIns="1828800"/>
          <a:lstStyle>
            <a:lvl1pPr algn="ctr">
              <a:defRPr>
                <a:solidFill>
                  <a:schemeClr val="bg1"/>
                </a:solidFill>
              </a:defRPr>
            </a:lvl1pPr>
          </a:lstStyle>
          <a:p>
            <a:r>
              <a:rPr lang="en-US"/>
              <a:t>Title: Chart With Text</a:t>
            </a:r>
          </a:p>
        </p:txBody>
      </p:sp>
      <p:sp>
        <p:nvSpPr>
          <p:cNvPr id="4" name="Text Placeholder 3">
            <a:extLst>
              <a:ext uri="{FF2B5EF4-FFF2-40B4-BE49-F238E27FC236}">
                <a16:creationId xmlns:a16="http://schemas.microsoft.com/office/drawing/2014/main" id="{85B6D39D-F54D-74DB-588B-6116F0214695}"/>
              </a:ext>
            </a:extLst>
          </p:cNvPr>
          <p:cNvSpPr>
            <a:spLocks noGrp="1"/>
          </p:cNvSpPr>
          <p:nvPr>
            <p:ph type="body" sz="quarter" idx="11" hasCustomPrompt="1"/>
          </p:nvPr>
        </p:nvSpPr>
        <p:spPr>
          <a:xfrm>
            <a:off x="8754701" y="1431986"/>
            <a:ext cx="3247964" cy="4861699"/>
          </a:xfrm>
          <a:prstGeom prst="rect">
            <a:avLst/>
          </a:prstGeom>
          <a:noFill/>
          <a:ln>
            <a:noFill/>
          </a:ln>
          <a:effectLst/>
        </p:spPr>
        <p:style>
          <a:lnRef idx="2">
            <a:schemeClr val="dk1"/>
          </a:lnRef>
          <a:fillRef idx="1">
            <a:schemeClr val="lt1"/>
          </a:fillRef>
          <a:effectRef idx="0">
            <a:schemeClr val="dk1"/>
          </a:effectRef>
          <a:fontRef idx="minor">
            <a:schemeClr val="dk1"/>
          </a:fontRef>
        </p:style>
        <p:txBody>
          <a:bodyPr/>
          <a:lstStyle>
            <a:lvl1pPr marL="0" indent="0">
              <a:buFont typeface="Arial" panose="020B0604020202020204" pitchFamily="34" charset="0"/>
              <a:buNone/>
              <a:defRPr>
                <a:solidFill>
                  <a:schemeClr val="tx2"/>
                </a:solidFill>
              </a:defRPr>
            </a:lvl1pPr>
          </a:lstStyle>
          <a:p>
            <a:pPr lvl="0"/>
            <a:r>
              <a:rPr lang="en-US"/>
              <a:t>Use this text box to explain the table or add additional information.</a:t>
            </a:r>
          </a:p>
        </p:txBody>
      </p:sp>
      <p:sp>
        <p:nvSpPr>
          <p:cNvPr id="5" name="Chart Placeholder 4">
            <a:extLst>
              <a:ext uri="{FF2B5EF4-FFF2-40B4-BE49-F238E27FC236}">
                <a16:creationId xmlns:a16="http://schemas.microsoft.com/office/drawing/2014/main" id="{D2897738-B228-4B19-72AE-97705A5D447F}"/>
              </a:ext>
            </a:extLst>
          </p:cNvPr>
          <p:cNvSpPr>
            <a:spLocks noGrp="1"/>
          </p:cNvSpPr>
          <p:nvPr>
            <p:ph type="chart" sz="quarter" idx="12"/>
          </p:nvPr>
        </p:nvSpPr>
        <p:spPr>
          <a:xfrm>
            <a:off x="488887" y="1431986"/>
            <a:ext cx="7650178" cy="5014852"/>
          </a:xfrm>
        </p:spPr>
        <p:txBody>
          <a:bodyPr/>
          <a:lstStyle/>
          <a:p>
            <a:endParaRPr lang="en-US"/>
          </a:p>
        </p:txBody>
      </p:sp>
      <p:sp>
        <p:nvSpPr>
          <p:cNvPr id="6" name="Slide Number Placeholder 5">
            <a:extLst>
              <a:ext uri="{FF2B5EF4-FFF2-40B4-BE49-F238E27FC236}">
                <a16:creationId xmlns:a16="http://schemas.microsoft.com/office/drawing/2014/main" id="{CD20B09E-903D-A194-3C9B-03860D398109}"/>
              </a:ext>
            </a:extLst>
          </p:cNvPr>
          <p:cNvSpPr>
            <a:spLocks noGrp="1"/>
          </p:cNvSpPr>
          <p:nvPr>
            <p:ph type="sldNum" sz="quarter" idx="14"/>
          </p:nvPr>
        </p:nvSpPr>
        <p:spPr/>
        <p:txBody>
          <a:bodyPr/>
          <a:lstStyle/>
          <a:p>
            <a:fld id="{330EA680-D336-4FF7-8B7A-9848BB0A1C32}" type="slidenum">
              <a:rPr lang="en-US" smtClean="0"/>
              <a:pPr/>
              <a:t>‹#›</a:t>
            </a:fld>
            <a:endParaRPr lang="en-US"/>
          </a:p>
        </p:txBody>
      </p:sp>
      <p:pic>
        <p:nvPicPr>
          <p:cNvPr id="3" name="Picture 2">
            <a:extLst>
              <a:ext uri="{FF2B5EF4-FFF2-40B4-BE49-F238E27FC236}">
                <a16:creationId xmlns:a16="http://schemas.microsoft.com/office/drawing/2014/main" id="{C08D652C-8F21-60EF-A597-88CAEA450D8F}"/>
              </a:ext>
            </a:extLst>
          </p:cNvPr>
          <p:cNvPicPr/>
          <p:nvPr userDrawn="1"/>
        </p:nvPicPr>
        <p:blipFill>
          <a:blip r:embed="rId2" cstate="print">
            <a:extLst>
              <a:ext uri="{28A0092B-C50C-407E-A947-70E740481C1C}">
                <a14:useLocalDpi xmlns:a14="http://schemas.microsoft.com/office/drawing/2010/main" val="0"/>
              </a:ext>
            </a:extLst>
          </a:blip>
          <a:srcRect/>
          <a:stretch/>
        </p:blipFill>
        <p:spPr>
          <a:xfrm>
            <a:off x="10430907" y="139188"/>
            <a:ext cx="1541876" cy="636024"/>
          </a:xfrm>
          <a:prstGeom prst="rect">
            <a:avLst/>
          </a:prstGeom>
        </p:spPr>
      </p:pic>
    </p:spTree>
    <p:extLst>
      <p:ext uri="{BB962C8B-B14F-4D97-AF65-F5344CB8AC3E}">
        <p14:creationId xmlns:p14="http://schemas.microsoft.com/office/powerpoint/2010/main" val="1022432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E63698-E9A0-9FBC-913A-EDD7FAB62931}"/>
              </a:ext>
            </a:extLst>
          </p:cNvPr>
          <p:cNvSpPr>
            <a:spLocks noGrp="1" noRot="1" noMove="1" noResize="1" noEditPoints="1" noAdjustHandles="1" noChangeArrowheads="1" noChangeShapeType="1"/>
          </p:cNvSpPr>
          <p:nvPr userDrawn="1"/>
        </p:nvSpPr>
        <p:spPr>
          <a:xfrm>
            <a:off x="7529587" y="3847"/>
            <a:ext cx="4662413" cy="6850305"/>
          </a:xfrm>
          <a:prstGeom prst="rect">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Aft>
                <a:spcPts val="600"/>
              </a:spcAft>
            </a:pPr>
            <a:endParaRPr lang="en-US" sz="4000">
              <a:ln>
                <a:solidFill>
                  <a:schemeClr val="bg1"/>
                </a:solidFill>
              </a:ln>
              <a:solidFill>
                <a:schemeClr val="bg1"/>
              </a:solidFill>
              <a:latin typeface="Avenir Next LT Pro Demi "/>
            </a:endParaRPr>
          </a:p>
        </p:txBody>
      </p:sp>
      <p:pic>
        <p:nvPicPr>
          <p:cNvPr id="7" name="Picture 6">
            <a:extLst>
              <a:ext uri="{FF2B5EF4-FFF2-40B4-BE49-F238E27FC236}">
                <a16:creationId xmlns:a16="http://schemas.microsoft.com/office/drawing/2014/main" id="{3F6D402B-5C22-73C5-4559-A43F1B9AAC6E}"/>
              </a:ext>
            </a:extLst>
          </p:cNvPr>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rcRect/>
          <a:stretch/>
        </p:blipFill>
        <p:spPr>
          <a:xfrm>
            <a:off x="10430907" y="139188"/>
            <a:ext cx="1541876" cy="636024"/>
          </a:xfrm>
          <a:prstGeom prst="rect">
            <a:avLst/>
          </a:prstGeom>
        </p:spPr>
      </p:pic>
      <p:sp>
        <p:nvSpPr>
          <p:cNvPr id="17" name="Text Placeholder 16">
            <a:extLst>
              <a:ext uri="{FF2B5EF4-FFF2-40B4-BE49-F238E27FC236}">
                <a16:creationId xmlns:a16="http://schemas.microsoft.com/office/drawing/2014/main" id="{772EBD08-1502-F96A-B943-8816BEBA54B4}"/>
              </a:ext>
            </a:extLst>
          </p:cNvPr>
          <p:cNvSpPr>
            <a:spLocks noGrp="1"/>
          </p:cNvSpPr>
          <p:nvPr>
            <p:ph type="body" sz="quarter" idx="10" hasCustomPrompt="1"/>
          </p:nvPr>
        </p:nvSpPr>
        <p:spPr>
          <a:xfrm>
            <a:off x="7856502" y="4407296"/>
            <a:ext cx="4008582" cy="1664922"/>
          </a:xfrm>
          <a:prstGeom prst="roundRect">
            <a:avLst>
              <a:gd name="adj" fmla="val 8554"/>
            </a:avLst>
          </a:prstGeom>
          <a:ln>
            <a:solidFill>
              <a:schemeClr val="accent3"/>
            </a:solidFill>
            <a:prstDash val="sysDash"/>
          </a:ln>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solidFill>
                  <a:schemeClr val="bg1"/>
                </a:solidFill>
              </a:rPr>
              <a:t>To add or remove agenda sections, click anywhere on the contents and click the small &lt; arrow on the left. This will open the agenda as a bulleted list. Editing this list will automatically adjust the agenda.</a:t>
            </a:r>
          </a:p>
        </p:txBody>
      </p:sp>
      <p:sp>
        <p:nvSpPr>
          <p:cNvPr id="4" name="Slide Number Placeholder 3">
            <a:extLst>
              <a:ext uri="{FF2B5EF4-FFF2-40B4-BE49-F238E27FC236}">
                <a16:creationId xmlns:a16="http://schemas.microsoft.com/office/drawing/2014/main" id="{45E50C1B-DE83-AF59-4B2B-6573157E44BA}"/>
              </a:ext>
            </a:extLst>
          </p:cNvPr>
          <p:cNvSpPr>
            <a:spLocks noGrp="1"/>
          </p:cNvSpPr>
          <p:nvPr>
            <p:ph type="sldNum" sz="quarter" idx="13"/>
          </p:nvPr>
        </p:nvSpPr>
        <p:spPr/>
        <p:txBody>
          <a:bodyPr/>
          <a:lstStyle>
            <a:lvl1pPr>
              <a:defRPr>
                <a:solidFill>
                  <a:schemeClr val="bg1"/>
                </a:solidFill>
              </a:defRPr>
            </a:lvl1pPr>
          </a:lstStyle>
          <a:p>
            <a:fld id="{330EA680-D336-4FF7-8B7A-9848BB0A1C32}" type="slidenum">
              <a:rPr lang="en-US" smtClean="0"/>
              <a:pPr/>
              <a:t>‹#›</a:t>
            </a:fld>
            <a:endParaRPr lang="en-US"/>
          </a:p>
        </p:txBody>
      </p:sp>
      <p:sp>
        <p:nvSpPr>
          <p:cNvPr id="5" name="Title 4">
            <a:extLst>
              <a:ext uri="{FF2B5EF4-FFF2-40B4-BE49-F238E27FC236}">
                <a16:creationId xmlns:a16="http://schemas.microsoft.com/office/drawing/2014/main" id="{BE9B1255-C49E-B463-3636-C41BC2721B0A}"/>
              </a:ext>
            </a:extLst>
          </p:cNvPr>
          <p:cNvSpPr>
            <a:spLocks noGrp="1"/>
          </p:cNvSpPr>
          <p:nvPr>
            <p:ph type="title" hasCustomPrompt="1"/>
          </p:nvPr>
        </p:nvSpPr>
        <p:spPr>
          <a:xfrm>
            <a:off x="7529586" y="2620241"/>
            <a:ext cx="4662414" cy="1325563"/>
          </a:xfrm>
        </p:spPr>
        <p:txBody>
          <a:bodyPr/>
          <a:lstStyle>
            <a:lvl1pPr algn="ctr">
              <a:defRPr>
                <a:solidFill>
                  <a:schemeClr val="bg1"/>
                </a:solidFill>
              </a:defRPr>
            </a:lvl1pPr>
          </a:lstStyle>
          <a:p>
            <a:r>
              <a:rPr lang="en-US"/>
              <a:t>Agenda, Contents, or Objectives</a:t>
            </a:r>
          </a:p>
        </p:txBody>
      </p:sp>
      <p:sp>
        <p:nvSpPr>
          <p:cNvPr id="6" name="Text Placeholder 16">
            <a:extLst>
              <a:ext uri="{FF2B5EF4-FFF2-40B4-BE49-F238E27FC236}">
                <a16:creationId xmlns:a16="http://schemas.microsoft.com/office/drawing/2014/main" id="{119D0653-9629-EC75-4B8F-90D4F77050FE}"/>
              </a:ext>
            </a:extLst>
          </p:cNvPr>
          <p:cNvSpPr>
            <a:spLocks noGrp="1"/>
          </p:cNvSpPr>
          <p:nvPr>
            <p:ph type="body" sz="quarter" idx="14" hasCustomPrompt="1"/>
          </p:nvPr>
        </p:nvSpPr>
        <p:spPr>
          <a:xfrm>
            <a:off x="7856502" y="1371649"/>
            <a:ext cx="4008582" cy="619506"/>
          </a:xfrm>
          <a:prstGeom prst="roundRect">
            <a:avLst>
              <a:gd name="adj" fmla="val 8554"/>
            </a:avLst>
          </a:prstGeom>
          <a:ln>
            <a:solidFill>
              <a:schemeClr val="accent3"/>
            </a:solidFill>
            <a:prstDash val="sysDash"/>
          </a:ln>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solidFill>
                  <a:schemeClr val="bg1"/>
                </a:solidFill>
              </a:rPr>
              <a:t>Adjust title accordingly for your presentation.</a:t>
            </a:r>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Card 2">
    <p:bg>
      <p:bgPr>
        <a:blipFill dpi="0" rotWithShape="1">
          <a:blip r:embed="rId2">
            <a:alphaModFix amt="30000"/>
            <a:lum/>
          </a:blip>
          <a:srcRect/>
          <a:stretch>
            <a:fillRect t="-17000" b="-17000"/>
          </a:stretch>
        </a:blipFill>
        <a:effectLst/>
      </p:bgPr>
    </p:bg>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328CDC7C-F7D4-31F6-00F7-EBFEECB3F796}"/>
              </a:ext>
            </a:extLst>
          </p:cNvPr>
          <p:cNvSpPr>
            <a:spLocks noGrp="1"/>
          </p:cNvSpPr>
          <p:nvPr>
            <p:ph type="title" hasCustomPrompt="1"/>
          </p:nvPr>
        </p:nvSpPr>
        <p:spPr>
          <a:xfrm>
            <a:off x="1073943" y="1072485"/>
            <a:ext cx="10044111" cy="4713030"/>
          </a:xfrm>
          <a:prstGeom prst="rect">
            <a:avLst/>
          </a:prstGeom>
          <a:solidFill>
            <a:schemeClr val="tx1">
              <a:alpha val="92157"/>
            </a:schemeClr>
          </a:solidFill>
        </p:spPr>
        <p:txBody>
          <a:bodyPr lIns="914400" rIns="914400"/>
          <a:lstStyle>
            <a:lvl1pPr algn="ctr">
              <a:defRPr>
                <a:solidFill>
                  <a:schemeClr val="bg1"/>
                </a:solidFill>
              </a:defRPr>
            </a:lvl1pPr>
          </a:lstStyle>
          <a:p>
            <a:r>
              <a:rPr lang="en-US"/>
              <a:t>Section Title Card Option 1</a:t>
            </a:r>
            <a:br>
              <a:rPr lang="en-US"/>
            </a:br>
            <a:r>
              <a:rPr lang="en-US"/>
              <a:t>Avenir Next LT Pro Demi, Size 36</a:t>
            </a:r>
          </a:p>
        </p:txBody>
      </p:sp>
      <p:sp>
        <p:nvSpPr>
          <p:cNvPr id="4" name="Slide Number Placeholder 3">
            <a:extLst>
              <a:ext uri="{FF2B5EF4-FFF2-40B4-BE49-F238E27FC236}">
                <a16:creationId xmlns:a16="http://schemas.microsoft.com/office/drawing/2014/main" id="{60B94F40-84B5-F51F-A084-11113E6B52FF}"/>
              </a:ext>
            </a:extLst>
          </p:cNvPr>
          <p:cNvSpPr>
            <a:spLocks noGrp="1"/>
          </p:cNvSpPr>
          <p:nvPr>
            <p:ph type="sldNum" sz="quarter" idx="16"/>
          </p:nvPr>
        </p:nvSpPr>
        <p:spPr>
          <a:xfrm>
            <a:off x="0" y="6502992"/>
            <a:ext cx="12192000" cy="365125"/>
          </a:xfrm>
          <a:solidFill>
            <a:srgbClr val="FFFFFF">
              <a:alpha val="89020"/>
            </a:srgbClr>
          </a:solidFill>
        </p:spPr>
        <p:txBody>
          <a:bodyPr/>
          <a:lstStyle>
            <a:lvl1pPr>
              <a:defRPr>
                <a:solidFill>
                  <a:schemeClr val="tx1"/>
                </a:solidFill>
              </a:defRPr>
            </a:lvl1pPr>
          </a:lstStyle>
          <a:p>
            <a:fld id="{330EA680-D336-4FF7-8B7A-9848BB0A1C32}" type="slidenum">
              <a:rPr lang="en-US" smtClean="0"/>
              <a:pPr/>
              <a:t>‹#›</a:t>
            </a:fld>
            <a:endParaRPr lang="en-US"/>
          </a:p>
        </p:txBody>
      </p:sp>
      <p:pic>
        <p:nvPicPr>
          <p:cNvPr id="2" name="Picture 1">
            <a:extLst>
              <a:ext uri="{FF2B5EF4-FFF2-40B4-BE49-F238E27FC236}">
                <a16:creationId xmlns:a16="http://schemas.microsoft.com/office/drawing/2014/main" id="{9696BB9D-8C67-C176-0DC6-CD169AA9729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447306" y="139188"/>
            <a:ext cx="1541878" cy="636025"/>
          </a:xfrm>
          <a:prstGeom prst="rect">
            <a:avLst/>
          </a:prstGeom>
        </p:spPr>
      </p:pic>
      <p:sp>
        <p:nvSpPr>
          <p:cNvPr id="3" name="Text Placeholder 16">
            <a:extLst>
              <a:ext uri="{FF2B5EF4-FFF2-40B4-BE49-F238E27FC236}">
                <a16:creationId xmlns:a16="http://schemas.microsoft.com/office/drawing/2014/main" id="{06B49484-C011-C1EE-D854-36A208AA937B}"/>
              </a:ext>
            </a:extLst>
          </p:cNvPr>
          <p:cNvSpPr>
            <a:spLocks noGrp="1"/>
          </p:cNvSpPr>
          <p:nvPr>
            <p:ph type="body" sz="quarter" idx="10" hasCustomPrompt="1"/>
          </p:nvPr>
        </p:nvSpPr>
        <p:spPr>
          <a:xfrm>
            <a:off x="1800043" y="4089874"/>
            <a:ext cx="8591910" cy="1695641"/>
          </a:xfrm>
          <a:prstGeom prst="roundRect">
            <a:avLst>
              <a:gd name="adj" fmla="val 11812"/>
            </a:avLst>
          </a:prstGeom>
          <a:ln>
            <a:solidFill>
              <a:schemeClr val="accent3"/>
            </a:solidFill>
            <a:prstDash val="sysDash"/>
          </a:ln>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bg1"/>
                </a:solidFill>
              </a:defRPr>
            </a:lvl1pPr>
          </a:lstStyle>
          <a:p>
            <a:r>
              <a:rPr lang="en-US">
                <a:solidFill>
                  <a:schemeClr val="bg1"/>
                </a:solidFill>
              </a:rPr>
              <a:t>Use this slide to start each new section. Choose one section title format and use it for the entire presentation! Each section should use a different image from the image repository. To change the image, right click on the background, select “format background,” and then select “insert” under “picture source” in the sidebar. Crop your image file to horizontal proportions on your PC before inserting, if necessary. Delete this instruction box!</a:t>
            </a:r>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Card 1">
    <p:bg>
      <p:bgPr>
        <a:solidFill>
          <a:schemeClr val="tx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A061003A-DD82-3E6A-C94D-AAC88581DABD}"/>
              </a:ext>
            </a:extLst>
          </p:cNvPr>
          <p:cNvSpPr>
            <a:spLocks noGrp="1" noRot="1" noMove="1" noResize="1" noEditPoints="1" noAdjustHandles="1" noChangeArrowheads="1" noChangeShapeType="1"/>
          </p:cNvSpPr>
          <p:nvPr>
            <p:ph type="pic" sz="quarter" idx="13"/>
          </p:nvPr>
        </p:nvSpPr>
        <p:spPr>
          <a:xfrm>
            <a:off x="0" y="0"/>
            <a:ext cx="5410197" cy="6858000"/>
          </a:xfrm>
          <a:solidFill>
            <a:schemeClr val="bg1"/>
          </a:solidFill>
        </p:spPr>
        <p:txBody>
          <a:bodyPr/>
          <a:lstStyle>
            <a:lvl1pPr marL="0" indent="0">
              <a:buNone/>
              <a:defRPr/>
            </a:lvl1pPr>
          </a:lstStyle>
          <a:p>
            <a:endParaRPr lang="en-US"/>
          </a:p>
        </p:txBody>
      </p:sp>
      <p:sp>
        <p:nvSpPr>
          <p:cNvPr id="14" name="Text Placeholder 16">
            <a:extLst>
              <a:ext uri="{FF2B5EF4-FFF2-40B4-BE49-F238E27FC236}">
                <a16:creationId xmlns:a16="http://schemas.microsoft.com/office/drawing/2014/main" id="{949E171F-7305-F022-840E-FB266681189C}"/>
              </a:ext>
            </a:extLst>
          </p:cNvPr>
          <p:cNvSpPr>
            <a:spLocks noGrp="1"/>
          </p:cNvSpPr>
          <p:nvPr>
            <p:ph type="body" sz="quarter" idx="10" hasCustomPrompt="1"/>
          </p:nvPr>
        </p:nvSpPr>
        <p:spPr>
          <a:xfrm>
            <a:off x="6096000" y="4682735"/>
            <a:ext cx="5210354" cy="1429464"/>
          </a:xfrm>
          <a:prstGeom prst="roundRect">
            <a:avLst>
              <a:gd name="adj" fmla="val 11812"/>
            </a:avLst>
          </a:prstGeom>
          <a:ln>
            <a:solidFill>
              <a:schemeClr val="accent3"/>
            </a:solidFill>
            <a:prstDash val="sysDash"/>
          </a:ln>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bg1"/>
                </a:solidFill>
              </a:defRPr>
            </a:lvl1pPr>
          </a:lstStyle>
          <a:p>
            <a:r>
              <a:rPr lang="en-US">
                <a:solidFill>
                  <a:schemeClr val="bg1"/>
                </a:solidFill>
              </a:rPr>
              <a:t>Use this slide to start each new section. Choose one section title format and use it for the entire presentation! Each section should use a different image from the image repository. Delete this instruction box!</a:t>
            </a:r>
          </a:p>
        </p:txBody>
      </p:sp>
      <p:sp>
        <p:nvSpPr>
          <p:cNvPr id="15" name="Title 14">
            <a:extLst>
              <a:ext uri="{FF2B5EF4-FFF2-40B4-BE49-F238E27FC236}">
                <a16:creationId xmlns:a16="http://schemas.microsoft.com/office/drawing/2014/main" id="{328CDC7C-F7D4-31F6-00F7-EBFEECB3F796}"/>
              </a:ext>
            </a:extLst>
          </p:cNvPr>
          <p:cNvSpPr>
            <a:spLocks noGrp="1"/>
          </p:cNvSpPr>
          <p:nvPr>
            <p:ph type="title" hasCustomPrompt="1"/>
          </p:nvPr>
        </p:nvSpPr>
        <p:spPr>
          <a:xfrm>
            <a:off x="6115315" y="2649348"/>
            <a:ext cx="5464969" cy="1559301"/>
          </a:xfrm>
          <a:prstGeom prst="rect">
            <a:avLst/>
          </a:prstGeom>
        </p:spPr>
        <p:txBody>
          <a:bodyPr/>
          <a:lstStyle>
            <a:lvl1pPr>
              <a:defRPr>
                <a:solidFill>
                  <a:schemeClr val="bg1"/>
                </a:solidFill>
              </a:defRPr>
            </a:lvl1pPr>
          </a:lstStyle>
          <a:p>
            <a:r>
              <a:rPr lang="en-US"/>
              <a:t>Section Title Card Option 2 - Avenir Next LT Pro Demi, Size 36</a:t>
            </a:r>
          </a:p>
        </p:txBody>
      </p:sp>
      <p:sp>
        <p:nvSpPr>
          <p:cNvPr id="4" name="Slide Number Placeholder 3">
            <a:extLst>
              <a:ext uri="{FF2B5EF4-FFF2-40B4-BE49-F238E27FC236}">
                <a16:creationId xmlns:a16="http://schemas.microsoft.com/office/drawing/2014/main" id="{60B94F40-84B5-F51F-A084-11113E6B52FF}"/>
              </a:ext>
            </a:extLst>
          </p:cNvPr>
          <p:cNvSpPr>
            <a:spLocks noGrp="1"/>
          </p:cNvSpPr>
          <p:nvPr>
            <p:ph type="sldNum" sz="quarter" idx="16"/>
          </p:nvPr>
        </p:nvSpPr>
        <p:spPr/>
        <p:txBody>
          <a:bodyPr/>
          <a:lstStyle>
            <a:lvl1pPr>
              <a:defRPr>
                <a:solidFill>
                  <a:schemeClr val="bg1"/>
                </a:solidFill>
              </a:defRPr>
            </a:lvl1pPr>
          </a:lstStyle>
          <a:p>
            <a:fld id="{330EA680-D336-4FF7-8B7A-9848BB0A1C32}" type="slidenum">
              <a:rPr lang="en-US" smtClean="0"/>
              <a:pPr/>
              <a:t>‹#›</a:t>
            </a:fld>
            <a:endParaRPr lang="en-US"/>
          </a:p>
        </p:txBody>
      </p:sp>
      <p:pic>
        <p:nvPicPr>
          <p:cNvPr id="2" name="Picture 1">
            <a:extLst>
              <a:ext uri="{FF2B5EF4-FFF2-40B4-BE49-F238E27FC236}">
                <a16:creationId xmlns:a16="http://schemas.microsoft.com/office/drawing/2014/main" id="{FE3F3752-E320-841F-CEC9-83F34BDF282F}"/>
              </a:ext>
            </a:extLst>
          </p:cNvPr>
          <p:cNvPicPr/>
          <p:nvPr userDrawn="1"/>
        </p:nvPicPr>
        <p:blipFill>
          <a:blip r:embed="rId2" cstate="print">
            <a:extLst>
              <a:ext uri="{28A0092B-C50C-407E-A947-70E740481C1C}">
                <a14:useLocalDpi xmlns:a14="http://schemas.microsoft.com/office/drawing/2010/main" val="0"/>
              </a:ext>
            </a:extLst>
          </a:blip>
          <a:srcRect/>
          <a:stretch/>
        </p:blipFill>
        <p:spPr>
          <a:xfrm>
            <a:off x="10430907" y="139188"/>
            <a:ext cx="1541876" cy="636024"/>
          </a:xfrm>
          <a:prstGeom prst="rect">
            <a:avLst/>
          </a:prstGeom>
        </p:spPr>
      </p:pic>
    </p:spTree>
    <p:extLst>
      <p:ext uri="{BB962C8B-B14F-4D97-AF65-F5344CB8AC3E}">
        <p14:creationId xmlns:p14="http://schemas.microsoft.com/office/powerpoint/2010/main" val="2249805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Canva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E8600F-BCD6-4FD0-527F-CC382115CF8B}"/>
              </a:ext>
            </a:extLst>
          </p:cNvPr>
          <p:cNvSpPr>
            <a:spLocks noGrp="1" noRot="1" noMove="1" noResize="1" noEditPoints="1" noAdjustHandles="1" noChangeArrowheads="1" noChangeShapeType="1"/>
          </p:cNvSpPr>
          <p:nvPr userDrawn="1"/>
        </p:nvSpPr>
        <p:spPr>
          <a:xfrm>
            <a:off x="0" y="0"/>
            <a:ext cx="12191999" cy="111967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ight Triangle 6">
            <a:extLst>
              <a:ext uri="{FF2B5EF4-FFF2-40B4-BE49-F238E27FC236}">
                <a16:creationId xmlns:a16="http://schemas.microsoft.com/office/drawing/2014/main" id="{76EFB814-0022-6694-954F-948B554CAA0C}"/>
              </a:ext>
            </a:extLst>
          </p:cNvPr>
          <p:cNvSpPr>
            <a:spLocks noGrp="1" noRot="1" noMove="1" noResize="1" noEditPoints="1" noAdjustHandles="1" noChangeArrowheads="1" noChangeShapeType="1"/>
          </p:cNvSpPr>
          <p:nvPr userDrawn="1"/>
        </p:nvSpPr>
        <p:spPr>
          <a:xfrm>
            <a:off x="0" y="5424459"/>
            <a:ext cx="1433541" cy="143354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BCEC1D-0F28-FF4E-CBEB-D372A2750027}"/>
              </a:ext>
            </a:extLst>
          </p:cNvPr>
          <p:cNvSpPr>
            <a:spLocks noGrp="1" noRot="1" noMove="1" noResize="1" noEditPoints="1" noAdjustHandles="1" noChangeArrowheads="1" noChangeShapeType="1"/>
          </p:cNvSpPr>
          <p:nvPr>
            <p:ph type="title"/>
          </p:nvPr>
        </p:nvSpPr>
        <p:spPr>
          <a:xfrm>
            <a:off x="0" y="0"/>
            <a:ext cx="12192000" cy="1119673"/>
          </a:xfrm>
          <a:prstGeom prst="rect">
            <a:avLst/>
          </a:prstGeom>
          <a:noFill/>
        </p:spPr>
        <p:txBody>
          <a:bodyPr lIns="1828800" rIns="1828800"/>
          <a:lstStyle>
            <a:lvl1pPr algn="ct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2F90C629-199D-11C1-55A2-F8FC2940343D}"/>
              </a:ext>
            </a:extLst>
          </p:cNvPr>
          <p:cNvSpPr>
            <a:spLocks noGrp="1"/>
          </p:cNvSpPr>
          <p:nvPr>
            <p:ph type="sldNum" sz="quarter" idx="12"/>
          </p:nvPr>
        </p:nvSpPr>
        <p:spPr/>
        <p:txBody>
          <a:bodyPr/>
          <a:lstStyle/>
          <a:p>
            <a:fld id="{330EA680-D336-4FF7-8B7A-9848BB0A1C32}" type="slidenum">
              <a:rPr lang="en-US" smtClean="0"/>
              <a:pPr/>
              <a:t>‹#›</a:t>
            </a:fld>
            <a:endParaRPr lang="en-US"/>
          </a:p>
        </p:txBody>
      </p:sp>
      <p:sp>
        <p:nvSpPr>
          <p:cNvPr id="12" name="Text Placeholder 11">
            <a:extLst>
              <a:ext uri="{FF2B5EF4-FFF2-40B4-BE49-F238E27FC236}">
                <a16:creationId xmlns:a16="http://schemas.microsoft.com/office/drawing/2014/main" id="{FF6B414C-12C1-4A0C-CFE0-21C15F7D3A0C}"/>
              </a:ext>
            </a:extLst>
          </p:cNvPr>
          <p:cNvSpPr>
            <a:spLocks noGrp="1"/>
          </p:cNvSpPr>
          <p:nvPr>
            <p:ph type="body" sz="quarter" idx="13" hasCustomPrompt="1"/>
          </p:nvPr>
        </p:nvSpPr>
        <p:spPr>
          <a:xfrm>
            <a:off x="1961745" y="1867710"/>
            <a:ext cx="8268510" cy="4635281"/>
          </a:xfrm>
        </p:spPr>
        <p:txBody>
          <a:bodyPr>
            <a:noAutofit/>
          </a:bodyPr>
          <a:lstStyle>
            <a:lvl1pPr marL="0" indent="0">
              <a:buNone/>
              <a:defRPr/>
            </a:lvl1pPr>
          </a:lstStyle>
          <a:p>
            <a:pPr lvl="0"/>
            <a:r>
              <a:rPr lang="en-US"/>
              <a:t>Use this slide for a bulleted list.</a:t>
            </a:r>
          </a:p>
        </p:txBody>
      </p:sp>
      <p:pic>
        <p:nvPicPr>
          <p:cNvPr id="3" name="Picture 2">
            <a:extLst>
              <a:ext uri="{FF2B5EF4-FFF2-40B4-BE49-F238E27FC236}">
                <a16:creationId xmlns:a16="http://schemas.microsoft.com/office/drawing/2014/main" id="{15E15E2F-B093-3F8C-D892-BEB6B38A9E28}"/>
              </a:ext>
            </a:extLst>
          </p:cNvPr>
          <p:cNvPicPr/>
          <p:nvPr userDrawn="1"/>
        </p:nvPicPr>
        <p:blipFill>
          <a:blip r:embed="rId2" cstate="print">
            <a:extLst>
              <a:ext uri="{28A0092B-C50C-407E-A947-70E740481C1C}">
                <a14:useLocalDpi xmlns:a14="http://schemas.microsoft.com/office/drawing/2010/main" val="0"/>
              </a:ext>
            </a:extLst>
          </a:blip>
          <a:srcRect/>
          <a:stretch/>
        </p:blipFill>
        <p:spPr>
          <a:xfrm>
            <a:off x="10430907" y="139188"/>
            <a:ext cx="1541876" cy="636024"/>
          </a:xfrm>
          <a:prstGeom prst="rect">
            <a:avLst/>
          </a:prstGeom>
        </p:spPr>
      </p:pic>
    </p:spTree>
    <p:extLst>
      <p:ext uri="{BB962C8B-B14F-4D97-AF65-F5344CB8AC3E}">
        <p14:creationId xmlns:p14="http://schemas.microsoft.com/office/powerpoint/2010/main" val="3066480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Canvas - 2 Up">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E8600F-BCD6-4FD0-527F-CC382115CF8B}"/>
              </a:ext>
            </a:extLst>
          </p:cNvPr>
          <p:cNvSpPr>
            <a:spLocks noGrp="1" noRot="1" noMove="1" noResize="1" noEditPoints="1" noAdjustHandles="1" noChangeArrowheads="1" noChangeShapeType="1"/>
          </p:cNvSpPr>
          <p:nvPr userDrawn="1"/>
        </p:nvSpPr>
        <p:spPr>
          <a:xfrm>
            <a:off x="0" y="0"/>
            <a:ext cx="12191999" cy="111967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ight Triangle 6">
            <a:extLst>
              <a:ext uri="{FF2B5EF4-FFF2-40B4-BE49-F238E27FC236}">
                <a16:creationId xmlns:a16="http://schemas.microsoft.com/office/drawing/2014/main" id="{76EFB814-0022-6694-954F-948B554CAA0C}"/>
              </a:ext>
            </a:extLst>
          </p:cNvPr>
          <p:cNvSpPr>
            <a:spLocks noGrp="1" noRot="1" noMove="1" noResize="1" noEditPoints="1" noAdjustHandles="1" noChangeArrowheads="1" noChangeShapeType="1"/>
          </p:cNvSpPr>
          <p:nvPr userDrawn="1"/>
        </p:nvSpPr>
        <p:spPr>
          <a:xfrm>
            <a:off x="0" y="5424459"/>
            <a:ext cx="1433541" cy="143354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BCEC1D-0F28-FF4E-CBEB-D372A2750027}"/>
              </a:ext>
            </a:extLst>
          </p:cNvPr>
          <p:cNvSpPr>
            <a:spLocks noGrp="1" noRot="1" noMove="1" noResize="1" noEditPoints="1" noAdjustHandles="1" noChangeArrowheads="1" noChangeShapeType="1"/>
          </p:cNvSpPr>
          <p:nvPr>
            <p:ph type="title"/>
          </p:nvPr>
        </p:nvSpPr>
        <p:spPr>
          <a:xfrm>
            <a:off x="0" y="0"/>
            <a:ext cx="12192000" cy="1119673"/>
          </a:xfrm>
          <a:prstGeom prst="rect">
            <a:avLst/>
          </a:prstGeom>
          <a:noFill/>
        </p:spPr>
        <p:txBody>
          <a:bodyPr lIns="1828800" rIns="1828800"/>
          <a:lstStyle>
            <a:lvl1pPr algn="ct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2F90C629-199D-11C1-55A2-F8FC2940343D}"/>
              </a:ext>
            </a:extLst>
          </p:cNvPr>
          <p:cNvSpPr>
            <a:spLocks noGrp="1"/>
          </p:cNvSpPr>
          <p:nvPr>
            <p:ph type="sldNum" sz="quarter" idx="12"/>
          </p:nvPr>
        </p:nvSpPr>
        <p:spPr/>
        <p:txBody>
          <a:bodyPr/>
          <a:lstStyle/>
          <a:p>
            <a:fld id="{330EA680-D336-4FF7-8B7A-9848BB0A1C32}" type="slidenum">
              <a:rPr lang="en-US" smtClean="0"/>
              <a:pPr/>
              <a:t>‹#›</a:t>
            </a:fld>
            <a:endParaRPr lang="en-US"/>
          </a:p>
        </p:txBody>
      </p:sp>
      <p:sp>
        <p:nvSpPr>
          <p:cNvPr id="12" name="Text Placeholder 11">
            <a:extLst>
              <a:ext uri="{FF2B5EF4-FFF2-40B4-BE49-F238E27FC236}">
                <a16:creationId xmlns:a16="http://schemas.microsoft.com/office/drawing/2014/main" id="{FF6B414C-12C1-4A0C-CFE0-21C15F7D3A0C}"/>
              </a:ext>
            </a:extLst>
          </p:cNvPr>
          <p:cNvSpPr>
            <a:spLocks noGrp="1"/>
          </p:cNvSpPr>
          <p:nvPr>
            <p:ph type="body" sz="quarter" idx="13" hasCustomPrompt="1"/>
          </p:nvPr>
        </p:nvSpPr>
        <p:spPr>
          <a:xfrm>
            <a:off x="1185375" y="1746941"/>
            <a:ext cx="5077410" cy="4635281"/>
          </a:xfrm>
        </p:spPr>
        <p:txBody>
          <a:bodyPr>
            <a:noAutofit/>
          </a:bodyPr>
          <a:lstStyle>
            <a:lvl1pPr marL="0" indent="0">
              <a:buNone/>
              <a:defRPr/>
            </a:lvl1pPr>
          </a:lstStyle>
          <a:p>
            <a:pPr lvl="0"/>
            <a:r>
              <a:rPr lang="en-US"/>
              <a:t>Use this slide for a bulleted list.</a:t>
            </a:r>
          </a:p>
        </p:txBody>
      </p:sp>
      <p:sp>
        <p:nvSpPr>
          <p:cNvPr id="3" name="Text Placeholder 11">
            <a:extLst>
              <a:ext uri="{FF2B5EF4-FFF2-40B4-BE49-F238E27FC236}">
                <a16:creationId xmlns:a16="http://schemas.microsoft.com/office/drawing/2014/main" id="{F6A1E7B9-2746-0722-DC9D-B43AB43EA66B}"/>
              </a:ext>
            </a:extLst>
          </p:cNvPr>
          <p:cNvSpPr>
            <a:spLocks noGrp="1"/>
          </p:cNvSpPr>
          <p:nvPr>
            <p:ph type="body" sz="quarter" idx="14" hasCustomPrompt="1"/>
          </p:nvPr>
        </p:nvSpPr>
        <p:spPr>
          <a:xfrm>
            <a:off x="6806921" y="1746941"/>
            <a:ext cx="5077410" cy="4635281"/>
          </a:xfrm>
        </p:spPr>
        <p:txBody>
          <a:bodyPr>
            <a:noAutofit/>
          </a:bodyPr>
          <a:lstStyle>
            <a:lvl1pPr marL="0" indent="0">
              <a:buNone/>
              <a:defRPr/>
            </a:lvl1pPr>
          </a:lstStyle>
          <a:p>
            <a:pPr lvl="0"/>
            <a:r>
              <a:rPr lang="en-US"/>
              <a:t>Use this slide for a bulleted list.</a:t>
            </a:r>
          </a:p>
        </p:txBody>
      </p:sp>
      <p:pic>
        <p:nvPicPr>
          <p:cNvPr id="8" name="Picture 7">
            <a:extLst>
              <a:ext uri="{FF2B5EF4-FFF2-40B4-BE49-F238E27FC236}">
                <a16:creationId xmlns:a16="http://schemas.microsoft.com/office/drawing/2014/main" id="{1F377476-20B8-0F62-F6F0-CCC090AED4A1}"/>
              </a:ext>
            </a:extLst>
          </p:cNvPr>
          <p:cNvPicPr/>
          <p:nvPr userDrawn="1"/>
        </p:nvPicPr>
        <p:blipFill>
          <a:blip r:embed="rId2" cstate="print">
            <a:extLst>
              <a:ext uri="{28A0092B-C50C-407E-A947-70E740481C1C}">
                <a14:useLocalDpi xmlns:a14="http://schemas.microsoft.com/office/drawing/2010/main" val="0"/>
              </a:ext>
            </a:extLst>
          </a:blip>
          <a:srcRect/>
          <a:stretch/>
        </p:blipFill>
        <p:spPr>
          <a:xfrm>
            <a:off x="10430907" y="139188"/>
            <a:ext cx="1541876" cy="636024"/>
          </a:xfrm>
          <a:prstGeom prst="rect">
            <a:avLst/>
          </a:prstGeom>
        </p:spPr>
      </p:pic>
    </p:spTree>
    <p:extLst>
      <p:ext uri="{BB962C8B-B14F-4D97-AF65-F5344CB8AC3E}">
        <p14:creationId xmlns:p14="http://schemas.microsoft.com/office/powerpoint/2010/main" val="1436817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with left picture">
    <p:spTree>
      <p:nvGrpSpPr>
        <p:cNvPr id="1" name=""/>
        <p:cNvGrpSpPr/>
        <p:nvPr/>
      </p:nvGrpSpPr>
      <p:grpSpPr>
        <a:xfrm>
          <a:off x="0" y="0"/>
          <a:ext cx="0" cy="0"/>
          <a:chOff x="0" y="0"/>
          <a:chExt cx="0" cy="0"/>
        </a:xfrm>
      </p:grpSpPr>
      <p:sp>
        <p:nvSpPr>
          <p:cNvPr id="9" name="Right Triangle 8">
            <a:extLst>
              <a:ext uri="{FF2B5EF4-FFF2-40B4-BE49-F238E27FC236}">
                <a16:creationId xmlns:a16="http://schemas.microsoft.com/office/drawing/2014/main" id="{0EB6B815-ACC7-57C5-D09E-221D38B17FEB}"/>
              </a:ext>
            </a:extLst>
          </p:cNvPr>
          <p:cNvSpPr/>
          <p:nvPr userDrawn="1"/>
        </p:nvSpPr>
        <p:spPr>
          <a:xfrm>
            <a:off x="0" y="5424459"/>
            <a:ext cx="1433541" cy="143354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999E27EE-20BE-2803-D8B4-D35BF0078EDA}"/>
              </a:ext>
            </a:extLst>
          </p:cNvPr>
          <p:cNvSpPr>
            <a:spLocks noGrp="1"/>
          </p:cNvSpPr>
          <p:nvPr>
            <p:ph type="pic" sz="quarter" idx="10"/>
          </p:nvPr>
        </p:nvSpPr>
        <p:spPr>
          <a:xfrm>
            <a:off x="5526758" y="1617501"/>
            <a:ext cx="5485060" cy="4113795"/>
          </a:xfrm>
          <a:effectLst/>
        </p:spPr>
        <p:txBody>
          <a:bodyPr/>
          <a:lstStyle/>
          <a:p>
            <a:endParaRPr lang="en-US"/>
          </a:p>
        </p:txBody>
      </p:sp>
      <p:sp>
        <p:nvSpPr>
          <p:cNvPr id="14" name="Text Placeholder 13">
            <a:extLst>
              <a:ext uri="{FF2B5EF4-FFF2-40B4-BE49-F238E27FC236}">
                <a16:creationId xmlns:a16="http://schemas.microsoft.com/office/drawing/2014/main" id="{9C157E77-A7F0-060B-0FDB-1A1806FBBB38}"/>
              </a:ext>
            </a:extLst>
          </p:cNvPr>
          <p:cNvSpPr>
            <a:spLocks noGrp="1"/>
          </p:cNvSpPr>
          <p:nvPr>
            <p:ph type="body" sz="quarter" idx="11" hasCustomPrompt="1"/>
          </p:nvPr>
        </p:nvSpPr>
        <p:spPr>
          <a:xfrm>
            <a:off x="1008629" y="2017450"/>
            <a:ext cx="3932236" cy="3623690"/>
          </a:xfrm>
        </p:spPr>
        <p:txBody>
          <a:bodyPr>
            <a:noAutofit/>
          </a:bodyPr>
          <a:lstStyle>
            <a:lvl1pPr marL="0" indent="0">
              <a:buNone/>
              <a:defRPr/>
            </a:lvl1pPr>
          </a:lstStyle>
          <a:p>
            <a:pPr lvl="0"/>
            <a:r>
              <a:rPr lang="en-US"/>
              <a:t>Use this slide for a bulleted list.</a:t>
            </a:r>
          </a:p>
          <a:p>
            <a:pPr lvl="0"/>
            <a:r>
              <a:rPr lang="en-US"/>
              <a:t>Choose a photo from the repository!</a:t>
            </a:r>
          </a:p>
          <a:p>
            <a:pPr lvl="0"/>
            <a:r>
              <a:rPr lang="en-US"/>
              <a:t>Font: Avenir Next LT Pro</a:t>
            </a:r>
          </a:p>
          <a:p>
            <a:pPr lvl="0"/>
            <a:r>
              <a:rPr lang="en-US"/>
              <a:t>Dark blue text</a:t>
            </a:r>
          </a:p>
        </p:txBody>
      </p:sp>
      <p:sp>
        <p:nvSpPr>
          <p:cNvPr id="16" name="Title 15">
            <a:extLst>
              <a:ext uri="{FF2B5EF4-FFF2-40B4-BE49-F238E27FC236}">
                <a16:creationId xmlns:a16="http://schemas.microsoft.com/office/drawing/2014/main" id="{AA7D3301-EF61-D4DF-699B-DBF40FFCC6E8}"/>
              </a:ext>
            </a:extLst>
          </p:cNvPr>
          <p:cNvSpPr>
            <a:spLocks noGrp="1"/>
          </p:cNvSpPr>
          <p:nvPr>
            <p:ph type="title" hasCustomPrompt="1"/>
          </p:nvPr>
        </p:nvSpPr>
        <p:spPr>
          <a:xfrm>
            <a:off x="737016" y="547014"/>
            <a:ext cx="7578848" cy="1293575"/>
          </a:xfrm>
          <a:prstGeom prst="rect">
            <a:avLst/>
          </a:prstGeom>
          <a:solidFill>
            <a:schemeClr val="tx1"/>
          </a:solidFill>
        </p:spPr>
        <p:txBody>
          <a:bodyPr/>
          <a:lstStyle>
            <a:lvl1pPr algn="ctr">
              <a:defRPr>
                <a:solidFill>
                  <a:schemeClr val="bg1"/>
                </a:solidFill>
              </a:defRPr>
            </a:lvl1pPr>
          </a:lstStyle>
          <a:p>
            <a:r>
              <a:rPr lang="en-US"/>
              <a:t>Slide Title</a:t>
            </a:r>
          </a:p>
        </p:txBody>
      </p:sp>
      <p:sp>
        <p:nvSpPr>
          <p:cNvPr id="4" name="Slide Number Placeholder 3">
            <a:extLst>
              <a:ext uri="{FF2B5EF4-FFF2-40B4-BE49-F238E27FC236}">
                <a16:creationId xmlns:a16="http://schemas.microsoft.com/office/drawing/2014/main" id="{E7108749-B723-A8CF-987F-9F929F3FB3B2}"/>
              </a:ext>
            </a:extLst>
          </p:cNvPr>
          <p:cNvSpPr>
            <a:spLocks noGrp="1"/>
          </p:cNvSpPr>
          <p:nvPr>
            <p:ph type="sldNum" sz="quarter" idx="14"/>
          </p:nvPr>
        </p:nvSpPr>
        <p:spPr/>
        <p:txBody>
          <a:bodyPr/>
          <a:lstStyle/>
          <a:p>
            <a:fld id="{330EA680-D336-4FF7-8B7A-9848BB0A1C32}" type="slidenum">
              <a:rPr lang="en-US" smtClean="0"/>
              <a:pPr/>
              <a:t>‹#›</a:t>
            </a:fld>
            <a:endParaRPr lang="en-US"/>
          </a:p>
        </p:txBody>
      </p:sp>
      <p:pic>
        <p:nvPicPr>
          <p:cNvPr id="2" name="Picture 1">
            <a:extLst>
              <a:ext uri="{FF2B5EF4-FFF2-40B4-BE49-F238E27FC236}">
                <a16:creationId xmlns:a16="http://schemas.microsoft.com/office/drawing/2014/main" id="{8B6E90D3-DE77-0147-C2C9-07E2500F779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447306" y="139188"/>
            <a:ext cx="1541878" cy="636025"/>
          </a:xfrm>
          <a:prstGeom prst="rect">
            <a:avLst/>
          </a:prstGeom>
        </p:spPr>
      </p:pic>
    </p:spTree>
    <p:extLst>
      <p:ext uri="{BB962C8B-B14F-4D97-AF65-F5344CB8AC3E}">
        <p14:creationId xmlns:p14="http://schemas.microsoft.com/office/powerpoint/2010/main" val="406935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with right picture">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CDD5E405-91DA-225C-1D61-7E38BE401235}"/>
              </a:ext>
            </a:extLst>
          </p:cNvPr>
          <p:cNvSpPr/>
          <p:nvPr userDrawn="1"/>
        </p:nvSpPr>
        <p:spPr>
          <a:xfrm>
            <a:off x="-1" y="0"/>
            <a:ext cx="6858001" cy="685800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999E27EE-20BE-2803-D8B4-D35BF0078EDA}"/>
              </a:ext>
            </a:extLst>
          </p:cNvPr>
          <p:cNvSpPr>
            <a:spLocks noGrp="1"/>
          </p:cNvSpPr>
          <p:nvPr>
            <p:ph type="pic" sz="quarter" idx="10"/>
          </p:nvPr>
        </p:nvSpPr>
        <p:spPr>
          <a:xfrm>
            <a:off x="952766" y="2013941"/>
            <a:ext cx="5485060" cy="4113795"/>
          </a:xfrm>
          <a:effectLst/>
        </p:spPr>
        <p:txBody>
          <a:bodyPr/>
          <a:lstStyle/>
          <a:p>
            <a:endParaRPr lang="en-US"/>
          </a:p>
        </p:txBody>
      </p:sp>
      <p:sp>
        <p:nvSpPr>
          <p:cNvPr id="14" name="Text Placeholder 13">
            <a:extLst>
              <a:ext uri="{FF2B5EF4-FFF2-40B4-BE49-F238E27FC236}">
                <a16:creationId xmlns:a16="http://schemas.microsoft.com/office/drawing/2014/main" id="{9C157E77-A7F0-060B-0FDB-1A1806FBBB38}"/>
              </a:ext>
            </a:extLst>
          </p:cNvPr>
          <p:cNvSpPr>
            <a:spLocks noGrp="1"/>
          </p:cNvSpPr>
          <p:nvPr>
            <p:ph type="body" sz="quarter" idx="11" hasCustomPrompt="1"/>
          </p:nvPr>
        </p:nvSpPr>
        <p:spPr>
          <a:xfrm>
            <a:off x="6858000" y="2494970"/>
            <a:ext cx="4596984" cy="3623690"/>
          </a:xfrm>
        </p:spPr>
        <p:txBody>
          <a:bodyPr>
            <a:noAutofit/>
          </a:bodyPr>
          <a:lstStyle>
            <a:lvl1pPr marL="0" indent="0">
              <a:buNone/>
              <a:defRPr/>
            </a:lvl1pPr>
          </a:lstStyle>
          <a:p>
            <a:pPr lvl="0"/>
            <a:r>
              <a:rPr lang="en-US"/>
              <a:t>Use this slide for a bulleted list.</a:t>
            </a:r>
          </a:p>
          <a:p>
            <a:pPr lvl="0"/>
            <a:r>
              <a:rPr lang="en-US"/>
              <a:t>Choose a photo from the repository!</a:t>
            </a:r>
          </a:p>
          <a:p>
            <a:pPr lvl="0"/>
            <a:r>
              <a:rPr lang="en-US"/>
              <a:t>Font: Avenir Next LT Pro</a:t>
            </a:r>
          </a:p>
          <a:p>
            <a:pPr lvl="0"/>
            <a:r>
              <a:rPr lang="en-US"/>
              <a:t>Dark blue text</a:t>
            </a:r>
          </a:p>
        </p:txBody>
      </p:sp>
      <p:sp>
        <p:nvSpPr>
          <p:cNvPr id="12" name="Title 11">
            <a:extLst>
              <a:ext uri="{FF2B5EF4-FFF2-40B4-BE49-F238E27FC236}">
                <a16:creationId xmlns:a16="http://schemas.microsoft.com/office/drawing/2014/main" id="{FA49D250-A504-A993-749F-69C2490092A8}"/>
              </a:ext>
            </a:extLst>
          </p:cNvPr>
          <p:cNvSpPr>
            <a:spLocks noGrp="1"/>
          </p:cNvSpPr>
          <p:nvPr>
            <p:ph type="title" hasCustomPrompt="1"/>
          </p:nvPr>
        </p:nvSpPr>
        <p:spPr>
          <a:xfrm>
            <a:off x="4347713" y="921517"/>
            <a:ext cx="7107271" cy="1293575"/>
          </a:xfrm>
          <a:prstGeom prst="rect">
            <a:avLst/>
          </a:prstGeom>
          <a:solidFill>
            <a:schemeClr val="tx1"/>
          </a:solidFill>
        </p:spPr>
        <p:txBody>
          <a:bodyPr/>
          <a:lstStyle>
            <a:lvl1pPr algn="ctr">
              <a:defRPr>
                <a:solidFill>
                  <a:schemeClr val="bg1"/>
                </a:solidFill>
              </a:defRPr>
            </a:lvl1pPr>
          </a:lstStyle>
          <a:p>
            <a:r>
              <a:rPr lang="en-US"/>
              <a:t>Slide Title</a:t>
            </a:r>
          </a:p>
        </p:txBody>
      </p:sp>
      <p:sp>
        <p:nvSpPr>
          <p:cNvPr id="4" name="Slide Number Placeholder 3">
            <a:extLst>
              <a:ext uri="{FF2B5EF4-FFF2-40B4-BE49-F238E27FC236}">
                <a16:creationId xmlns:a16="http://schemas.microsoft.com/office/drawing/2014/main" id="{96C0C2D5-83A1-FE2C-FFE9-594BD37098A2}"/>
              </a:ext>
            </a:extLst>
          </p:cNvPr>
          <p:cNvSpPr>
            <a:spLocks noGrp="1"/>
          </p:cNvSpPr>
          <p:nvPr>
            <p:ph type="sldNum" sz="quarter" idx="13"/>
          </p:nvPr>
        </p:nvSpPr>
        <p:spPr/>
        <p:txBody>
          <a:bodyPr/>
          <a:lstStyle/>
          <a:p>
            <a:fld id="{330EA680-D336-4FF7-8B7A-9848BB0A1C32}" type="slidenum">
              <a:rPr lang="en-US" smtClean="0"/>
              <a:pPr/>
              <a:t>‹#›</a:t>
            </a:fld>
            <a:endParaRPr lang="en-US"/>
          </a:p>
        </p:txBody>
      </p:sp>
      <p:pic>
        <p:nvPicPr>
          <p:cNvPr id="3" name="Picture 2">
            <a:extLst>
              <a:ext uri="{FF2B5EF4-FFF2-40B4-BE49-F238E27FC236}">
                <a16:creationId xmlns:a16="http://schemas.microsoft.com/office/drawing/2014/main" id="{D504BC79-8566-ED63-461F-E2365BBCE2D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447306" y="139188"/>
            <a:ext cx="1541878" cy="636025"/>
          </a:xfrm>
          <a:prstGeom prst="rect">
            <a:avLst/>
          </a:prstGeom>
        </p:spPr>
      </p:pic>
    </p:spTree>
    <p:extLst>
      <p:ext uri="{BB962C8B-B14F-4D97-AF65-F5344CB8AC3E}">
        <p14:creationId xmlns:p14="http://schemas.microsoft.com/office/powerpoint/2010/main" val="4195408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ark bg text with picture">
    <p:bg>
      <p:bgPr>
        <a:solidFill>
          <a:schemeClr val="tx1"/>
        </a:solidFill>
        <a:effectLst/>
      </p:bgPr>
    </p:bg>
    <p:spTree>
      <p:nvGrpSpPr>
        <p:cNvPr id="1" name=""/>
        <p:cNvGrpSpPr/>
        <p:nvPr/>
      </p:nvGrpSpPr>
      <p:grpSpPr>
        <a:xfrm>
          <a:off x="0" y="0"/>
          <a:ext cx="0" cy="0"/>
          <a:chOff x="0" y="0"/>
          <a:chExt cx="0" cy="0"/>
        </a:xfrm>
      </p:grpSpPr>
      <p:sp>
        <p:nvSpPr>
          <p:cNvPr id="11" name="Text Placeholder 17">
            <a:extLst>
              <a:ext uri="{FF2B5EF4-FFF2-40B4-BE49-F238E27FC236}">
                <a16:creationId xmlns:a16="http://schemas.microsoft.com/office/drawing/2014/main" id="{8E5BDC9C-E212-F7D2-7C5A-E743F51AFF00}"/>
              </a:ext>
            </a:extLst>
          </p:cNvPr>
          <p:cNvSpPr>
            <a:spLocks noGrp="1"/>
          </p:cNvSpPr>
          <p:nvPr>
            <p:ph type="body" sz="quarter" idx="12" hasCustomPrompt="1"/>
          </p:nvPr>
        </p:nvSpPr>
        <p:spPr>
          <a:xfrm>
            <a:off x="718311" y="2691384"/>
            <a:ext cx="6379758" cy="3557016"/>
          </a:xfrm>
          <a:solidFill>
            <a:schemeClr val="bg1"/>
          </a:solidFill>
        </p:spPr>
        <p:txBody>
          <a:bodyPr lIns="365760" tIns="182880" rIns="365760" bIns="182880">
            <a:noAutofit/>
          </a:bodyPr>
          <a:lstStyle>
            <a:lvl1pPr marL="0" indent="0">
              <a:buNone/>
              <a:defRPr>
                <a:solidFill>
                  <a:schemeClr val="tx2"/>
                </a:solidFill>
              </a:defRPr>
            </a:lvl1pPr>
          </a:lstStyle>
          <a:p>
            <a:pPr lvl="0"/>
            <a:r>
              <a:rPr lang="en-US"/>
              <a:t>Use this slide for a bulleted list.</a:t>
            </a:r>
          </a:p>
          <a:p>
            <a:pPr lvl="0"/>
            <a:r>
              <a:rPr lang="en-US"/>
              <a:t>Choose photos from the repository!</a:t>
            </a:r>
          </a:p>
          <a:p>
            <a:pPr lvl="0"/>
            <a:r>
              <a:rPr lang="en-US"/>
              <a:t>Font: Avenir Next LT Pro</a:t>
            </a:r>
          </a:p>
          <a:p>
            <a:pPr lvl="0"/>
            <a:r>
              <a:rPr lang="en-US"/>
              <a:t>Dark blue text</a:t>
            </a:r>
          </a:p>
        </p:txBody>
      </p:sp>
      <p:sp>
        <p:nvSpPr>
          <p:cNvPr id="14" name="Picture Placeholder 13">
            <a:extLst>
              <a:ext uri="{FF2B5EF4-FFF2-40B4-BE49-F238E27FC236}">
                <a16:creationId xmlns:a16="http://schemas.microsoft.com/office/drawing/2014/main" id="{70D64040-4D11-4CAE-CE8E-A4269988D243}"/>
              </a:ext>
            </a:extLst>
          </p:cNvPr>
          <p:cNvSpPr>
            <a:spLocks noGrp="1"/>
          </p:cNvSpPr>
          <p:nvPr>
            <p:ph type="pic" sz="quarter" idx="13"/>
          </p:nvPr>
        </p:nvSpPr>
        <p:spPr>
          <a:xfrm>
            <a:off x="7561943" y="1698472"/>
            <a:ext cx="4066294" cy="4066294"/>
          </a:xfrm>
        </p:spPr>
        <p:txBody>
          <a:bodyPr/>
          <a:lstStyle/>
          <a:p>
            <a:endParaRPr lang="en-US"/>
          </a:p>
        </p:txBody>
      </p:sp>
      <p:sp>
        <p:nvSpPr>
          <p:cNvPr id="16" name="Title 15">
            <a:extLst>
              <a:ext uri="{FF2B5EF4-FFF2-40B4-BE49-F238E27FC236}">
                <a16:creationId xmlns:a16="http://schemas.microsoft.com/office/drawing/2014/main" id="{891304BD-5731-13D6-3305-EFC953294451}"/>
              </a:ext>
            </a:extLst>
          </p:cNvPr>
          <p:cNvSpPr>
            <a:spLocks noGrp="1"/>
          </p:cNvSpPr>
          <p:nvPr>
            <p:ph type="title" hasCustomPrompt="1"/>
          </p:nvPr>
        </p:nvSpPr>
        <p:spPr>
          <a:xfrm>
            <a:off x="718312" y="775209"/>
            <a:ext cx="6379758" cy="1645921"/>
          </a:xfrm>
          <a:prstGeom prst="rect">
            <a:avLst/>
          </a:prstGeom>
          <a:solidFill>
            <a:schemeClr val="bg1"/>
          </a:solidFill>
        </p:spPr>
        <p:txBody>
          <a:bodyPr/>
          <a:lstStyle>
            <a:lvl1pPr algn="ctr">
              <a:defRPr/>
            </a:lvl1pPr>
          </a:lstStyle>
          <a:p>
            <a:r>
              <a:rPr lang="en-US"/>
              <a:t>Slide Title</a:t>
            </a:r>
          </a:p>
        </p:txBody>
      </p:sp>
      <p:sp>
        <p:nvSpPr>
          <p:cNvPr id="3" name="Slide Number Placeholder 2">
            <a:extLst>
              <a:ext uri="{FF2B5EF4-FFF2-40B4-BE49-F238E27FC236}">
                <a16:creationId xmlns:a16="http://schemas.microsoft.com/office/drawing/2014/main" id="{1CFA3F99-285B-8DD5-1F16-F0D5E666B6BD}"/>
              </a:ext>
            </a:extLst>
          </p:cNvPr>
          <p:cNvSpPr>
            <a:spLocks noGrp="1"/>
          </p:cNvSpPr>
          <p:nvPr>
            <p:ph type="sldNum" sz="quarter" idx="15"/>
          </p:nvPr>
        </p:nvSpPr>
        <p:spPr/>
        <p:txBody>
          <a:bodyPr/>
          <a:lstStyle>
            <a:lvl1pPr>
              <a:defRPr>
                <a:solidFill>
                  <a:schemeClr val="bg1"/>
                </a:solidFill>
              </a:defRPr>
            </a:lvl1pPr>
          </a:lstStyle>
          <a:p>
            <a:fld id="{330EA680-D336-4FF7-8B7A-9848BB0A1C32}" type="slidenum">
              <a:rPr lang="en-US" smtClean="0"/>
              <a:pPr/>
              <a:t>‹#›</a:t>
            </a:fld>
            <a:endParaRPr lang="en-US"/>
          </a:p>
        </p:txBody>
      </p:sp>
      <p:pic>
        <p:nvPicPr>
          <p:cNvPr id="2" name="Picture 1">
            <a:extLst>
              <a:ext uri="{FF2B5EF4-FFF2-40B4-BE49-F238E27FC236}">
                <a16:creationId xmlns:a16="http://schemas.microsoft.com/office/drawing/2014/main" id="{502ADD31-46E7-DA80-6ABE-D97AD12E81A2}"/>
              </a:ext>
            </a:extLst>
          </p:cNvPr>
          <p:cNvPicPr/>
          <p:nvPr userDrawn="1"/>
        </p:nvPicPr>
        <p:blipFill>
          <a:blip r:embed="rId2" cstate="print">
            <a:extLst>
              <a:ext uri="{28A0092B-C50C-407E-A947-70E740481C1C}">
                <a14:useLocalDpi xmlns:a14="http://schemas.microsoft.com/office/drawing/2010/main" val="0"/>
              </a:ext>
            </a:extLst>
          </a:blip>
          <a:srcRect/>
          <a:stretch/>
        </p:blipFill>
        <p:spPr>
          <a:xfrm>
            <a:off x="10430907" y="139188"/>
            <a:ext cx="1541876" cy="636024"/>
          </a:xfrm>
          <a:prstGeom prst="rect">
            <a:avLst/>
          </a:prstGeom>
        </p:spPr>
      </p:pic>
    </p:spTree>
    <p:extLst>
      <p:ext uri="{BB962C8B-B14F-4D97-AF65-F5344CB8AC3E}">
        <p14:creationId xmlns:p14="http://schemas.microsoft.com/office/powerpoint/2010/main" val="3818814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0" y="6502992"/>
            <a:ext cx="2743200" cy="365125"/>
          </a:xfrm>
          <a:prstGeom prst="rect">
            <a:avLst/>
          </a:prstGeom>
        </p:spPr>
        <p:txBody>
          <a:bodyPr vert="horz" lIns="182880" tIns="45720" rIns="91440" bIns="45720" rtlCol="0" anchor="ctr"/>
          <a:lstStyle>
            <a:lvl1pPr marL="0" algn="l">
              <a:defRPr sz="1200">
                <a:solidFill>
                  <a:schemeClr val="tx1"/>
                </a:solidFill>
              </a:defRPr>
            </a:lvl1pPr>
          </a:lstStyle>
          <a:p>
            <a:fld id="{4D86E373-10CB-40F1-A5BB-46ED086DE039}" type="datetime1">
              <a:rPr lang="en-US" smtClean="0"/>
              <a:pPr/>
              <a:t>8/20/2026</a:t>
            </a:fld>
            <a:endParaRPr lang="en-US"/>
          </a:p>
        </p:txBody>
      </p:sp>
      <p:sp>
        <p:nvSpPr>
          <p:cNvPr id="6" name="Slide Number Placeholder 5"/>
          <p:cNvSpPr>
            <a:spLocks noGrp="1"/>
          </p:cNvSpPr>
          <p:nvPr>
            <p:ph type="sldNum" sz="quarter" idx="4"/>
          </p:nvPr>
        </p:nvSpPr>
        <p:spPr>
          <a:xfrm>
            <a:off x="9448800" y="6502992"/>
            <a:ext cx="2743200" cy="365125"/>
          </a:xfrm>
          <a:prstGeom prst="rect">
            <a:avLst/>
          </a:prstGeom>
        </p:spPr>
        <p:txBody>
          <a:bodyPr vert="horz" lIns="91440" tIns="45720" rIns="182880" bIns="45720" rtlCol="0" anchor="ctr"/>
          <a:lstStyle>
            <a:lvl1pPr marL="0" algn="r">
              <a:defRPr sz="1200">
                <a:solidFill>
                  <a:schemeClr val="tx1"/>
                </a:solidFill>
              </a:defRPr>
            </a:lvl1pPr>
          </a:lstStyle>
          <a:p>
            <a:fld id="{330EA680-D336-4FF7-8B7A-9848BB0A1C32}" type="slidenum">
              <a:rPr lang="en-US" smtClean="0"/>
              <a:pPr/>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85" r:id="rId4"/>
    <p:sldLayoutId id="2147483682" r:id="rId5"/>
    <p:sldLayoutId id="2147483698" r:id="rId6"/>
    <p:sldLayoutId id="2147483676" r:id="rId7"/>
    <p:sldLayoutId id="2147483677" r:id="rId8"/>
    <p:sldLayoutId id="2147483679" r:id="rId9"/>
    <p:sldLayoutId id="2147483697" r:id="rId10"/>
    <p:sldLayoutId id="2147483684" r:id="rId11"/>
    <p:sldLayoutId id="2147483664" r:id="rId12"/>
    <p:sldLayoutId id="2147483680" r:id="rId13"/>
    <p:sldLayoutId id="2147483683" r:id="rId14"/>
    <p:sldLayoutId id="2147483681" r:id="rId15"/>
    <p:sldLayoutId id="2147483672" r:id="rId16"/>
    <p:sldLayoutId id="2147483674" r:id="rId17"/>
    <p:sldLayoutId id="2147483673" r:id="rId18"/>
    <p:sldLayoutId id="2147483675" r:id="rId19"/>
  </p:sldLayoutIdLst>
  <p:hf hdr="0" ftr="0"/>
  <p:txStyles>
    <p:titleStyle>
      <a:lvl1pPr algn="l" defTabSz="914400" rtl="0" eaLnBrk="1" latinLnBrk="0" hangingPunct="1">
        <a:lnSpc>
          <a:spcPct val="10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online.metlife.com/edge/web/public/benefits" TargetMode="Externa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hyperlink" Target="http://www.metlife.com/dental"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www.metlife.com/mybenefits"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hyperlink" Target="https://players.brightcove.net/64298592001/default_default/index.html?videoId=6319241697112"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9DC2E4-C5D5-D30C-0B5A-978B3C9C9960}"/>
              </a:ext>
            </a:extLst>
          </p:cNvPr>
          <p:cNvSpPr>
            <a:spLocks noGrp="1" noRot="1" noMove="1" noResize="1" noEditPoints="1" noAdjustHandles="1" noChangeArrowheads="1" noChangeShapeType="1"/>
          </p:cNvSpPr>
          <p:nvPr>
            <p:ph type="title"/>
          </p:nvPr>
        </p:nvSpPr>
        <p:spPr>
          <a:xfrm>
            <a:off x="1285240" y="1199073"/>
            <a:ext cx="9601295" cy="3503214"/>
          </a:xfrm>
        </p:spPr>
        <p:txBody>
          <a:bodyPr>
            <a:noAutofit/>
          </a:bodyPr>
          <a:lstStyle/>
          <a:p>
            <a:pPr algn="ctr"/>
            <a:r>
              <a:rPr lang="en-US" sz="7200" err="1"/>
              <a:t>NCFlex</a:t>
            </a:r>
            <a:r>
              <a:rPr lang="en-US" sz="7200"/>
              <a:t> </a:t>
            </a:r>
            <a:br>
              <a:rPr lang="en-US" sz="7200"/>
            </a:br>
            <a:r>
              <a:rPr lang="en-US" sz="7200"/>
              <a:t>Employee Session </a:t>
            </a:r>
            <a:br>
              <a:rPr lang="en-US" sz="7200"/>
            </a:br>
            <a:r>
              <a:rPr lang="en-US" sz="7200"/>
              <a:t>Dental Plan Options</a:t>
            </a:r>
          </a:p>
        </p:txBody>
      </p:sp>
      <p:sp>
        <p:nvSpPr>
          <p:cNvPr id="2" name="Subtitle 1">
            <a:extLst>
              <a:ext uri="{FF2B5EF4-FFF2-40B4-BE49-F238E27FC236}">
                <a16:creationId xmlns:a16="http://schemas.microsoft.com/office/drawing/2014/main" id="{C364ECE8-01E9-2669-76F0-5122FBE3E6C8}"/>
              </a:ext>
            </a:extLst>
          </p:cNvPr>
          <p:cNvSpPr>
            <a:spLocks noGrp="1" noRot="1" noMove="1" noResize="1" noEditPoints="1" noAdjustHandles="1" noChangeArrowheads="1" noChangeShapeType="1"/>
          </p:cNvSpPr>
          <p:nvPr>
            <p:ph type="subTitle" idx="1"/>
          </p:nvPr>
        </p:nvSpPr>
        <p:spPr>
          <a:xfrm>
            <a:off x="1285241" y="4936067"/>
            <a:ext cx="7132335" cy="1110652"/>
          </a:xfrm>
        </p:spPr>
        <p:txBody>
          <a:bodyPr/>
          <a:lstStyle/>
          <a:p>
            <a:endParaRPr lang="en-US" sz="2800"/>
          </a:p>
          <a:p>
            <a:r>
              <a:rPr lang="en-US" sz="2800"/>
              <a:t>July 2026</a:t>
            </a:r>
          </a:p>
        </p:txBody>
      </p:sp>
    </p:spTree>
    <p:extLst>
      <p:ext uri="{BB962C8B-B14F-4D97-AF65-F5344CB8AC3E}">
        <p14:creationId xmlns:p14="http://schemas.microsoft.com/office/powerpoint/2010/main" val="2679932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16ADC1B-8B22-ABA1-98D5-49EE93A46ACF}"/>
              </a:ext>
            </a:extLst>
          </p:cNvPr>
          <p:cNvSpPr>
            <a:spLocks noGrp="1" noRot="1" noMove="1" noResize="1" noEditPoints="1" noAdjustHandles="1" noChangeArrowheads="1" noChangeShapeType="1"/>
          </p:cNvSpPr>
          <p:nvPr>
            <p:ph type="title"/>
          </p:nvPr>
        </p:nvSpPr>
        <p:spPr/>
        <p:txBody>
          <a:bodyPr/>
          <a:lstStyle/>
          <a:p>
            <a:r>
              <a:rPr lang="en-US"/>
              <a:t>Dental Cost Estimator</a:t>
            </a:r>
          </a:p>
        </p:txBody>
      </p:sp>
      <p:graphicFrame>
        <p:nvGraphicFramePr>
          <p:cNvPr id="4" name="SmartArt Placeholder 3" descr="Log into your MetLife Dental account​&#10;&#10;Choose “Benefits&amp; Coverage” and then “View Procedures &amp; Coverages“ ​&#10;&#10;Choose the procedure from the View Procedures and Costs list (having a procedure code can help)​&#10;&#10;For Out of Network Providers have your dentist submit a Pre-Treatment estimate to MetLife for a cost estimate​">
            <a:extLst>
              <a:ext uri="{FF2B5EF4-FFF2-40B4-BE49-F238E27FC236}">
                <a16:creationId xmlns:a16="http://schemas.microsoft.com/office/drawing/2014/main" id="{5A7E350D-32D0-905F-D6CB-C24043FD5E41}"/>
              </a:ext>
            </a:extLst>
          </p:cNvPr>
          <p:cNvGraphicFramePr>
            <a:graphicFrameLocks noGrp="1"/>
          </p:cNvGraphicFramePr>
          <p:nvPr>
            <p:ph type="dgm" sz="quarter" idx="10"/>
            <p:extLst>
              <p:ext uri="{D42A27DB-BD31-4B8C-83A1-F6EECF244321}">
                <p14:modId xmlns:p14="http://schemas.microsoft.com/office/powerpoint/2010/main" val="1784732739"/>
              </p:ext>
            </p:extLst>
          </p:nvPr>
        </p:nvGraphicFramePr>
        <p:xfrm>
          <a:off x="5183188" y="595313"/>
          <a:ext cx="6467475" cy="5667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65826881-92D8-2E3A-71B1-F39690DFBAC6}"/>
              </a:ext>
            </a:extLst>
          </p:cNvPr>
          <p:cNvSpPr>
            <a:spLocks noGrp="1"/>
          </p:cNvSpPr>
          <p:nvPr>
            <p:ph type="sldNum" sz="quarter" idx="12"/>
          </p:nvPr>
        </p:nvSpPr>
        <p:spPr/>
        <p:txBody>
          <a:bodyPr/>
          <a:lstStyle/>
          <a:p>
            <a:fld id="{330EA680-D336-4FF7-8B7A-9848BB0A1C32}" type="slidenum">
              <a:rPr lang="en-US" smtClean="0"/>
              <a:pPr/>
              <a:t>10</a:t>
            </a:fld>
            <a:endParaRPr lang="en-US"/>
          </a:p>
        </p:txBody>
      </p:sp>
    </p:spTree>
    <p:extLst>
      <p:ext uri="{BB962C8B-B14F-4D97-AF65-F5344CB8AC3E}">
        <p14:creationId xmlns:p14="http://schemas.microsoft.com/office/powerpoint/2010/main" val="891960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EE70B-F3AE-2659-289B-A9AD98D9DAD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DABE733-696A-349F-35E4-462E7CC01736}"/>
              </a:ext>
            </a:extLst>
          </p:cNvPr>
          <p:cNvSpPr>
            <a:spLocks noGrp="1"/>
          </p:cNvSpPr>
          <p:nvPr>
            <p:ph type="title"/>
          </p:nvPr>
        </p:nvSpPr>
        <p:spPr>
          <a:xfrm>
            <a:off x="0" y="0"/>
            <a:ext cx="12192000" cy="1126067"/>
          </a:xfrm>
        </p:spPr>
        <p:txBody>
          <a:bodyPr/>
          <a:lstStyle/>
          <a:p>
            <a:pPr>
              <a:spcAft>
                <a:spcPts val="50"/>
              </a:spcAft>
            </a:pPr>
            <a:br>
              <a:rPr lang="en-US"/>
            </a:br>
            <a:r>
              <a:rPr lang="en-US"/>
              <a:t>Dental – Network Savings Example</a:t>
            </a:r>
            <a:br>
              <a:rPr lang="en-US"/>
            </a:br>
            <a:endParaRPr lang="en-US"/>
          </a:p>
        </p:txBody>
      </p:sp>
      <p:sp>
        <p:nvSpPr>
          <p:cNvPr id="4" name="TextBox 3">
            <a:extLst>
              <a:ext uri="{FF2B5EF4-FFF2-40B4-BE49-F238E27FC236}">
                <a16:creationId xmlns:a16="http://schemas.microsoft.com/office/drawing/2014/main" id="{BDCB8578-6ADB-6FF3-F8FA-B6777ADCF9EF}"/>
              </a:ext>
            </a:extLst>
          </p:cNvPr>
          <p:cNvSpPr txBox="1"/>
          <p:nvPr/>
        </p:nvSpPr>
        <p:spPr>
          <a:xfrm>
            <a:off x="829733" y="1303867"/>
            <a:ext cx="10735734" cy="1410643"/>
          </a:xfrm>
          <a:prstGeom prst="rect">
            <a:avLst/>
          </a:prstGeom>
          <a:noFill/>
        </p:spPr>
        <p:txBody>
          <a:bodyPr wrap="square" rtlCol="0">
            <a:spAutoFit/>
          </a:bodyPr>
          <a:lstStyle/>
          <a:p>
            <a:r>
              <a:rPr lang="en-US" sz="2000" b="1"/>
              <a:t>In-Network Savings Example (High Plan) </a:t>
            </a:r>
          </a:p>
          <a:p>
            <a:pPr>
              <a:spcBef>
                <a:spcPts val="800"/>
              </a:spcBef>
              <a:spcAft>
                <a:spcPts val="600"/>
              </a:spcAft>
            </a:pPr>
            <a:r>
              <a:rPr lang="en-US"/>
              <a:t>This hypothetical example of </a:t>
            </a:r>
            <a:r>
              <a:rPr lang="en-US" b="1"/>
              <a:t>needing a crown</a:t>
            </a:r>
            <a:r>
              <a:rPr lang="en-US"/>
              <a:t>, shows how receiving services from a participating dentist can save you money. </a:t>
            </a:r>
          </a:p>
          <a:p>
            <a:endParaRPr lang="en-US"/>
          </a:p>
        </p:txBody>
      </p:sp>
      <p:graphicFrame>
        <p:nvGraphicFramePr>
          <p:cNvPr id="13" name="Table Placeholder 12">
            <a:extLst>
              <a:ext uri="{FF2B5EF4-FFF2-40B4-BE49-F238E27FC236}">
                <a16:creationId xmlns:a16="http://schemas.microsoft.com/office/drawing/2014/main" id="{150055A9-A210-35E2-5AAA-1CEA48B7705C}"/>
              </a:ext>
            </a:extLst>
          </p:cNvPr>
          <p:cNvGraphicFramePr>
            <a:graphicFrameLocks noGrp="1"/>
          </p:cNvGraphicFramePr>
          <p:nvPr>
            <p:ph type="tbl" sz="quarter" idx="10"/>
            <p:extLst>
              <p:ext uri="{D42A27DB-BD31-4B8C-83A1-F6EECF244321}">
                <p14:modId xmlns:p14="http://schemas.microsoft.com/office/powerpoint/2010/main" val="4048863293"/>
              </p:ext>
            </p:extLst>
          </p:nvPr>
        </p:nvGraphicFramePr>
        <p:xfrm>
          <a:off x="1677182" y="2517468"/>
          <a:ext cx="9143218" cy="3985524"/>
        </p:xfrm>
        <a:graphic>
          <a:graphicData uri="http://schemas.openxmlformats.org/drawingml/2006/table">
            <a:tbl>
              <a:tblPr firstRow="1" bandRow="1">
                <a:tableStyleId>{5C22544A-7EE6-4342-B048-85BDC9FD1C3A}</a:tableStyleId>
              </a:tblPr>
              <a:tblGrid>
                <a:gridCol w="2660582">
                  <a:extLst>
                    <a:ext uri="{9D8B030D-6E8A-4147-A177-3AD203B41FA5}">
                      <a16:colId xmlns:a16="http://schemas.microsoft.com/office/drawing/2014/main" val="1124506624"/>
                    </a:ext>
                  </a:extLst>
                </a:gridCol>
                <a:gridCol w="3200801">
                  <a:extLst>
                    <a:ext uri="{9D8B030D-6E8A-4147-A177-3AD203B41FA5}">
                      <a16:colId xmlns:a16="http://schemas.microsoft.com/office/drawing/2014/main" val="4218466033"/>
                    </a:ext>
                  </a:extLst>
                </a:gridCol>
                <a:gridCol w="3281835">
                  <a:extLst>
                    <a:ext uri="{9D8B030D-6E8A-4147-A177-3AD203B41FA5}">
                      <a16:colId xmlns:a16="http://schemas.microsoft.com/office/drawing/2014/main" val="3371201796"/>
                    </a:ext>
                  </a:extLst>
                </a:gridCol>
              </a:tblGrid>
              <a:tr h="645861">
                <a:tc>
                  <a:txBody>
                    <a:bodyPr/>
                    <a:lstStyle/>
                    <a:p>
                      <a:pPr algn="ctr"/>
                      <a:endParaRPr lang="en-US" sz="2000"/>
                    </a:p>
                  </a:txBody>
                  <a:tcPr anchor="ctr"/>
                </a:tc>
                <a:tc>
                  <a:txBody>
                    <a:bodyPr/>
                    <a:lstStyle/>
                    <a:p>
                      <a:pPr algn="ctr"/>
                      <a:r>
                        <a:rPr lang="en-US" sz="2000"/>
                        <a:t>Katie’s dentist is </a:t>
                      </a:r>
                    </a:p>
                    <a:p>
                      <a:pPr algn="ctr"/>
                      <a:r>
                        <a:rPr lang="en-US" sz="2000"/>
                        <a:t>In-Network</a:t>
                      </a:r>
                    </a:p>
                  </a:txBody>
                  <a:tcPr anchor="ctr"/>
                </a:tc>
                <a:tc>
                  <a:txBody>
                    <a:bodyPr/>
                    <a:lstStyle/>
                    <a:p>
                      <a:pPr algn="ctr"/>
                      <a:r>
                        <a:rPr lang="en-US" sz="2000"/>
                        <a:t>Jan’s dentist is </a:t>
                      </a:r>
                    </a:p>
                    <a:p>
                      <a:pPr algn="ctr"/>
                      <a:r>
                        <a:rPr lang="en-US" sz="2000"/>
                        <a:t>Out-of-Network</a:t>
                      </a:r>
                    </a:p>
                  </a:txBody>
                  <a:tcPr anchor="ctr"/>
                </a:tc>
                <a:extLst>
                  <a:ext uri="{0D108BD9-81ED-4DB2-BD59-A6C34878D82A}">
                    <a16:rowId xmlns:a16="http://schemas.microsoft.com/office/drawing/2014/main" val="617126665"/>
                  </a:ext>
                </a:extLst>
              </a:tr>
              <a:tr h="645861">
                <a:tc>
                  <a:txBody>
                    <a:bodyPr/>
                    <a:lstStyle/>
                    <a:p>
                      <a:pPr algn="ctr"/>
                      <a:r>
                        <a:rPr lang="en-US" sz="2000">
                          <a:solidFill>
                            <a:srgbClr val="002D5E"/>
                          </a:solidFill>
                        </a:rPr>
                        <a:t>Dentist’s usual Charge</a:t>
                      </a:r>
                    </a:p>
                  </a:txBody>
                  <a:tcPr anchor="ctr"/>
                </a:tc>
                <a:tc>
                  <a:txBody>
                    <a:bodyPr/>
                    <a:lstStyle/>
                    <a:p>
                      <a:pPr algn="ctr"/>
                      <a:r>
                        <a:rPr lang="en-US" sz="2000">
                          <a:solidFill>
                            <a:srgbClr val="002D5E"/>
                          </a:solidFill>
                        </a:rPr>
                        <a:t>$1462.00</a:t>
                      </a:r>
                    </a:p>
                  </a:txBody>
                  <a:tcPr anchor="ctr"/>
                </a:tc>
                <a:tc>
                  <a:txBody>
                    <a:bodyPr/>
                    <a:lstStyle/>
                    <a:p>
                      <a:pPr algn="ctr"/>
                      <a:r>
                        <a:rPr lang="en-US" sz="2000">
                          <a:solidFill>
                            <a:srgbClr val="002D5E"/>
                          </a:solidFill>
                        </a:rPr>
                        <a:t>$1462.00</a:t>
                      </a:r>
                    </a:p>
                  </a:txBody>
                  <a:tcPr anchor="ctr"/>
                </a:tc>
                <a:extLst>
                  <a:ext uri="{0D108BD9-81ED-4DB2-BD59-A6C34878D82A}">
                    <a16:rowId xmlns:a16="http://schemas.microsoft.com/office/drawing/2014/main" val="3652120190"/>
                  </a:ext>
                </a:extLst>
              </a:tr>
              <a:tr h="645861">
                <a:tc>
                  <a:txBody>
                    <a:bodyPr/>
                    <a:lstStyle/>
                    <a:p>
                      <a:pPr algn="ctr"/>
                      <a:r>
                        <a:rPr lang="en-US" sz="2000">
                          <a:solidFill>
                            <a:schemeClr val="tx2"/>
                          </a:solidFill>
                        </a:rPr>
                        <a:t>Negotiated fee</a:t>
                      </a:r>
                    </a:p>
                  </a:txBody>
                  <a:tcPr anchor="ctr"/>
                </a:tc>
                <a:tc>
                  <a:txBody>
                    <a:bodyPr/>
                    <a:lstStyle/>
                    <a:p>
                      <a:pPr algn="ctr"/>
                      <a:r>
                        <a:rPr lang="en-US" sz="2000">
                          <a:solidFill>
                            <a:schemeClr val="tx2"/>
                          </a:solidFill>
                        </a:rPr>
                        <a:t>$680</a:t>
                      </a:r>
                    </a:p>
                  </a:txBody>
                  <a:tcPr anchor="ctr"/>
                </a:tc>
                <a:tc>
                  <a:txBody>
                    <a:bodyPr/>
                    <a:lstStyle/>
                    <a:p>
                      <a:pPr algn="ctr"/>
                      <a:r>
                        <a:rPr lang="en-US" sz="2000">
                          <a:solidFill>
                            <a:schemeClr val="tx2"/>
                          </a:solidFill>
                        </a:rPr>
                        <a:t>N/A</a:t>
                      </a:r>
                    </a:p>
                  </a:txBody>
                  <a:tcPr anchor="ctr"/>
                </a:tc>
                <a:extLst>
                  <a:ext uri="{0D108BD9-81ED-4DB2-BD59-A6C34878D82A}">
                    <a16:rowId xmlns:a16="http://schemas.microsoft.com/office/drawing/2014/main" val="279049515"/>
                  </a:ext>
                </a:extLst>
              </a:tr>
              <a:tr h="645861">
                <a:tc>
                  <a:txBody>
                    <a:bodyPr/>
                    <a:lstStyle/>
                    <a:p>
                      <a:pPr algn="ctr"/>
                      <a:r>
                        <a:rPr lang="en-US" sz="2000">
                          <a:solidFill>
                            <a:schemeClr val="tx2"/>
                          </a:solidFill>
                        </a:rPr>
                        <a:t>R&amp;C fee</a:t>
                      </a:r>
                    </a:p>
                  </a:txBody>
                  <a:tcPr anchor="ctr"/>
                </a:tc>
                <a:tc>
                  <a:txBody>
                    <a:bodyPr/>
                    <a:lstStyle/>
                    <a:p>
                      <a:pPr algn="ctr"/>
                      <a:r>
                        <a:rPr lang="en-US" sz="2000">
                          <a:solidFill>
                            <a:schemeClr val="tx2"/>
                          </a:solidFill>
                        </a:rPr>
                        <a:t>N/A</a:t>
                      </a:r>
                    </a:p>
                  </a:txBody>
                  <a:tcPr anchor="ctr"/>
                </a:tc>
                <a:tc>
                  <a:txBody>
                    <a:bodyPr/>
                    <a:lstStyle/>
                    <a:p>
                      <a:pPr algn="ctr"/>
                      <a:r>
                        <a:rPr lang="en-US" sz="2000">
                          <a:solidFill>
                            <a:schemeClr val="tx2"/>
                          </a:solidFill>
                        </a:rPr>
                        <a:t>$1451</a:t>
                      </a:r>
                    </a:p>
                  </a:txBody>
                  <a:tcPr anchor="ctr"/>
                </a:tc>
                <a:extLst>
                  <a:ext uri="{0D108BD9-81ED-4DB2-BD59-A6C34878D82A}">
                    <a16:rowId xmlns:a16="http://schemas.microsoft.com/office/drawing/2014/main" val="3597466599"/>
                  </a:ext>
                </a:extLst>
              </a:tr>
              <a:tr h="645861">
                <a:tc>
                  <a:txBody>
                    <a:bodyPr/>
                    <a:lstStyle/>
                    <a:p>
                      <a:pPr algn="ctr"/>
                      <a:r>
                        <a:rPr lang="en-US" sz="2000">
                          <a:solidFill>
                            <a:schemeClr val="tx2"/>
                          </a:solidFill>
                        </a:rPr>
                        <a:t>The Plan Pays (50%)</a:t>
                      </a:r>
                    </a:p>
                  </a:txBody>
                  <a:tcPr anchor="ctr"/>
                </a:tc>
                <a:tc>
                  <a:txBody>
                    <a:bodyPr/>
                    <a:lstStyle/>
                    <a:p>
                      <a:pPr algn="ctr"/>
                      <a:r>
                        <a:rPr lang="en-US" sz="2000">
                          <a:solidFill>
                            <a:schemeClr val="tx2"/>
                          </a:solidFill>
                        </a:rPr>
                        <a:t>$340</a:t>
                      </a:r>
                    </a:p>
                  </a:txBody>
                  <a:tcPr anchor="ctr"/>
                </a:tc>
                <a:tc>
                  <a:txBody>
                    <a:bodyPr/>
                    <a:lstStyle/>
                    <a:p>
                      <a:pPr algn="ctr"/>
                      <a:r>
                        <a:rPr lang="en-US" sz="2000">
                          <a:solidFill>
                            <a:schemeClr val="tx2"/>
                          </a:solidFill>
                        </a:rPr>
                        <a:t>$725.50</a:t>
                      </a:r>
                    </a:p>
                  </a:txBody>
                  <a:tcPr anchor="ctr"/>
                </a:tc>
                <a:extLst>
                  <a:ext uri="{0D108BD9-81ED-4DB2-BD59-A6C34878D82A}">
                    <a16:rowId xmlns:a16="http://schemas.microsoft.com/office/drawing/2014/main" val="3636886749"/>
                  </a:ext>
                </a:extLst>
              </a:tr>
              <a:tr h="645861">
                <a:tc>
                  <a:txBody>
                    <a:bodyPr/>
                    <a:lstStyle/>
                    <a:p>
                      <a:pPr algn="ctr"/>
                      <a:endParaRPr lang="en-US" sz="2000">
                        <a:solidFill>
                          <a:schemeClr val="tx2"/>
                        </a:solidFill>
                      </a:endParaRPr>
                    </a:p>
                  </a:txBody>
                  <a:tcPr anchor="ctr"/>
                </a:tc>
                <a:tc>
                  <a:txBody>
                    <a:bodyPr/>
                    <a:lstStyle/>
                    <a:p>
                      <a:pPr algn="ctr"/>
                      <a:r>
                        <a:rPr lang="en-US" sz="2000" b="1">
                          <a:solidFill>
                            <a:schemeClr val="tx2"/>
                          </a:solidFill>
                        </a:rPr>
                        <a:t>Katie pays $340.00</a:t>
                      </a:r>
                    </a:p>
                  </a:txBody>
                  <a:tcPr anchor="ctr"/>
                </a:tc>
                <a:tc>
                  <a:txBody>
                    <a:bodyPr/>
                    <a:lstStyle/>
                    <a:p>
                      <a:pPr algn="ctr"/>
                      <a:r>
                        <a:rPr lang="en-US" sz="2000" b="1">
                          <a:solidFill>
                            <a:schemeClr val="tx2"/>
                          </a:solidFill>
                        </a:rPr>
                        <a:t>Jan Pays $736.50</a:t>
                      </a:r>
                    </a:p>
                  </a:txBody>
                  <a:tcPr anchor="ctr"/>
                </a:tc>
                <a:extLst>
                  <a:ext uri="{0D108BD9-81ED-4DB2-BD59-A6C34878D82A}">
                    <a16:rowId xmlns:a16="http://schemas.microsoft.com/office/drawing/2014/main" val="749848836"/>
                  </a:ext>
                </a:extLst>
              </a:tr>
            </a:tbl>
          </a:graphicData>
        </a:graphic>
      </p:graphicFrame>
      <p:sp>
        <p:nvSpPr>
          <p:cNvPr id="3" name="Slide Number Placeholder 2">
            <a:extLst>
              <a:ext uri="{FF2B5EF4-FFF2-40B4-BE49-F238E27FC236}">
                <a16:creationId xmlns:a16="http://schemas.microsoft.com/office/drawing/2014/main" id="{75D1BD11-31A6-A562-8A29-79504E6E0770}"/>
              </a:ext>
            </a:extLst>
          </p:cNvPr>
          <p:cNvSpPr>
            <a:spLocks noGrp="1"/>
          </p:cNvSpPr>
          <p:nvPr>
            <p:ph type="sldNum" sz="quarter" idx="12"/>
          </p:nvPr>
        </p:nvSpPr>
        <p:spPr>
          <a:xfrm>
            <a:off x="9448800" y="6502992"/>
            <a:ext cx="2743200" cy="365125"/>
          </a:xfrm>
        </p:spPr>
        <p:txBody>
          <a:bodyPr/>
          <a:lstStyle/>
          <a:p>
            <a:fld id="{330EA680-D336-4FF7-8B7A-9848BB0A1C32}" type="slidenum">
              <a:rPr lang="en-US" smtClean="0"/>
              <a:pPr/>
              <a:t>11</a:t>
            </a:fld>
            <a:endParaRPr lang="en-US"/>
          </a:p>
        </p:txBody>
      </p:sp>
    </p:spTree>
    <p:extLst>
      <p:ext uri="{BB962C8B-B14F-4D97-AF65-F5344CB8AC3E}">
        <p14:creationId xmlns:p14="http://schemas.microsoft.com/office/powerpoint/2010/main" val="779890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499460-DD96-7430-0256-FE3FA4F4BBFC}"/>
              </a:ext>
            </a:extLst>
          </p:cNvPr>
          <p:cNvSpPr>
            <a:spLocks noGrp="1" noRot="1" noMove="1" noResize="1" noEditPoints="1" noAdjustHandles="1" noChangeArrowheads="1" noChangeShapeType="1"/>
          </p:cNvSpPr>
          <p:nvPr>
            <p:ph type="title"/>
          </p:nvPr>
        </p:nvSpPr>
        <p:spPr/>
        <p:txBody>
          <a:bodyPr/>
          <a:lstStyle/>
          <a:p>
            <a:r>
              <a:rPr lang="en-US">
                <a:latin typeface="Calibri"/>
                <a:ea typeface="Calibri"/>
                <a:cs typeface="Calibri"/>
              </a:rPr>
              <a:t>HCFSA and Out-of-Pocket Expenses</a:t>
            </a:r>
            <a:endParaRPr lang="en-US"/>
          </a:p>
        </p:txBody>
      </p:sp>
      <p:sp>
        <p:nvSpPr>
          <p:cNvPr id="3" name="Text Placeholder 2">
            <a:extLst>
              <a:ext uri="{FF2B5EF4-FFF2-40B4-BE49-F238E27FC236}">
                <a16:creationId xmlns:a16="http://schemas.microsoft.com/office/drawing/2014/main" id="{14D59C83-523D-4BBE-D4EB-50AF7B982C10}"/>
              </a:ext>
            </a:extLst>
          </p:cNvPr>
          <p:cNvSpPr>
            <a:spLocks noGrp="1" noRot="1" noMove="1" noResize="1" noEditPoints="1" noAdjustHandles="1" noChangeArrowheads="1" noChangeShapeType="1"/>
          </p:cNvSpPr>
          <p:nvPr>
            <p:ph type="body" sz="quarter" idx="11"/>
          </p:nvPr>
        </p:nvSpPr>
        <p:spPr/>
        <p:txBody>
          <a:bodyPr/>
          <a:lstStyle/>
          <a:p>
            <a:endParaRPr lang="en-US" b="1">
              <a:ea typeface="Calibri"/>
              <a:cs typeface="Calibri"/>
            </a:endParaRPr>
          </a:p>
          <a:p>
            <a:endParaRPr lang="en-US" b="1">
              <a:ea typeface="Calibri"/>
              <a:cs typeface="Calibri"/>
            </a:endParaRPr>
          </a:p>
          <a:p>
            <a:r>
              <a:rPr lang="en-US" b="1" err="1">
                <a:ea typeface="Calibri"/>
                <a:cs typeface="Calibri"/>
              </a:rPr>
              <a:t>NCFlex</a:t>
            </a:r>
            <a:r>
              <a:rPr lang="en-US" b="1">
                <a:ea typeface="Calibri"/>
                <a:cs typeface="Calibri"/>
              </a:rPr>
              <a:t> offers a Health Care Flexible Spending Account (HCFSA) which can help with out-of-pocket dental expenses. </a:t>
            </a:r>
          </a:p>
          <a:p>
            <a:endParaRPr lang="en-US"/>
          </a:p>
        </p:txBody>
      </p:sp>
      <p:sp>
        <p:nvSpPr>
          <p:cNvPr id="7" name="TextBox 6">
            <a:extLst>
              <a:ext uri="{FF2B5EF4-FFF2-40B4-BE49-F238E27FC236}">
                <a16:creationId xmlns:a16="http://schemas.microsoft.com/office/drawing/2014/main" id="{0CCBF95E-3364-E6BC-3F2A-75C472548BF5}"/>
              </a:ext>
            </a:extLst>
          </p:cNvPr>
          <p:cNvSpPr txBox="1"/>
          <p:nvPr/>
        </p:nvSpPr>
        <p:spPr>
          <a:xfrm>
            <a:off x="5342466" y="1955723"/>
            <a:ext cx="6096000" cy="4016484"/>
          </a:xfrm>
          <a:prstGeom prst="rect">
            <a:avLst/>
          </a:prstGeom>
          <a:noFill/>
        </p:spPr>
        <p:txBody>
          <a:bodyPr wrap="square">
            <a:spAutoFit/>
          </a:bodyPr>
          <a:lstStyle/>
          <a:p>
            <a:pPr marL="342900" indent="-342900">
              <a:spcAft>
                <a:spcPts val="600"/>
              </a:spcAft>
              <a:buFont typeface="Arial" panose="020B0604020202020204" pitchFamily="34" charset="0"/>
              <a:buChar char="•"/>
            </a:pPr>
            <a:r>
              <a:rPr lang="en-US" sz="2400" b="1">
                <a:ea typeface="Calibri"/>
                <a:cs typeface="Calibri"/>
              </a:rPr>
              <a:t>The 2026 limit is $3,300 </a:t>
            </a:r>
          </a:p>
          <a:p>
            <a:pPr marL="342900" indent="-342900">
              <a:spcAft>
                <a:spcPts val="600"/>
              </a:spcAft>
              <a:buFont typeface="Arial" panose="020B0604020202020204" pitchFamily="34" charset="0"/>
              <a:buChar char="•"/>
            </a:pPr>
            <a:r>
              <a:rPr lang="en-US" sz="2400" b="1">
                <a:ea typeface="Calibri"/>
                <a:cs typeface="Calibri"/>
              </a:rPr>
              <a:t>This money comes out of your check pre-tax and is loaded onto a card</a:t>
            </a:r>
          </a:p>
          <a:p>
            <a:pPr marL="342900" indent="-342900">
              <a:spcAft>
                <a:spcPts val="600"/>
              </a:spcAft>
              <a:buFont typeface="Arial" panose="020B0604020202020204" pitchFamily="34" charset="0"/>
              <a:buChar char="•"/>
            </a:pPr>
            <a:r>
              <a:rPr lang="en-US" sz="2400" b="1">
                <a:ea typeface="Calibri"/>
                <a:cs typeface="Calibri"/>
              </a:rPr>
              <a:t>Use your Explanation of Benefits (EOB) from MetLife's My Benefits portal to file a claim or substantiate a claim if needed</a:t>
            </a:r>
          </a:p>
          <a:p>
            <a:pPr marL="342900" indent="-342900">
              <a:spcAft>
                <a:spcPts val="600"/>
              </a:spcAft>
              <a:buFont typeface="Arial" panose="020B0604020202020204" pitchFamily="34" charset="0"/>
              <a:buChar char="•"/>
            </a:pPr>
            <a:r>
              <a:rPr lang="en-US" sz="2400" b="1">
                <a:ea typeface="Calibri"/>
                <a:cs typeface="Calibri"/>
              </a:rPr>
              <a:t>If you are planning major work, get a pre-estimate from MetLife first to help plan for your HCFSA in 2027</a:t>
            </a:r>
          </a:p>
        </p:txBody>
      </p:sp>
      <p:sp>
        <p:nvSpPr>
          <p:cNvPr id="5" name="Slide Number Placeholder 4">
            <a:extLst>
              <a:ext uri="{FF2B5EF4-FFF2-40B4-BE49-F238E27FC236}">
                <a16:creationId xmlns:a16="http://schemas.microsoft.com/office/drawing/2014/main" id="{DE51D282-CF55-CEA7-8B4A-0ED7C74152F0}"/>
              </a:ext>
            </a:extLst>
          </p:cNvPr>
          <p:cNvSpPr>
            <a:spLocks noGrp="1"/>
          </p:cNvSpPr>
          <p:nvPr>
            <p:ph type="sldNum" sz="quarter" idx="14"/>
          </p:nvPr>
        </p:nvSpPr>
        <p:spPr/>
        <p:txBody>
          <a:bodyPr/>
          <a:lstStyle/>
          <a:p>
            <a:fld id="{330EA680-D336-4FF7-8B7A-9848BB0A1C32}" type="slidenum">
              <a:rPr lang="en-US" smtClean="0"/>
              <a:pPr/>
              <a:t>12</a:t>
            </a:fld>
            <a:endParaRPr lang="en-US"/>
          </a:p>
        </p:txBody>
      </p:sp>
    </p:spTree>
    <p:extLst>
      <p:ext uri="{BB962C8B-B14F-4D97-AF65-F5344CB8AC3E}">
        <p14:creationId xmlns:p14="http://schemas.microsoft.com/office/powerpoint/2010/main" val="2503415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F8FB18-2FAA-B4E7-2F2D-1C4B9DD90C88}"/>
              </a:ext>
            </a:extLst>
          </p:cNvPr>
          <p:cNvSpPr>
            <a:spLocks noGrp="1"/>
          </p:cNvSpPr>
          <p:nvPr>
            <p:ph type="title"/>
          </p:nvPr>
        </p:nvSpPr>
        <p:spPr/>
        <p:txBody>
          <a:bodyPr/>
          <a:lstStyle/>
          <a:p>
            <a:r>
              <a:rPr lang="en-US"/>
              <a:t>Find a Dental Provider</a:t>
            </a:r>
          </a:p>
        </p:txBody>
      </p:sp>
      <p:sp>
        <p:nvSpPr>
          <p:cNvPr id="9" name="TextBox 8">
            <a:extLst>
              <a:ext uri="{FF2B5EF4-FFF2-40B4-BE49-F238E27FC236}">
                <a16:creationId xmlns:a16="http://schemas.microsoft.com/office/drawing/2014/main" id="{8F1E71FB-E600-9F87-9FE0-2E6E98C5D03F}"/>
              </a:ext>
            </a:extLst>
          </p:cNvPr>
          <p:cNvSpPr txBox="1"/>
          <p:nvPr/>
        </p:nvSpPr>
        <p:spPr>
          <a:xfrm>
            <a:off x="539748" y="261034"/>
            <a:ext cx="4616451" cy="923330"/>
          </a:xfrm>
          <a:prstGeom prst="rect">
            <a:avLst/>
          </a:prstGeom>
          <a:noFill/>
        </p:spPr>
        <p:txBody>
          <a:bodyPr wrap="square">
            <a:spAutoFit/>
          </a:bodyPr>
          <a:lstStyle/>
          <a:p>
            <a:pPr marL="0" indent="0">
              <a:spcAft>
                <a:spcPts val="600"/>
              </a:spcAft>
              <a:buNone/>
            </a:pPr>
            <a:r>
              <a:rPr lang="en-US" sz="1800" b="1">
                <a:solidFill>
                  <a:srgbClr val="002D5E"/>
                </a:solidFill>
              </a:rPr>
              <a:t>Step 1: Go to </a:t>
            </a:r>
            <a:r>
              <a:rPr lang="en-US" sz="1800" b="1">
                <a:solidFill>
                  <a:srgbClr val="467886"/>
                </a:solidFill>
                <a:hlinkClick r:id="rId2"/>
              </a:rPr>
              <a:t>metlife.com/</a:t>
            </a:r>
            <a:r>
              <a:rPr lang="en-US" sz="1800" b="1" err="1">
                <a:solidFill>
                  <a:srgbClr val="002D5E"/>
                </a:solidFill>
                <a:hlinkClick r:id="rId2"/>
              </a:rPr>
              <a:t>mybenefits</a:t>
            </a:r>
            <a:r>
              <a:rPr lang="en-US" sz="1800" b="1">
                <a:solidFill>
                  <a:srgbClr val="002D5E"/>
                </a:solidFill>
                <a:hlinkClick r:id="rId2"/>
              </a:rPr>
              <a:t> </a:t>
            </a:r>
            <a:r>
              <a:rPr lang="en-US" sz="1800" b="1">
                <a:solidFill>
                  <a:srgbClr val="002D5E"/>
                </a:solidFill>
              </a:rPr>
              <a:t>and enter "</a:t>
            </a:r>
            <a:r>
              <a:rPr lang="en-US" sz="1800" b="1" err="1">
                <a:solidFill>
                  <a:srgbClr val="002D5E"/>
                </a:solidFill>
              </a:rPr>
              <a:t>NCFlex</a:t>
            </a:r>
            <a:r>
              <a:rPr lang="en-US" sz="1800" b="1">
                <a:solidFill>
                  <a:srgbClr val="002D5E"/>
                </a:solidFill>
              </a:rPr>
              <a:t>" as the </a:t>
            </a:r>
            <a:r>
              <a:rPr lang="en-US" b="1">
                <a:solidFill>
                  <a:srgbClr val="002D5E"/>
                </a:solidFill>
              </a:rPr>
              <a:t>organization </a:t>
            </a:r>
            <a:r>
              <a:rPr lang="en-US" sz="1800" b="1">
                <a:solidFill>
                  <a:srgbClr val="002D5E"/>
                </a:solidFill>
              </a:rPr>
              <a:t> name</a:t>
            </a:r>
            <a:endParaRPr lang="en-US" b="1">
              <a:solidFill>
                <a:srgbClr val="002D5E"/>
              </a:solidFill>
            </a:endParaRPr>
          </a:p>
        </p:txBody>
      </p:sp>
      <p:sp>
        <p:nvSpPr>
          <p:cNvPr id="13" name="TextBox 12">
            <a:extLst>
              <a:ext uri="{FF2B5EF4-FFF2-40B4-BE49-F238E27FC236}">
                <a16:creationId xmlns:a16="http://schemas.microsoft.com/office/drawing/2014/main" id="{3C92110E-53E0-5172-FA8A-30B59413125A}"/>
              </a:ext>
            </a:extLst>
          </p:cNvPr>
          <p:cNvSpPr txBox="1"/>
          <p:nvPr/>
        </p:nvSpPr>
        <p:spPr>
          <a:xfrm>
            <a:off x="455084" y="2298652"/>
            <a:ext cx="2838449" cy="2308324"/>
          </a:xfrm>
          <a:prstGeom prst="rect">
            <a:avLst/>
          </a:prstGeom>
          <a:noFill/>
        </p:spPr>
        <p:txBody>
          <a:bodyPr wrap="square">
            <a:spAutoFit/>
          </a:bodyPr>
          <a:lstStyle/>
          <a:p>
            <a:pPr>
              <a:spcAft>
                <a:spcPts val="600"/>
              </a:spcAft>
            </a:pPr>
            <a:r>
              <a:rPr lang="en-US" b="1">
                <a:solidFill>
                  <a:srgbClr val="002D5E"/>
                </a:solidFill>
              </a:rPr>
              <a:t>Step 2: Either Login or Register and choose "Find a Dentist" under your account, or if you do not want to login, scroll down to "Find a Dentist near you" and enter your zip code</a:t>
            </a:r>
            <a:endParaRPr lang="en-US" b="1">
              <a:solidFill>
                <a:srgbClr val="002D5E"/>
              </a:solidFill>
              <a:cs typeface="Calibri"/>
            </a:endParaRPr>
          </a:p>
        </p:txBody>
      </p:sp>
      <p:sp>
        <p:nvSpPr>
          <p:cNvPr id="6" name="Text Placeholder 5">
            <a:extLst>
              <a:ext uri="{FF2B5EF4-FFF2-40B4-BE49-F238E27FC236}">
                <a16:creationId xmlns:a16="http://schemas.microsoft.com/office/drawing/2014/main" id="{0C92891A-0ABD-051A-428A-BDAABBD3C1D2}"/>
              </a:ext>
            </a:extLst>
          </p:cNvPr>
          <p:cNvSpPr>
            <a:spLocks noGrp="1"/>
          </p:cNvSpPr>
          <p:nvPr>
            <p:ph type="body" sz="quarter" idx="13"/>
          </p:nvPr>
        </p:nvSpPr>
        <p:spPr/>
        <p:txBody>
          <a:bodyPr/>
          <a:lstStyle/>
          <a:p>
            <a:pPr>
              <a:lnSpc>
                <a:spcPct val="0"/>
              </a:lnSpc>
              <a:spcAft>
                <a:spcPts val="600"/>
              </a:spcAft>
            </a:pPr>
            <a:endParaRPr lang="en-US" sz="1600" b="1"/>
          </a:p>
          <a:p>
            <a:pPr>
              <a:lnSpc>
                <a:spcPct val="0"/>
              </a:lnSpc>
              <a:spcAft>
                <a:spcPts val="600"/>
              </a:spcAft>
            </a:pPr>
            <a:r>
              <a:rPr lang="en-US" sz="1800" b="1"/>
              <a:t>Step 3: Review a list of in-network providers </a:t>
            </a:r>
          </a:p>
          <a:p>
            <a:pPr>
              <a:lnSpc>
                <a:spcPct val="0"/>
              </a:lnSpc>
              <a:spcAft>
                <a:spcPts val="600"/>
              </a:spcAft>
            </a:pPr>
            <a:r>
              <a:rPr lang="en-US" sz="1800" b="1"/>
              <a:t>and specially designated </a:t>
            </a:r>
            <a:r>
              <a:rPr lang="en-US" sz="1800" b="1" err="1"/>
              <a:t>SpotLite</a:t>
            </a:r>
            <a:r>
              <a:rPr lang="en-US" sz="1800" b="1"/>
              <a:t> providers. </a:t>
            </a:r>
          </a:p>
          <a:p>
            <a:pPr marL="285750" indent="-285750">
              <a:buFont typeface="Arial" panose="020B0604020202020204" pitchFamily="34" charset="0"/>
              <a:buChar char="•"/>
            </a:pPr>
            <a:r>
              <a:rPr lang="en-US" sz="1800" b="1"/>
              <a:t>Focus on Prevention: These dentists are recognized for catching issues early and emphasizing preventive care, helping you avoid more invasive and expensive procedures down the road.</a:t>
            </a:r>
          </a:p>
          <a:p>
            <a:pPr marL="285750" indent="-285750">
              <a:buFont typeface="Arial" panose="020B0604020202020204" pitchFamily="34" charset="0"/>
              <a:buChar char="•"/>
            </a:pPr>
            <a:r>
              <a:rPr lang="en-US" sz="1800" b="1"/>
              <a:t>Lower Out-of-Pocket Costs: Patients who visit </a:t>
            </a:r>
            <a:r>
              <a:rPr lang="en-US" sz="1800" b="1" err="1"/>
              <a:t>SpotLite</a:t>
            </a:r>
            <a:r>
              <a:rPr lang="en-US" sz="1800" b="1"/>
              <a:t> dentists see an average of 17% in cost savings compared to traditional in-network options.</a:t>
            </a:r>
          </a:p>
          <a:p>
            <a:pPr marL="285750" indent="-285750">
              <a:buFont typeface="Arial" panose="020B0604020202020204" pitchFamily="34" charset="0"/>
              <a:buChar char="•"/>
            </a:pPr>
            <a:r>
              <a:rPr lang="en-US" sz="1800" b="1"/>
              <a:t>Verified Quality: These providers are selected using a rigorous, proprietary data evaluation process that adheres to industry-recognized quality standards.</a:t>
            </a:r>
          </a:p>
          <a:p>
            <a:endParaRPr lang="en-US" b="1"/>
          </a:p>
        </p:txBody>
      </p:sp>
      <p:sp>
        <p:nvSpPr>
          <p:cNvPr id="7" name="Slide Number Placeholder 6">
            <a:extLst>
              <a:ext uri="{FF2B5EF4-FFF2-40B4-BE49-F238E27FC236}">
                <a16:creationId xmlns:a16="http://schemas.microsoft.com/office/drawing/2014/main" id="{3B41298D-65FC-9117-B7D6-B20D4ACC57A7}"/>
              </a:ext>
            </a:extLst>
          </p:cNvPr>
          <p:cNvSpPr>
            <a:spLocks noGrp="1"/>
          </p:cNvSpPr>
          <p:nvPr>
            <p:ph type="sldNum" sz="quarter" idx="15"/>
          </p:nvPr>
        </p:nvSpPr>
        <p:spPr/>
        <p:txBody>
          <a:bodyPr/>
          <a:lstStyle/>
          <a:p>
            <a:fld id="{330EA680-D336-4FF7-8B7A-9848BB0A1C32}" type="slidenum">
              <a:rPr lang="en-US" smtClean="0"/>
              <a:pPr/>
              <a:t>13</a:t>
            </a:fld>
            <a:endParaRPr lang="en-US"/>
          </a:p>
        </p:txBody>
      </p:sp>
      <p:pic>
        <p:nvPicPr>
          <p:cNvPr id="17" name="Picture 7">
            <a:extLst>
              <a:ext uri="{FF2B5EF4-FFF2-40B4-BE49-F238E27FC236}">
                <a16:creationId xmlns:a16="http://schemas.microsoft.com/office/drawing/2014/main" id="{91FC74B6-F105-A1FB-7A3B-F0D0D7C7C68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14850" y="5200649"/>
            <a:ext cx="2570795" cy="1370917"/>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DF60A7D3-2273-495D-33D5-3DA319FB9DE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632757" y="1277982"/>
            <a:ext cx="1792209" cy="570852"/>
          </a:xfrm>
          <a:prstGeom prst="rect">
            <a:avLst/>
          </a:prstGeom>
        </p:spPr>
      </p:pic>
      <p:pic>
        <p:nvPicPr>
          <p:cNvPr id="21" name="Picture 20">
            <a:extLst>
              <a:ext uri="{FF2B5EF4-FFF2-40B4-BE49-F238E27FC236}">
                <a16:creationId xmlns:a16="http://schemas.microsoft.com/office/drawing/2014/main" id="{2B492F18-E561-D317-91EB-3545B2F77E0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389522" y="931681"/>
            <a:ext cx="1792209" cy="1356854"/>
          </a:xfrm>
          <a:prstGeom prst="rect">
            <a:avLst/>
          </a:prstGeom>
          <a:effectLst/>
        </p:spPr>
      </p:pic>
    </p:spTree>
    <p:extLst>
      <p:ext uri="{BB962C8B-B14F-4D97-AF65-F5344CB8AC3E}">
        <p14:creationId xmlns:p14="http://schemas.microsoft.com/office/powerpoint/2010/main" val="3989234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4A0DD84-D0E6-A2B0-200D-70FB9B0DE8CF}"/>
              </a:ext>
            </a:extLst>
          </p:cNvPr>
          <p:cNvSpPr>
            <a:spLocks noGrp="1" noRot="1" noMove="1" noResize="1" noEditPoints="1" noAdjustHandles="1" noChangeArrowheads="1" noChangeShapeType="1"/>
          </p:cNvSpPr>
          <p:nvPr>
            <p:ph type="title"/>
          </p:nvPr>
        </p:nvSpPr>
        <p:spPr/>
        <p:txBody>
          <a:bodyPr/>
          <a:lstStyle/>
          <a:p>
            <a:r>
              <a:rPr lang="en-US"/>
              <a:t>MetLife Travel Assistance</a:t>
            </a:r>
          </a:p>
        </p:txBody>
      </p:sp>
      <p:sp>
        <p:nvSpPr>
          <p:cNvPr id="3" name="Slide Number Placeholder 2">
            <a:extLst>
              <a:ext uri="{FF2B5EF4-FFF2-40B4-BE49-F238E27FC236}">
                <a16:creationId xmlns:a16="http://schemas.microsoft.com/office/drawing/2014/main" id="{2FAE7DAC-2621-12EC-33D6-F486EA4AEB44}"/>
              </a:ext>
            </a:extLst>
          </p:cNvPr>
          <p:cNvSpPr>
            <a:spLocks noGrp="1"/>
          </p:cNvSpPr>
          <p:nvPr>
            <p:ph type="sldNum" sz="quarter" idx="12"/>
          </p:nvPr>
        </p:nvSpPr>
        <p:spPr/>
        <p:txBody>
          <a:bodyPr/>
          <a:lstStyle/>
          <a:p>
            <a:fld id="{330EA680-D336-4FF7-8B7A-9848BB0A1C32}" type="slidenum">
              <a:rPr lang="en-US" smtClean="0"/>
              <a:pPr/>
              <a:t>14</a:t>
            </a:fld>
            <a:endParaRPr lang="en-US"/>
          </a:p>
        </p:txBody>
      </p:sp>
      <p:sp>
        <p:nvSpPr>
          <p:cNvPr id="6" name="Text Placeholder 5">
            <a:extLst>
              <a:ext uri="{FF2B5EF4-FFF2-40B4-BE49-F238E27FC236}">
                <a16:creationId xmlns:a16="http://schemas.microsoft.com/office/drawing/2014/main" id="{A82CF8C2-51E3-7462-42A8-27D85F27D2F0}"/>
              </a:ext>
            </a:extLst>
          </p:cNvPr>
          <p:cNvSpPr>
            <a:spLocks noGrp="1"/>
          </p:cNvSpPr>
          <p:nvPr>
            <p:ph type="body" sz="quarter" idx="13"/>
          </p:nvPr>
        </p:nvSpPr>
        <p:spPr>
          <a:xfrm>
            <a:off x="457200" y="1746941"/>
            <a:ext cx="11427131" cy="4635281"/>
          </a:xfrm>
        </p:spPr>
        <p:txBody>
          <a:bodyPr/>
          <a:lstStyle/>
          <a:p>
            <a:pPr>
              <a:spcBef>
                <a:spcPts val="600"/>
              </a:spcBef>
              <a:spcAft>
                <a:spcPts val="600"/>
              </a:spcAft>
            </a:pPr>
            <a:r>
              <a:rPr lang="en-US" sz="2800" b="1"/>
              <a:t>MetLife provides International Dental Travel Assistance services tied to the dental benefits you already receive.</a:t>
            </a:r>
          </a:p>
          <a:p>
            <a:pPr marL="342900" marR="457200" lvl="0" indent="-342900">
              <a:spcBef>
                <a:spcPts val="300"/>
              </a:spcBef>
              <a:spcAft>
                <a:spcPts val="300"/>
              </a:spcAft>
              <a:buFont typeface="Symbol" panose="05050102010706020507" pitchFamily="18" charset="2"/>
              <a:buChar char=""/>
            </a:pPr>
            <a:r>
              <a:rPr lang="en-US" sz="2000">
                <a:ea typeface="Calibri"/>
              </a:rPr>
              <a:t>Access to providers in more than 200 countries</a:t>
            </a:r>
            <a:endParaRPr lang="en-US" sz="2000">
              <a:ea typeface="Calibri"/>
              <a:cs typeface="Calibri"/>
            </a:endParaRPr>
          </a:p>
          <a:p>
            <a:pPr marL="342900" marR="457200" indent="-342900">
              <a:spcBef>
                <a:spcPts val="300"/>
              </a:spcBef>
              <a:spcAft>
                <a:spcPts val="300"/>
              </a:spcAft>
              <a:buFont typeface="Symbol" panose="05050102010706020507" pitchFamily="18" charset="2"/>
              <a:buChar char=""/>
            </a:pPr>
            <a:r>
              <a:rPr lang="en-US" sz="2000">
                <a:ea typeface="Calibri"/>
              </a:rPr>
              <a:t>Providers selected based upon strict credentialing criteria</a:t>
            </a:r>
            <a:endParaRPr lang="en-US" sz="2000">
              <a:solidFill>
                <a:srgbClr val="000000"/>
              </a:solidFill>
              <a:ea typeface="Calibri"/>
              <a:cs typeface="Calibri"/>
            </a:endParaRPr>
          </a:p>
          <a:p>
            <a:pPr marL="342900" marR="457200" lvl="0" indent="-342900">
              <a:spcBef>
                <a:spcPts val="300"/>
              </a:spcBef>
              <a:spcAft>
                <a:spcPts val="300"/>
              </a:spcAft>
              <a:buFont typeface="Symbol" panose="05050102010706020507" pitchFamily="18" charset="2"/>
              <a:buChar char=""/>
            </a:pPr>
            <a:r>
              <a:rPr lang="en-US" sz="2000">
                <a:ea typeface="Calibri"/>
              </a:rPr>
              <a:t>MetLife</a:t>
            </a:r>
            <a:r>
              <a:rPr lang="en-US" sz="2000">
                <a:ea typeface="Calibri"/>
                <a:cs typeface="Calibri"/>
              </a:rPr>
              <a:t> does not require pre-authorization for non-emergency services occurring outside of the U.S., but they do recommend it.  </a:t>
            </a:r>
            <a:endParaRPr lang="en-US" sz="2000">
              <a:solidFill>
                <a:srgbClr val="000000"/>
              </a:solidFill>
              <a:ea typeface="Calibri"/>
              <a:cs typeface="Calibri"/>
            </a:endParaRPr>
          </a:p>
          <a:p>
            <a:pPr marL="342900" marR="457200" indent="-342900">
              <a:spcBef>
                <a:spcPts val="300"/>
              </a:spcBef>
              <a:spcAft>
                <a:spcPts val="300"/>
              </a:spcAft>
              <a:buFont typeface="Symbol" panose="05050102010706020507" pitchFamily="18" charset="2"/>
              <a:buChar char=""/>
            </a:pPr>
            <a:r>
              <a:rPr lang="en-US" sz="2000" b="1">
                <a:ea typeface="Calibri"/>
                <a:cs typeface="Calibri"/>
              </a:rPr>
              <a:t>Reimbursement - </a:t>
            </a:r>
            <a:r>
              <a:rPr lang="en-US" sz="2000">
                <a:ea typeface="Calibri"/>
                <a:cs typeface="Calibri"/>
              </a:rPr>
              <a:t>Coverage will be considered under your out-of-network benefits. Retain all receipts to submit a claim. </a:t>
            </a:r>
          </a:p>
          <a:p>
            <a:pPr marL="342900" marR="457200" indent="-342900">
              <a:spcBef>
                <a:spcPts val="300"/>
              </a:spcBef>
              <a:spcAft>
                <a:spcPts val="300"/>
              </a:spcAft>
              <a:buFont typeface="Symbol" panose="05050102010706020507" pitchFamily="18" charset="2"/>
              <a:buChar char=""/>
            </a:pPr>
            <a:r>
              <a:rPr lang="en-US" sz="2000">
                <a:ea typeface="Calibri"/>
                <a:cs typeface="Calibri"/>
              </a:rPr>
              <a:t>MetLife does not maintain an online provider file for dentists located outside of the U.S. </a:t>
            </a:r>
            <a:endParaRPr lang="en-US" sz="2000">
              <a:solidFill>
                <a:srgbClr val="000000"/>
              </a:solidFill>
              <a:ea typeface="Calibri"/>
              <a:cs typeface="Calibri"/>
            </a:endParaRPr>
          </a:p>
          <a:p>
            <a:pPr marL="342900" marR="457200" indent="-342900">
              <a:spcBef>
                <a:spcPts val="300"/>
              </a:spcBef>
              <a:spcAft>
                <a:spcPts val="300"/>
              </a:spcAft>
              <a:buFont typeface="Symbol" panose="05050102010706020507" pitchFamily="18" charset="2"/>
              <a:buChar char=""/>
            </a:pPr>
            <a:r>
              <a:rPr lang="en-US" sz="2000">
                <a:ea typeface="Calibri"/>
                <a:cs typeface="Calibri"/>
              </a:rPr>
              <a:t>If you are in the U.S. and planning an international trip, call 1-888-558-2704 for help in locating a participating dentist. If you are traveling within the U.S., please visit </a:t>
            </a:r>
            <a:r>
              <a:rPr lang="en-US" sz="2000" b="1">
                <a:solidFill>
                  <a:srgbClr val="000000"/>
                </a:solidFill>
                <a:ea typeface="Calibri"/>
                <a:cs typeface="Calibri"/>
                <a:hlinkClick r:id="rId2"/>
              </a:rPr>
              <a:t>www.metlife.com/dental</a:t>
            </a:r>
            <a:r>
              <a:rPr lang="en-US" sz="2000" b="1">
                <a:ea typeface="Calibri"/>
                <a:cs typeface="Calibri"/>
              </a:rPr>
              <a:t> </a:t>
            </a:r>
            <a:r>
              <a:rPr lang="en-US" sz="2000">
                <a:ea typeface="Calibri"/>
                <a:cs typeface="Calibri"/>
              </a:rPr>
              <a:t>to find a participating dentist. </a:t>
            </a:r>
          </a:p>
          <a:p>
            <a:pPr marL="342900" marR="457200" indent="-342900">
              <a:spcBef>
                <a:spcPts val="300"/>
              </a:spcBef>
              <a:spcAft>
                <a:spcPts val="300"/>
              </a:spcAft>
              <a:buFont typeface="Symbol" panose="05050102010706020507" pitchFamily="18" charset="2"/>
              <a:buChar char=""/>
            </a:pPr>
            <a:r>
              <a:rPr lang="en-US" sz="2000">
                <a:ea typeface="Calibri"/>
                <a:cs typeface="Calibri"/>
              </a:rPr>
              <a:t>Flyer available in the </a:t>
            </a:r>
            <a:r>
              <a:rPr lang="en-US" sz="2000" b="1">
                <a:ea typeface="Calibri"/>
                <a:cs typeface="Calibri"/>
              </a:rPr>
              <a:t>Dental</a:t>
            </a:r>
            <a:r>
              <a:rPr lang="en-US" sz="2000">
                <a:ea typeface="Calibri"/>
                <a:cs typeface="Calibri"/>
              </a:rPr>
              <a:t> section of </a:t>
            </a:r>
            <a:r>
              <a:rPr lang="en-US" sz="2000" b="1" u="sng">
                <a:solidFill>
                  <a:schemeClr val="accent5"/>
                </a:solidFill>
                <a:ea typeface="Calibri"/>
                <a:cs typeface="Calibri"/>
              </a:rPr>
              <a:t>ncflex.org</a:t>
            </a:r>
            <a:r>
              <a:rPr lang="en-US" sz="2000" b="1">
                <a:ea typeface="Calibri"/>
                <a:cs typeface="Calibri"/>
              </a:rPr>
              <a:t>.   </a:t>
            </a:r>
            <a:endParaRPr lang="en-US" sz="2000">
              <a:ea typeface="Calibri"/>
              <a:cs typeface="Calibri"/>
            </a:endParaRPr>
          </a:p>
          <a:p>
            <a:endParaRPr lang="en-US"/>
          </a:p>
        </p:txBody>
      </p:sp>
    </p:spTree>
    <p:extLst>
      <p:ext uri="{BB962C8B-B14F-4D97-AF65-F5344CB8AC3E}">
        <p14:creationId xmlns:p14="http://schemas.microsoft.com/office/powerpoint/2010/main" val="56605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A5A1124-FA78-E40D-B350-C9CCC0A73891}"/>
              </a:ext>
            </a:extLst>
          </p:cNvPr>
          <p:cNvSpPr>
            <a:spLocks noGrp="1"/>
          </p:cNvSpPr>
          <p:nvPr>
            <p:ph type="title"/>
          </p:nvPr>
        </p:nvSpPr>
        <p:spPr>
          <a:xfrm>
            <a:off x="4992623" y="758200"/>
            <a:ext cx="5997786" cy="1293575"/>
          </a:xfrm>
        </p:spPr>
        <p:txBody>
          <a:bodyPr/>
          <a:lstStyle/>
          <a:p>
            <a:r>
              <a:rPr lang="en-US"/>
              <a:t>MetLife Mobile App</a:t>
            </a:r>
          </a:p>
        </p:txBody>
      </p:sp>
      <p:sp>
        <p:nvSpPr>
          <p:cNvPr id="4" name="Text Placeholder 3">
            <a:extLst>
              <a:ext uri="{FF2B5EF4-FFF2-40B4-BE49-F238E27FC236}">
                <a16:creationId xmlns:a16="http://schemas.microsoft.com/office/drawing/2014/main" id="{50AAF262-5623-050D-DF9A-85ECCFCFD35E}"/>
              </a:ext>
            </a:extLst>
          </p:cNvPr>
          <p:cNvSpPr>
            <a:spLocks noGrp="1"/>
          </p:cNvSpPr>
          <p:nvPr>
            <p:ph type="body" sz="quarter" idx="12"/>
          </p:nvPr>
        </p:nvSpPr>
        <p:spPr>
          <a:xfrm>
            <a:off x="4795519" y="1728894"/>
            <a:ext cx="6391993" cy="4275665"/>
          </a:xfrm>
        </p:spPr>
        <p:txBody>
          <a:bodyPr/>
          <a:lstStyle/>
          <a:p>
            <a:pPr>
              <a:lnSpc>
                <a:spcPct val="70000"/>
              </a:lnSpc>
            </a:pPr>
            <a:r>
              <a:rPr lang="en-US" sz="2000"/>
              <a:t>Find a dental provider</a:t>
            </a:r>
            <a:endParaRPr lang="en-US" sz="2000">
              <a:ea typeface="Calibri"/>
              <a:cs typeface="Calibri"/>
            </a:endParaRPr>
          </a:p>
          <a:p>
            <a:pPr>
              <a:lnSpc>
                <a:spcPct val="70000"/>
              </a:lnSpc>
            </a:pPr>
            <a:r>
              <a:rPr lang="en-US" sz="2000"/>
              <a:t>Get estimates for most procedures </a:t>
            </a:r>
            <a:endParaRPr lang="en-US" sz="2000">
              <a:ea typeface="Calibri"/>
              <a:cs typeface="Calibri"/>
            </a:endParaRPr>
          </a:p>
          <a:p>
            <a:pPr>
              <a:lnSpc>
                <a:spcPct val="70000"/>
              </a:lnSpc>
            </a:pPr>
            <a:r>
              <a:rPr lang="en-US" sz="2000"/>
              <a:t>Enhanced to display personalized, plan specific costs and additional information such as percent covered, applicable deductible, Plan Maximum and Frequency Limits</a:t>
            </a:r>
            <a:endParaRPr lang="en-US" sz="2000">
              <a:ea typeface="Calibri"/>
              <a:cs typeface="Calibri"/>
            </a:endParaRPr>
          </a:p>
          <a:p>
            <a:pPr>
              <a:lnSpc>
                <a:spcPct val="70000"/>
              </a:lnSpc>
            </a:pPr>
            <a:r>
              <a:rPr lang="en-US" sz="2000"/>
              <a:t>View your plan summary including deductibles, plan maximums, covered services, and frequency limits</a:t>
            </a:r>
          </a:p>
          <a:p>
            <a:r>
              <a:rPr lang="en-US" sz="2000"/>
              <a:t>View your claims</a:t>
            </a:r>
            <a:endParaRPr lang="en-US" sz="2000">
              <a:ea typeface="Calibri"/>
              <a:cs typeface="Calibri"/>
            </a:endParaRPr>
          </a:p>
          <a:p>
            <a:r>
              <a:rPr lang="en-US" sz="2000"/>
              <a:t>Access and save ID card to photo library or mobile app</a:t>
            </a:r>
            <a:endParaRPr lang="en-US" sz="2000">
              <a:ea typeface="Calibri"/>
              <a:cs typeface="Calibri"/>
            </a:endParaRPr>
          </a:p>
          <a:p>
            <a:pPr marL="0" indent="0">
              <a:spcAft>
                <a:spcPts val="1000"/>
              </a:spcAft>
              <a:buNone/>
            </a:pPr>
            <a:r>
              <a:rPr lang="en-US" sz="2000" b="1"/>
              <a:t>Search “MetLife” at iTunes App Store or Google Play to download app. </a:t>
            </a:r>
            <a:endParaRPr lang="en-US" sz="1600">
              <a:ea typeface="Calibri"/>
              <a:cs typeface="Calibri"/>
            </a:endParaRPr>
          </a:p>
          <a:p>
            <a:pPr>
              <a:lnSpc>
                <a:spcPct val="70000"/>
              </a:lnSpc>
            </a:pPr>
            <a:endParaRPr lang="en-US"/>
          </a:p>
        </p:txBody>
      </p:sp>
      <p:sp>
        <p:nvSpPr>
          <p:cNvPr id="5" name="Slide Number Placeholder 4">
            <a:extLst>
              <a:ext uri="{FF2B5EF4-FFF2-40B4-BE49-F238E27FC236}">
                <a16:creationId xmlns:a16="http://schemas.microsoft.com/office/drawing/2014/main" id="{A627EEFE-8EEB-B5EC-71E7-E35E3A40505B}"/>
              </a:ext>
            </a:extLst>
          </p:cNvPr>
          <p:cNvSpPr>
            <a:spLocks noGrp="1"/>
          </p:cNvSpPr>
          <p:nvPr>
            <p:ph type="sldNum" sz="quarter" idx="14"/>
          </p:nvPr>
        </p:nvSpPr>
        <p:spPr/>
        <p:txBody>
          <a:bodyPr/>
          <a:lstStyle/>
          <a:p>
            <a:fld id="{330EA680-D336-4FF7-8B7A-9848BB0A1C32}" type="slidenum">
              <a:rPr lang="en-US" smtClean="0"/>
              <a:pPr/>
              <a:t>15</a:t>
            </a:fld>
            <a:endParaRPr lang="en-US"/>
          </a:p>
        </p:txBody>
      </p:sp>
      <p:pic>
        <p:nvPicPr>
          <p:cNvPr id="8" name="Picture 7">
            <a:extLst>
              <a:ext uri="{FF2B5EF4-FFF2-40B4-BE49-F238E27FC236}">
                <a16:creationId xmlns:a16="http://schemas.microsoft.com/office/drawing/2014/main" id="{7E1C203E-D142-D1FF-7F22-5BABCC55CDE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46342" y="433079"/>
            <a:ext cx="2899497" cy="5958052"/>
          </a:xfrm>
          <a:prstGeom prst="rect">
            <a:avLst/>
          </a:prstGeom>
        </p:spPr>
      </p:pic>
    </p:spTree>
    <p:extLst>
      <p:ext uri="{BB962C8B-B14F-4D97-AF65-F5344CB8AC3E}">
        <p14:creationId xmlns:p14="http://schemas.microsoft.com/office/powerpoint/2010/main" val="1457731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C8033-004C-F93C-D431-F661D5401B84}"/>
              </a:ext>
            </a:extLst>
          </p:cNvPr>
          <p:cNvSpPr>
            <a:spLocks noGrp="1"/>
          </p:cNvSpPr>
          <p:nvPr>
            <p:ph type="title"/>
          </p:nvPr>
        </p:nvSpPr>
        <p:spPr/>
        <p:txBody>
          <a:bodyPr/>
          <a:lstStyle/>
          <a:p>
            <a:r>
              <a:rPr lang="en-US" err="1"/>
              <a:t>NCFlex</a:t>
            </a:r>
            <a:r>
              <a:rPr lang="en-US"/>
              <a:t> Resources</a:t>
            </a:r>
          </a:p>
        </p:txBody>
      </p:sp>
      <p:graphicFrame>
        <p:nvGraphicFramePr>
          <p:cNvPr id="6" name="Text Placeholder 3">
            <a:extLst>
              <a:ext uri="{FF2B5EF4-FFF2-40B4-BE49-F238E27FC236}">
                <a16:creationId xmlns:a16="http://schemas.microsoft.com/office/drawing/2014/main" id="{34D58DC2-8441-E88A-5AFC-02C47B1E48B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1302255"/>
              </p:ext>
            </p:extLst>
          </p:nvPr>
        </p:nvGraphicFramePr>
        <p:xfrm>
          <a:off x="3097217" y="1149111"/>
          <a:ext cx="5997566"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43AF3DD1-FD50-F07C-F166-112977D03D57}"/>
              </a:ext>
            </a:extLst>
          </p:cNvPr>
          <p:cNvSpPr>
            <a:spLocks noGrp="1"/>
          </p:cNvSpPr>
          <p:nvPr>
            <p:ph type="sldNum" sz="quarter" idx="12"/>
          </p:nvPr>
        </p:nvSpPr>
        <p:spPr/>
        <p:txBody>
          <a:bodyPr/>
          <a:lstStyle/>
          <a:p>
            <a:fld id="{330EA680-D336-4FF7-8B7A-9848BB0A1C32}" type="slidenum">
              <a:rPr lang="en-US" smtClean="0"/>
              <a:pPr/>
              <a:t>16</a:t>
            </a:fld>
            <a:endParaRPr lang="en-US"/>
          </a:p>
        </p:txBody>
      </p:sp>
    </p:spTree>
    <p:extLst>
      <p:ext uri="{BB962C8B-B14F-4D97-AF65-F5344CB8AC3E}">
        <p14:creationId xmlns:p14="http://schemas.microsoft.com/office/powerpoint/2010/main" val="169612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757CC-17B0-6FED-A63A-93C6CB4D7C6E}"/>
              </a:ext>
            </a:extLst>
          </p:cNvPr>
          <p:cNvSpPr txBox="1">
            <a:spLocks noGrp="1"/>
          </p:cNvSpPr>
          <p:nvPr>
            <p:ph type="title" idx="4294967295"/>
          </p:nvPr>
        </p:nvSpPr>
        <p:spPr>
          <a:xfrm>
            <a:off x="4690533" y="929896"/>
            <a:ext cx="5850467" cy="280076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a:ln>
                <a:noFill/>
              </a:ln>
              <a:solidFill>
                <a:srgbClr val="002D5E"/>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a:ln>
                <a:noFill/>
              </a:ln>
              <a:solidFill>
                <a:srgbClr val="002D5E"/>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2D5E"/>
                </a:solidFill>
                <a:effectLst/>
                <a:uLnTx/>
                <a:uFillTx/>
                <a:latin typeface="+mn-lt"/>
                <a:ea typeface="+mn-ea"/>
                <a:cs typeface="+mn-cs"/>
              </a:rPr>
              <a:t>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a:ln>
                <a:noFill/>
              </a:ln>
              <a:solidFill>
                <a:srgbClr val="002D5E"/>
              </a:solidFill>
              <a:effectLst/>
              <a:uLnTx/>
              <a:uFillTx/>
              <a:latin typeface="+mn-lt"/>
              <a:ea typeface="+mn-ea"/>
              <a:cs typeface="+mn-cs"/>
            </a:endParaRPr>
          </a:p>
        </p:txBody>
      </p:sp>
      <p:sp>
        <p:nvSpPr>
          <p:cNvPr id="13" name="Date Placeholder 12">
            <a:extLst>
              <a:ext uri="{FF2B5EF4-FFF2-40B4-BE49-F238E27FC236}">
                <a16:creationId xmlns:a16="http://schemas.microsoft.com/office/drawing/2014/main" id="{C6262908-CA13-96BE-694F-8050977AA0E4}"/>
              </a:ext>
            </a:extLst>
          </p:cNvPr>
          <p:cNvSpPr>
            <a:spLocks noGrp="1"/>
          </p:cNvSpPr>
          <p:nvPr>
            <p:ph type="dt" sz="half" idx="21"/>
          </p:nvPr>
        </p:nvSpPr>
        <p:spPr>
          <a:xfrm>
            <a:off x="0" y="6502992"/>
            <a:ext cx="2743200" cy="365125"/>
          </a:xfrm>
        </p:spPr>
        <p:txBody>
          <a:bodyPr/>
          <a:lstStyle/>
          <a:p>
            <a:fld id="{CE95B8A9-25A5-4C31-8A40-CBD951405E7F}" type="datetime1">
              <a:rPr lang="en-US" smtClean="0"/>
              <a:pPr/>
              <a:t>8/20/2026</a:t>
            </a:fld>
            <a:endParaRPr lang="en-US"/>
          </a:p>
        </p:txBody>
      </p:sp>
      <p:sp>
        <p:nvSpPr>
          <p:cNvPr id="14" name="Slide Number Placeholder 13">
            <a:extLst>
              <a:ext uri="{FF2B5EF4-FFF2-40B4-BE49-F238E27FC236}">
                <a16:creationId xmlns:a16="http://schemas.microsoft.com/office/drawing/2014/main" id="{F2066EFB-4D23-9E1B-F780-CDA7E4D24BCE}"/>
              </a:ext>
            </a:extLst>
          </p:cNvPr>
          <p:cNvSpPr>
            <a:spLocks noGrp="1"/>
          </p:cNvSpPr>
          <p:nvPr>
            <p:ph type="sldNum" sz="quarter" idx="22"/>
          </p:nvPr>
        </p:nvSpPr>
        <p:spPr>
          <a:xfrm>
            <a:off x="9448800" y="6502992"/>
            <a:ext cx="2743200" cy="365125"/>
          </a:xfrm>
        </p:spPr>
        <p:txBody>
          <a:bodyPr/>
          <a:lstStyle/>
          <a:p>
            <a:fld id="{330EA680-D336-4FF7-8B7A-9848BB0A1C32}" type="slidenum">
              <a:rPr lang="en-US" smtClean="0"/>
              <a:pPr/>
              <a:t>17</a:t>
            </a:fld>
            <a:endParaRPr lang="en-US"/>
          </a:p>
        </p:txBody>
      </p:sp>
    </p:spTree>
    <p:extLst>
      <p:ext uri="{BB962C8B-B14F-4D97-AF65-F5344CB8AC3E}">
        <p14:creationId xmlns:p14="http://schemas.microsoft.com/office/powerpoint/2010/main" val="408620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1EC7461-3575-287F-F6F6-19FA008E990D}"/>
              </a:ext>
            </a:extLst>
          </p:cNvPr>
          <p:cNvSpPr>
            <a:spLocks noGrp="1" noRot="1" noMove="1" noResize="1" noEditPoints="1" noAdjustHandles="1" noChangeArrowheads="1" noChangeShapeType="1"/>
          </p:cNvSpPr>
          <p:nvPr>
            <p:ph type="title"/>
          </p:nvPr>
        </p:nvSpPr>
        <p:spPr/>
        <p:txBody>
          <a:bodyPr/>
          <a:lstStyle/>
          <a:p>
            <a:r>
              <a:rPr lang="en-US"/>
              <a:t>AGENDA</a:t>
            </a:r>
          </a:p>
        </p:txBody>
      </p:sp>
      <p:graphicFrame>
        <p:nvGraphicFramePr>
          <p:cNvPr id="19" name="Diagram 18" descr="1​ Benefits of Choosing NC Flex Dental​&#10;&#10;2​ Dental Plan Overview and Comparisons​&#10;&#10;3​ Dental Plan Rates​&#10;&#10;4​ In Network Savings ​&#10;&#10;5​ Using your HCFSA for out-of-pocket expenses​&#10;&#10;6​ Finding a Dental Provider ​&#10;&#10;7​ Dental Travel Assistance​&#10;&#10;8​ MetLife Mobile App​">
            <a:extLst>
              <a:ext uri="{FF2B5EF4-FFF2-40B4-BE49-F238E27FC236}">
                <a16:creationId xmlns:a16="http://schemas.microsoft.com/office/drawing/2014/main" id="{9B18639C-3103-801C-E310-AA29ECC5881E}"/>
              </a:ext>
            </a:extLst>
          </p:cNvPr>
          <p:cNvGraphicFramePr>
            <a:graphicFrameLocks/>
          </p:cNvGraphicFramePr>
          <p:nvPr>
            <p:extLst>
              <p:ext uri="{D42A27DB-BD31-4B8C-83A1-F6EECF244321}">
                <p14:modId xmlns:p14="http://schemas.microsoft.com/office/powerpoint/2010/main" val="3453483379"/>
              </p:ext>
            </p:extLst>
          </p:nvPr>
        </p:nvGraphicFramePr>
        <p:xfrm>
          <a:off x="390519" y="314324"/>
          <a:ext cx="6278625" cy="60579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AAE9C8C3-FD91-37F0-061E-C277CB64F0BE}"/>
              </a:ext>
            </a:extLst>
          </p:cNvPr>
          <p:cNvSpPr>
            <a:spLocks noGrp="1"/>
          </p:cNvSpPr>
          <p:nvPr>
            <p:ph type="sldNum" sz="quarter" idx="13"/>
          </p:nvPr>
        </p:nvSpPr>
        <p:spPr>
          <a:xfrm>
            <a:off x="9448800" y="6502992"/>
            <a:ext cx="2743200" cy="365125"/>
          </a:xfrm>
        </p:spPr>
        <p:txBody>
          <a:bodyPr/>
          <a:lstStyle/>
          <a:p>
            <a:fld id="{330EA680-D336-4FF7-8B7A-9848BB0A1C32}" type="slidenum">
              <a:rPr lang="en-US" smtClean="0"/>
              <a:pPr/>
              <a:t>2</a:t>
            </a:fld>
            <a:endParaRPr lang="en-US"/>
          </a:p>
        </p:txBody>
      </p:sp>
    </p:spTree>
    <p:extLst>
      <p:ext uri="{BB962C8B-B14F-4D97-AF65-F5344CB8AC3E}">
        <p14:creationId xmlns:p14="http://schemas.microsoft.com/office/powerpoint/2010/main" val="1923304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FBF2E-084E-47DE-3968-C9F05F205817}"/>
              </a:ext>
            </a:extLst>
          </p:cNvPr>
          <p:cNvSpPr>
            <a:spLocks noGrp="1" noRot="1" noMove="1" noResize="1" noEditPoints="1" noAdjustHandles="1" noChangeArrowheads="1" noChangeShapeType="1"/>
          </p:cNvSpPr>
          <p:nvPr>
            <p:ph type="title"/>
          </p:nvPr>
        </p:nvSpPr>
        <p:spPr/>
        <p:txBody>
          <a:bodyPr/>
          <a:lstStyle/>
          <a:p>
            <a:r>
              <a:rPr lang="en-US"/>
              <a:t>Benefits of Choosing </a:t>
            </a:r>
            <a:r>
              <a:rPr lang="en-US" err="1"/>
              <a:t>NCFlex</a:t>
            </a:r>
            <a:r>
              <a:rPr lang="en-US"/>
              <a:t> Dental</a:t>
            </a:r>
          </a:p>
        </p:txBody>
      </p:sp>
      <p:graphicFrame>
        <p:nvGraphicFramePr>
          <p:cNvPr id="4" name="Diagram 3" descr="Pre-Tax payroll deductions - Save 25% to 40% in taxes​&#10;&#10;&#10;Three plans to choose from so you can find a plan that fits your needs​&#10;&#10;Plan transfers between state agencies, universities, participating community colleges and participating charter schools ​&#10;&#10;Choose from a large network of carefully selected participating dentists. Plus access to international dentists in more than 200 countries through the International Dental Travel Assistance Program​&#10;&#10;Negotiated fees for in network providers are typically (30% to 45%) less than the average charges in the same area​&#10;&#10;Flexibility to go to any dentist – in or out of network​">
            <a:extLst>
              <a:ext uri="{FF2B5EF4-FFF2-40B4-BE49-F238E27FC236}">
                <a16:creationId xmlns:a16="http://schemas.microsoft.com/office/drawing/2014/main" id="{C65FE068-37B0-5AD1-1AF8-D55295B654FB}"/>
              </a:ext>
            </a:extLst>
          </p:cNvPr>
          <p:cNvGraphicFramePr>
            <a:graphicFrameLocks/>
          </p:cNvGraphicFramePr>
          <p:nvPr>
            <p:extLst>
              <p:ext uri="{D42A27DB-BD31-4B8C-83A1-F6EECF244321}">
                <p14:modId xmlns:p14="http://schemas.microsoft.com/office/powerpoint/2010/main" val="2087449513"/>
              </p:ext>
            </p:extLst>
          </p:nvPr>
        </p:nvGraphicFramePr>
        <p:xfrm>
          <a:off x="574675" y="1167341"/>
          <a:ext cx="1104265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EB4485C9-AB11-2849-5677-7FDBCA4CE029}"/>
              </a:ext>
            </a:extLst>
          </p:cNvPr>
          <p:cNvSpPr>
            <a:spLocks noGrp="1"/>
          </p:cNvSpPr>
          <p:nvPr>
            <p:ph type="sldNum" sz="quarter" idx="12"/>
          </p:nvPr>
        </p:nvSpPr>
        <p:spPr/>
        <p:txBody>
          <a:bodyPr/>
          <a:lstStyle/>
          <a:p>
            <a:fld id="{330EA680-D336-4FF7-8B7A-9848BB0A1C32}" type="slidenum">
              <a:rPr lang="en-US" smtClean="0"/>
              <a:pPr/>
              <a:t>3</a:t>
            </a:fld>
            <a:endParaRPr lang="en-US"/>
          </a:p>
        </p:txBody>
      </p:sp>
    </p:spTree>
    <p:extLst>
      <p:ext uri="{BB962C8B-B14F-4D97-AF65-F5344CB8AC3E}">
        <p14:creationId xmlns:p14="http://schemas.microsoft.com/office/powerpoint/2010/main" val="867508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6EDE88-E85B-FE33-7547-2FCC542C6E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75A422-BCBB-7BBA-EDBB-D5142B2BFF91}"/>
              </a:ext>
            </a:extLst>
          </p:cNvPr>
          <p:cNvSpPr>
            <a:spLocks noGrp="1" noRot="1" noMove="1" noResize="1" noEditPoints="1" noAdjustHandles="1" noChangeArrowheads="1" noChangeShapeType="1"/>
          </p:cNvSpPr>
          <p:nvPr>
            <p:ph type="title"/>
          </p:nvPr>
        </p:nvSpPr>
        <p:spPr/>
        <p:txBody>
          <a:bodyPr/>
          <a:lstStyle/>
          <a:p>
            <a:r>
              <a:rPr lang="en-US"/>
              <a:t>Dental Plan Overview</a:t>
            </a:r>
          </a:p>
        </p:txBody>
      </p:sp>
      <p:graphicFrame>
        <p:nvGraphicFramePr>
          <p:cNvPr id="6" name="SmartArt Placeholder 5" descr="Administered by MetLife​&#10;&#10;Large Preferred Dental Provider Network​&#10;&#10;Low, Classic, and High plan​&#10;&#10;Member Portal and Mobile App​&#10;&#10;ID Cards with unique ID&#10;">
            <a:extLst>
              <a:ext uri="{FF2B5EF4-FFF2-40B4-BE49-F238E27FC236}">
                <a16:creationId xmlns:a16="http://schemas.microsoft.com/office/drawing/2014/main" id="{C9222A5C-2D88-4CE5-0F89-74A59DD828C9}"/>
              </a:ext>
            </a:extLst>
          </p:cNvPr>
          <p:cNvGraphicFramePr>
            <a:graphicFrameLocks noGrp="1"/>
          </p:cNvGraphicFramePr>
          <p:nvPr>
            <p:ph type="dgm" sz="quarter" idx="10"/>
            <p:extLst>
              <p:ext uri="{D42A27DB-BD31-4B8C-83A1-F6EECF244321}">
                <p14:modId xmlns:p14="http://schemas.microsoft.com/office/powerpoint/2010/main" val="2467867919"/>
              </p:ext>
            </p:extLst>
          </p:nvPr>
        </p:nvGraphicFramePr>
        <p:xfrm>
          <a:off x="376235" y="1805095"/>
          <a:ext cx="11439525" cy="44100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Arrow: Up 7">
            <a:extLst>
              <a:ext uri="{FF2B5EF4-FFF2-40B4-BE49-F238E27FC236}">
                <a16:creationId xmlns:a16="http://schemas.microsoft.com/office/drawing/2014/main" id="{559E2C51-7DDC-4D59-4B38-C5E7550A3CC6}"/>
              </a:ext>
              <a:ext uri="{C183D7F6-B498-43B3-948B-1728B52AA6E4}">
                <adec:decorative xmlns:adec="http://schemas.microsoft.com/office/drawing/2017/decorative" val="1"/>
              </a:ext>
            </a:extLst>
          </p:cNvPr>
          <p:cNvSpPr/>
          <p:nvPr/>
        </p:nvSpPr>
        <p:spPr>
          <a:xfrm>
            <a:off x="3691467" y="3149599"/>
            <a:ext cx="314082" cy="310945"/>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2316674-0140-79A3-490F-3B5EDBE33F73}"/>
              </a:ext>
            </a:extLst>
          </p:cNvPr>
          <p:cNvSpPr txBox="1"/>
          <p:nvPr/>
        </p:nvSpPr>
        <p:spPr>
          <a:xfrm>
            <a:off x="376235" y="2122042"/>
            <a:ext cx="5600308" cy="970478"/>
          </a:xfrm>
          <a:prstGeom prst="roundRect">
            <a:avLst/>
          </a:prstGeom>
          <a:noFill/>
          <a:ln>
            <a:solidFill>
              <a:schemeClr val="accent3"/>
            </a:solidFill>
            <a:prstDash val="sysDash"/>
          </a:ln>
        </p:spPr>
        <p:txBody>
          <a:bodyPr wrap="square" rtlCol="0">
            <a:spAutoFit/>
          </a:bodyPr>
          <a:lstStyle/>
          <a:p>
            <a:r>
              <a:rPr lang="en-US" sz="1700"/>
              <a:t>You can see any licensed dentist for care, but save money when you visit a MetLife Preferred Dental Provider (PDP)</a:t>
            </a:r>
          </a:p>
        </p:txBody>
      </p:sp>
      <p:sp>
        <p:nvSpPr>
          <p:cNvPr id="3" name="Arrow: Down 2">
            <a:extLst>
              <a:ext uri="{FF2B5EF4-FFF2-40B4-BE49-F238E27FC236}">
                <a16:creationId xmlns:a16="http://schemas.microsoft.com/office/drawing/2014/main" id="{F81765FF-91CB-5E33-0269-DA8E0D5858BA}"/>
              </a:ext>
              <a:ext uri="{C183D7F6-B498-43B3-948B-1728B52AA6E4}">
                <adec:decorative xmlns:adec="http://schemas.microsoft.com/office/drawing/2017/decorative" val="1"/>
              </a:ext>
            </a:extLst>
          </p:cNvPr>
          <p:cNvSpPr/>
          <p:nvPr/>
        </p:nvSpPr>
        <p:spPr>
          <a:xfrm>
            <a:off x="8585200" y="4538133"/>
            <a:ext cx="296333" cy="28786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C6200FAD-E809-40FF-E7BC-26D4125EA623}"/>
              </a:ext>
            </a:extLst>
          </p:cNvPr>
          <p:cNvSpPr txBox="1"/>
          <p:nvPr/>
        </p:nvSpPr>
        <p:spPr>
          <a:xfrm>
            <a:off x="4005549" y="4867268"/>
            <a:ext cx="7810211" cy="1719620"/>
          </a:xfrm>
          <a:prstGeom prst="roundRect">
            <a:avLst/>
          </a:prstGeom>
          <a:noFill/>
          <a:ln>
            <a:solidFill>
              <a:schemeClr val="accent3"/>
            </a:solidFill>
            <a:prstDash val="sysDash"/>
          </a:ln>
        </p:spPr>
        <p:txBody>
          <a:bodyPr wrap="square" rtlCol="0">
            <a:spAutoFit/>
          </a:bodyPr>
          <a:lstStyle/>
          <a:p>
            <a:pPr>
              <a:spcAft>
                <a:spcPts val="400"/>
              </a:spcAft>
            </a:pPr>
            <a:r>
              <a:rPr lang="en-US" sz="1700" dirty="0"/>
              <a:t>Log into</a:t>
            </a:r>
            <a:r>
              <a:rPr lang="en-US" sz="1700" b="1" dirty="0"/>
              <a:t> </a:t>
            </a:r>
            <a:r>
              <a:rPr lang="en-US" sz="1700" dirty="0">
                <a:hlinkClick r:id="rId8"/>
              </a:rPr>
              <a:t>www.metlife.com/mybenefits</a:t>
            </a:r>
            <a:r>
              <a:rPr lang="en-US" sz="1700" dirty="0"/>
              <a:t> to print cards, view claim status, or find a participating dentist (</a:t>
            </a:r>
            <a:r>
              <a:rPr lang="en-US" sz="1700" dirty="0" err="1"/>
              <a:t>NCFlex</a:t>
            </a:r>
            <a:r>
              <a:rPr lang="en-US" sz="1700" dirty="0"/>
              <a:t> as organization name)</a:t>
            </a:r>
          </a:p>
          <a:p>
            <a:pPr marL="742950" lvl="1" indent="-285750">
              <a:spcAft>
                <a:spcPts val="400"/>
              </a:spcAft>
              <a:buFont typeface="Wingdings" panose="05000000000000000000" pitchFamily="2" charset="2"/>
              <a:buChar char="§"/>
            </a:pPr>
            <a:r>
              <a:rPr lang="en-US" sz="1700" dirty="0"/>
              <a:t>Also, single sign-on option through </a:t>
            </a:r>
            <a:r>
              <a:rPr lang="en-US" sz="1700" dirty="0" err="1"/>
              <a:t>eBenefits</a:t>
            </a:r>
            <a:r>
              <a:rPr lang="en-US" sz="1700" dirty="0"/>
              <a:t> and Empyrean</a:t>
            </a:r>
            <a:endParaRPr lang="en-US" sz="1700" dirty="0">
              <a:cs typeface="Calibri"/>
            </a:endParaRPr>
          </a:p>
          <a:p>
            <a:pPr marL="742950" lvl="1" indent="-285750">
              <a:spcAft>
                <a:spcPts val="400"/>
              </a:spcAft>
              <a:buFont typeface="Wingdings" panose="05000000000000000000" pitchFamily="2" charset="2"/>
              <a:buChar char="§"/>
            </a:pPr>
            <a:r>
              <a:rPr lang="en-US" sz="1700" dirty="0"/>
              <a:t>Access the MetLife Mobile App for on-the-go access</a:t>
            </a:r>
          </a:p>
          <a:p>
            <a:pPr marL="742950" lvl="1" indent="-285750">
              <a:spcAft>
                <a:spcPts val="400"/>
              </a:spcAft>
              <a:buFont typeface="Wingdings" panose="05000000000000000000" pitchFamily="2" charset="2"/>
              <a:buChar char="§"/>
            </a:pPr>
            <a:r>
              <a:rPr lang="en-US" sz="1700" dirty="0"/>
              <a:t>Watch the </a:t>
            </a:r>
            <a:r>
              <a:rPr lang="en-US" sz="1700" dirty="0" err="1">
                <a:hlinkClick r:id="rId9"/>
              </a:rPr>
              <a:t>MyBenefits</a:t>
            </a:r>
            <a:r>
              <a:rPr lang="en-US" sz="1700" dirty="0">
                <a:hlinkClick r:id="rId9"/>
              </a:rPr>
              <a:t> video </a:t>
            </a:r>
            <a:r>
              <a:rPr lang="en-US" sz="1700" dirty="0"/>
              <a:t>to learn more on how to use the tools</a:t>
            </a:r>
          </a:p>
        </p:txBody>
      </p:sp>
      <p:sp>
        <p:nvSpPr>
          <p:cNvPr id="4" name="Slide Number Placeholder 3">
            <a:extLst>
              <a:ext uri="{FF2B5EF4-FFF2-40B4-BE49-F238E27FC236}">
                <a16:creationId xmlns:a16="http://schemas.microsoft.com/office/drawing/2014/main" id="{A73744B4-64AB-FD48-349A-E6BC7FC678F1}"/>
              </a:ext>
            </a:extLst>
          </p:cNvPr>
          <p:cNvSpPr>
            <a:spLocks noGrp="1"/>
          </p:cNvSpPr>
          <p:nvPr>
            <p:ph type="sldNum" sz="quarter" idx="12"/>
          </p:nvPr>
        </p:nvSpPr>
        <p:spPr/>
        <p:txBody>
          <a:bodyPr/>
          <a:lstStyle/>
          <a:p>
            <a:fld id="{330EA680-D336-4FF7-8B7A-9848BB0A1C32}" type="slidenum">
              <a:rPr lang="en-US" smtClean="0"/>
              <a:pPr/>
              <a:t>4</a:t>
            </a:fld>
            <a:endParaRPr lang="en-US"/>
          </a:p>
        </p:txBody>
      </p:sp>
      <p:sp>
        <p:nvSpPr>
          <p:cNvPr id="32" name="Right Triangle 31">
            <a:extLst>
              <a:ext uri="{FF2B5EF4-FFF2-40B4-BE49-F238E27FC236}">
                <a16:creationId xmlns:a16="http://schemas.microsoft.com/office/drawing/2014/main" id="{A6DC85FC-3FCC-887D-FFD6-F981A62F2C2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5424459"/>
            <a:ext cx="1433541" cy="1433541"/>
          </a:xfrm>
          <a:prstGeom prst="rtTriangle">
            <a:avLst/>
          </a:prstGeom>
          <a:solidFill>
            <a:srgbClr val="B309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5606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07D8CC-C5B3-F24B-8396-CCAEBC300780}"/>
              </a:ext>
            </a:extLst>
          </p:cNvPr>
          <p:cNvSpPr>
            <a:spLocks noGrp="1" noRot="1" noMove="1" noResize="1" noEditPoints="1" noAdjustHandles="1" noChangeArrowheads="1" noChangeShapeType="1"/>
          </p:cNvSpPr>
          <p:nvPr>
            <p:ph type="title"/>
          </p:nvPr>
        </p:nvSpPr>
        <p:spPr/>
        <p:txBody>
          <a:bodyPr/>
          <a:lstStyle/>
          <a:p>
            <a:r>
              <a:rPr lang="en-US">
                <a:latin typeface="Calibri"/>
                <a:ea typeface="Calibri"/>
                <a:cs typeface="Calibri"/>
              </a:rPr>
              <a:t>Logging in from </a:t>
            </a:r>
            <a:r>
              <a:rPr lang="en-US" err="1">
                <a:latin typeface="Calibri"/>
                <a:ea typeface="Calibri"/>
                <a:cs typeface="Calibri"/>
              </a:rPr>
              <a:t>eBenefits</a:t>
            </a:r>
            <a:r>
              <a:rPr lang="en-US">
                <a:latin typeface="Calibri"/>
                <a:ea typeface="Calibri"/>
                <a:cs typeface="Calibri"/>
              </a:rPr>
              <a:t> or Empyrean with Quick Links</a:t>
            </a:r>
            <a:br>
              <a:rPr lang="en-US">
                <a:latin typeface="Calibri"/>
                <a:ea typeface="Calibri"/>
                <a:cs typeface="Calibri"/>
              </a:rPr>
            </a:br>
            <a:br>
              <a:rPr lang="en-US">
                <a:latin typeface="Calibri"/>
                <a:ea typeface="Calibri"/>
                <a:cs typeface="Calibri"/>
              </a:rPr>
            </a:br>
            <a:br>
              <a:rPr lang="en-US">
                <a:latin typeface="Calibri"/>
                <a:ea typeface="Calibri"/>
                <a:cs typeface="Calibri"/>
              </a:rPr>
            </a:br>
            <a:br>
              <a:rPr lang="en-US">
                <a:latin typeface="Calibri"/>
                <a:ea typeface="Calibri"/>
                <a:cs typeface="Calibri"/>
              </a:rPr>
            </a:br>
            <a:br>
              <a:rPr lang="en-US">
                <a:latin typeface="Calibri"/>
                <a:ea typeface="Calibri"/>
                <a:cs typeface="Calibri"/>
              </a:rPr>
            </a:br>
            <a:endParaRPr lang="en-US"/>
          </a:p>
        </p:txBody>
      </p:sp>
      <p:sp>
        <p:nvSpPr>
          <p:cNvPr id="4" name="Text Placeholder 3" descr="MetLife Dental is circled">
            <a:extLst>
              <a:ext uri="{FF2B5EF4-FFF2-40B4-BE49-F238E27FC236}">
                <a16:creationId xmlns:a16="http://schemas.microsoft.com/office/drawing/2014/main" id="{3DA1BC64-F961-48E0-0512-D3A39630D7E7}"/>
              </a:ext>
            </a:extLst>
          </p:cNvPr>
          <p:cNvSpPr>
            <a:spLocks noGrp="1"/>
          </p:cNvSpPr>
          <p:nvPr>
            <p:ph type="body" sz="quarter" idx="10"/>
          </p:nvPr>
        </p:nvSpPr>
        <p:spPr>
          <a:xfrm>
            <a:off x="1454233" y="2910933"/>
            <a:ext cx="4667166" cy="1163288"/>
          </a:xfrm>
        </p:spPr>
        <p:txBody>
          <a:bodyPr/>
          <a:lstStyle/>
          <a:p>
            <a:r>
              <a:rPr lang="en-US" b="1" dirty="0">
                <a:solidFill>
                  <a:srgbClr val="1A315D"/>
                </a:solidFill>
                <a:ea typeface="Calibri"/>
                <a:cs typeface="Calibri"/>
              </a:rPr>
              <a:t>Once you are logged into your benefits portal (</a:t>
            </a:r>
            <a:r>
              <a:rPr lang="en-US" b="1" dirty="0" err="1">
                <a:solidFill>
                  <a:srgbClr val="1A315D"/>
                </a:solidFill>
                <a:ea typeface="Calibri"/>
                <a:cs typeface="Calibri"/>
              </a:rPr>
              <a:t>eBenefits</a:t>
            </a:r>
            <a:r>
              <a:rPr lang="en-US" b="1" dirty="0">
                <a:solidFill>
                  <a:srgbClr val="1A315D"/>
                </a:solidFill>
                <a:ea typeface="Calibri"/>
                <a:cs typeface="Calibri"/>
              </a:rPr>
              <a:t> for Non-University and Empyrean for University), find Single Sign-On links in the menu. </a:t>
            </a:r>
            <a:endParaRPr lang="en-US" b="1" dirty="0">
              <a:solidFill>
                <a:srgbClr val="1A315D"/>
              </a:solidFill>
            </a:endParaRPr>
          </a:p>
        </p:txBody>
      </p:sp>
      <p:pic>
        <p:nvPicPr>
          <p:cNvPr id="2" name="Content Placeholder 6">
            <a:extLst>
              <a:ext uri="{FF2B5EF4-FFF2-40B4-BE49-F238E27FC236}">
                <a16:creationId xmlns:a16="http://schemas.microsoft.com/office/drawing/2014/main" id="{C12A1812-B6CD-3ED2-D201-B40AE2642DC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592578" y="2942536"/>
            <a:ext cx="4162425" cy="1257300"/>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FD4B6747-FDE4-9695-CD60-74F8AF70E35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41866" y="4783623"/>
            <a:ext cx="11159067" cy="867075"/>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549AA1B3-BD6E-D608-4470-555CD47B6180}"/>
              </a:ext>
            </a:extLst>
          </p:cNvPr>
          <p:cNvSpPr>
            <a:spLocks noGrp="1"/>
          </p:cNvSpPr>
          <p:nvPr>
            <p:ph type="sldNum" sz="quarter" idx="16"/>
          </p:nvPr>
        </p:nvSpPr>
        <p:spPr>
          <a:xfrm>
            <a:off x="0" y="6502992"/>
            <a:ext cx="12192000" cy="365125"/>
          </a:xfrm>
        </p:spPr>
        <p:txBody>
          <a:bodyPr/>
          <a:lstStyle/>
          <a:p>
            <a:fld id="{330EA680-D336-4FF7-8B7A-9848BB0A1C32}" type="slidenum">
              <a:rPr lang="en-US" smtClean="0"/>
              <a:pPr/>
              <a:t>5</a:t>
            </a:fld>
            <a:endParaRPr lang="en-US"/>
          </a:p>
        </p:txBody>
      </p:sp>
      <p:sp>
        <p:nvSpPr>
          <p:cNvPr id="6" name="Oval 5">
            <a:extLst>
              <a:ext uri="{FF2B5EF4-FFF2-40B4-BE49-F238E27FC236}">
                <a16:creationId xmlns:a16="http://schemas.microsoft.com/office/drawing/2014/main" id="{DF0B238C-B741-3ECB-2532-ABB38D6C9F8C}"/>
              </a:ext>
              <a:ext uri="{C183D7F6-B498-43B3-948B-1728B52AA6E4}">
                <adec:decorative xmlns:adec="http://schemas.microsoft.com/office/drawing/2017/decorative" val="1"/>
              </a:ext>
            </a:extLst>
          </p:cNvPr>
          <p:cNvSpPr/>
          <p:nvPr/>
        </p:nvSpPr>
        <p:spPr>
          <a:xfrm>
            <a:off x="8348133" y="3776133"/>
            <a:ext cx="1236134" cy="313741"/>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82F2E897-DB06-E28F-DAAF-7184F86C11D1}"/>
              </a:ext>
              <a:ext uri="{C183D7F6-B498-43B3-948B-1728B52AA6E4}">
                <adec:decorative xmlns:adec="http://schemas.microsoft.com/office/drawing/2017/decorative" val="1"/>
              </a:ext>
            </a:extLst>
          </p:cNvPr>
          <p:cNvSpPr/>
          <p:nvPr/>
        </p:nvSpPr>
        <p:spPr>
          <a:xfrm>
            <a:off x="7789333" y="5033433"/>
            <a:ext cx="1024467" cy="313741"/>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C86E056-0F42-08F2-E00C-DD70E600A669}"/>
              </a:ext>
            </a:extLst>
          </p:cNvPr>
          <p:cNvSpPr txBox="1"/>
          <p:nvPr/>
        </p:nvSpPr>
        <p:spPr>
          <a:xfrm>
            <a:off x="3048000" y="2861187"/>
            <a:ext cx="6096000" cy="1143646"/>
          </a:xfrm>
          <a:prstGeom prst="rect">
            <a:avLst/>
          </a:prstGeom>
          <a:noFill/>
        </p:spPr>
        <p:txBody>
          <a:bodyPr wrap="square">
            <a:spAutoFit/>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As mentioned before, you can access the MetLife Member portal through your enrollment platform whether it be </a:t>
            </a:r>
            <a:r>
              <a:rPr lang="en-US" sz="1200" kern="100" dirty="0" err="1">
                <a:effectLst/>
                <a:latin typeface="Aptos" panose="020B0004020202020204" pitchFamily="34" charset="0"/>
                <a:ea typeface="Aptos" panose="020B0004020202020204" pitchFamily="34" charset="0"/>
                <a:cs typeface="Times New Roman" panose="02020603050405020304" pitchFamily="18" charset="0"/>
              </a:rPr>
              <a:t>eBenefits</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or Empyrean.  If you login through </a:t>
            </a:r>
            <a:r>
              <a:rPr lang="en-US" sz="1200" kern="100" dirty="0" err="1">
                <a:effectLst/>
                <a:latin typeface="Aptos" panose="020B0004020202020204" pitchFamily="34" charset="0"/>
                <a:ea typeface="Aptos" panose="020B0004020202020204" pitchFamily="34" charset="0"/>
                <a:cs typeface="Times New Roman" panose="02020603050405020304" pitchFamily="18" charset="0"/>
              </a:rPr>
              <a:t>eBenefits</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you will find the quick links tab at the top right side of the screen and then click on the </a:t>
            </a:r>
            <a:r>
              <a:rPr lang="en-US" sz="1200" kern="100" dirty="0" err="1">
                <a:effectLst/>
                <a:latin typeface="Aptos" panose="020B0004020202020204" pitchFamily="34" charset="0"/>
                <a:ea typeface="Aptos" panose="020B0004020202020204" pitchFamily="34" charset="0"/>
                <a:cs typeface="Times New Roman" panose="02020603050405020304" pitchFamily="18" charset="0"/>
              </a:rPr>
              <a:t>MetLIfe</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Dental link.  For Empyrean users, you will find the additional items to explore tab and find the MetLife Dental tab to access the portal.</a:t>
            </a:r>
          </a:p>
        </p:txBody>
      </p:sp>
    </p:spTree>
    <p:extLst>
      <p:ext uri="{BB962C8B-B14F-4D97-AF65-F5344CB8AC3E}">
        <p14:creationId xmlns:p14="http://schemas.microsoft.com/office/powerpoint/2010/main" val="1114401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AA86BA32-DE78-0028-0A6F-A109D5A34F57}"/>
              </a:ext>
            </a:extLst>
          </p:cNvPr>
          <p:cNvSpPr>
            <a:spLocks noGrp="1" noRot="1" noMove="1" noResize="1" noEditPoints="1" noAdjustHandles="1" noChangeArrowheads="1" noChangeShapeType="1"/>
          </p:cNvSpPr>
          <p:nvPr>
            <p:ph type="title"/>
          </p:nvPr>
        </p:nvSpPr>
        <p:spPr/>
        <p:txBody>
          <a:bodyPr/>
          <a:lstStyle/>
          <a:p>
            <a:r>
              <a:rPr lang="en-US"/>
              <a:t>Dental Plan – Plan Comparisons</a:t>
            </a:r>
          </a:p>
        </p:txBody>
      </p:sp>
      <p:sp>
        <p:nvSpPr>
          <p:cNvPr id="3" name="Slide Number Placeholder 2">
            <a:extLst>
              <a:ext uri="{FF2B5EF4-FFF2-40B4-BE49-F238E27FC236}">
                <a16:creationId xmlns:a16="http://schemas.microsoft.com/office/drawing/2014/main" id="{7238A06C-9A55-B48A-9456-E803031A3D05}"/>
              </a:ext>
            </a:extLst>
          </p:cNvPr>
          <p:cNvSpPr>
            <a:spLocks noGrp="1"/>
          </p:cNvSpPr>
          <p:nvPr>
            <p:ph type="sldNum" sz="quarter" idx="12"/>
          </p:nvPr>
        </p:nvSpPr>
        <p:spPr>
          <a:xfrm>
            <a:off x="9448800" y="6502992"/>
            <a:ext cx="2743200" cy="365125"/>
          </a:xfrm>
        </p:spPr>
        <p:txBody>
          <a:bodyPr/>
          <a:lstStyle/>
          <a:p>
            <a:fld id="{330EA680-D336-4FF7-8B7A-9848BB0A1C32}" type="slidenum">
              <a:rPr lang="en-US" smtClean="0"/>
              <a:pPr/>
              <a:t>6</a:t>
            </a:fld>
            <a:endParaRPr lang="en-US"/>
          </a:p>
        </p:txBody>
      </p:sp>
      <p:pic>
        <p:nvPicPr>
          <p:cNvPr id="2" name="Content Placeholder 7" descr="Annual maximum ">
            <a:extLst>
              <a:ext uri="{FF2B5EF4-FFF2-40B4-BE49-F238E27FC236}">
                <a16:creationId xmlns:a16="http://schemas.microsoft.com/office/drawing/2014/main" id="{68928DBB-82E1-A07A-8499-10D143A28AD8}"/>
              </a:ext>
            </a:extLst>
          </p:cNvPr>
          <p:cNvPicPr>
            <a:picLocks noChangeAspect="1"/>
          </p:cNvPicPr>
          <p:nvPr/>
        </p:nvPicPr>
        <p:blipFill>
          <a:blip r:embed="rId3"/>
          <a:stretch>
            <a:fillRect/>
          </a:stretch>
        </p:blipFill>
        <p:spPr>
          <a:xfrm>
            <a:off x="1000125" y="2128378"/>
            <a:ext cx="10353675" cy="2314575"/>
          </a:xfrm>
          <a:prstGeom prst="rect">
            <a:avLst/>
          </a:prstGeom>
          <a:ln>
            <a:noFill/>
          </a:ln>
          <a:effectLst>
            <a:outerShdw blurRad="292100" dist="139700" dir="2700000" algn="tl" rotWithShape="0">
              <a:srgbClr val="333333">
                <a:alpha val="65000"/>
              </a:srgbClr>
            </a:outerShdw>
          </a:effectLst>
        </p:spPr>
      </p:pic>
      <p:sp>
        <p:nvSpPr>
          <p:cNvPr id="4" name="Oval 3" descr="Annual maximum ">
            <a:extLst>
              <a:ext uri="{FF2B5EF4-FFF2-40B4-BE49-F238E27FC236}">
                <a16:creationId xmlns:a16="http://schemas.microsoft.com/office/drawing/2014/main" id="{10D1915B-75DF-BB28-89E2-926D9BE9BC37}"/>
              </a:ext>
            </a:extLst>
          </p:cNvPr>
          <p:cNvSpPr/>
          <p:nvPr/>
        </p:nvSpPr>
        <p:spPr>
          <a:xfrm>
            <a:off x="5202936" y="2834640"/>
            <a:ext cx="5815584" cy="76809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3928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E435F-B6D8-CA1F-A4F9-469F9388729E}"/>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CBECEFC0-90A2-E0F4-763A-9576AF077823}"/>
              </a:ext>
            </a:extLst>
          </p:cNvPr>
          <p:cNvSpPr>
            <a:spLocks noGrp="1" noRot="1" noMove="1" noResize="1" noEditPoints="1" noAdjustHandles="1" noChangeArrowheads="1" noChangeShapeType="1"/>
          </p:cNvSpPr>
          <p:nvPr>
            <p:ph type="title"/>
          </p:nvPr>
        </p:nvSpPr>
        <p:spPr/>
        <p:txBody>
          <a:bodyPr/>
          <a:lstStyle/>
          <a:p>
            <a:r>
              <a:rPr lang="en-US"/>
              <a:t>Dental Plan – Plan Comparisons cont...</a:t>
            </a:r>
          </a:p>
        </p:txBody>
      </p:sp>
      <p:sp>
        <p:nvSpPr>
          <p:cNvPr id="3" name="Slide Number Placeholder 2">
            <a:extLst>
              <a:ext uri="{FF2B5EF4-FFF2-40B4-BE49-F238E27FC236}">
                <a16:creationId xmlns:a16="http://schemas.microsoft.com/office/drawing/2014/main" id="{BEC1147D-CFB8-4B07-EB93-82C729E3AA5A}"/>
              </a:ext>
            </a:extLst>
          </p:cNvPr>
          <p:cNvSpPr>
            <a:spLocks noGrp="1"/>
          </p:cNvSpPr>
          <p:nvPr>
            <p:ph type="sldNum" sz="quarter" idx="12"/>
          </p:nvPr>
        </p:nvSpPr>
        <p:spPr>
          <a:xfrm>
            <a:off x="9448800" y="6502992"/>
            <a:ext cx="2743200" cy="365125"/>
          </a:xfrm>
        </p:spPr>
        <p:txBody>
          <a:bodyPr/>
          <a:lstStyle/>
          <a:p>
            <a:fld id="{330EA680-D336-4FF7-8B7A-9848BB0A1C32}" type="slidenum">
              <a:rPr lang="en-US" smtClean="0"/>
              <a:pPr/>
              <a:t>7</a:t>
            </a:fld>
            <a:endParaRPr lang="en-US"/>
          </a:p>
        </p:txBody>
      </p:sp>
      <p:pic>
        <p:nvPicPr>
          <p:cNvPr id="5" name="Content Placeholder 7" descr="Comparison ">
            <a:extLst>
              <a:ext uri="{FF2B5EF4-FFF2-40B4-BE49-F238E27FC236}">
                <a16:creationId xmlns:a16="http://schemas.microsoft.com/office/drawing/2014/main" id="{43D8DDE3-702D-38D4-34CD-0F3ACE9F752E}"/>
              </a:ext>
            </a:extLst>
          </p:cNvPr>
          <p:cNvPicPr>
            <a:picLocks noChangeAspect="1"/>
          </p:cNvPicPr>
          <p:nvPr/>
        </p:nvPicPr>
        <p:blipFill>
          <a:blip r:embed="rId3"/>
          <a:stretch>
            <a:fillRect/>
          </a:stretch>
        </p:blipFill>
        <p:spPr>
          <a:xfrm>
            <a:off x="1633333" y="1265997"/>
            <a:ext cx="9559599" cy="5318678"/>
          </a:xfrm>
          <a:prstGeom prst="rect">
            <a:avLst/>
          </a:prstGeom>
          <a:ln>
            <a:noFill/>
          </a:ln>
          <a:effectLst>
            <a:outerShdw blurRad="292100" dist="139700" dir="2700000" algn="tl" rotWithShape="0">
              <a:srgbClr val="333333">
                <a:alpha val="65000"/>
              </a:srgbClr>
            </a:outerShdw>
          </a:effectLst>
        </p:spPr>
      </p:pic>
      <p:sp>
        <p:nvSpPr>
          <p:cNvPr id="6" name="Oval 5">
            <a:extLst>
              <a:ext uri="{FF2B5EF4-FFF2-40B4-BE49-F238E27FC236}">
                <a16:creationId xmlns:a16="http://schemas.microsoft.com/office/drawing/2014/main" id="{1D942940-09BF-90E0-31BA-32061D3F2803}"/>
              </a:ext>
              <a:ext uri="{C183D7F6-B498-43B3-948B-1728B52AA6E4}">
                <adec:decorative xmlns:adec="http://schemas.microsoft.com/office/drawing/2017/decorative" val="1"/>
              </a:ext>
            </a:extLst>
          </p:cNvPr>
          <p:cNvSpPr/>
          <p:nvPr/>
        </p:nvSpPr>
        <p:spPr>
          <a:xfrm>
            <a:off x="5448130" y="2979927"/>
            <a:ext cx="5744801" cy="87240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2559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EAEC5D-BE04-F527-C5A8-E60374D85EE2}"/>
              </a:ext>
            </a:extLst>
          </p:cNvPr>
          <p:cNvSpPr>
            <a:spLocks noGrp="1"/>
          </p:cNvSpPr>
          <p:nvPr>
            <p:ph type="title"/>
          </p:nvPr>
        </p:nvSpPr>
        <p:spPr/>
        <p:txBody>
          <a:bodyPr/>
          <a:lstStyle/>
          <a:p>
            <a:r>
              <a:rPr lang="en-US"/>
              <a:t>Dental Plan - Rates</a:t>
            </a:r>
          </a:p>
        </p:txBody>
      </p:sp>
      <p:pic>
        <p:nvPicPr>
          <p:cNvPr id="7" name="Picture 6" descr="Dental plan rates chart&#10;">
            <a:extLst>
              <a:ext uri="{FF2B5EF4-FFF2-40B4-BE49-F238E27FC236}">
                <a16:creationId xmlns:a16="http://schemas.microsoft.com/office/drawing/2014/main" id="{98D97E9D-8D0F-7B2B-5604-1D31448C469D}"/>
              </a:ext>
            </a:extLst>
          </p:cNvPr>
          <p:cNvPicPr>
            <a:picLocks noChangeAspect="1"/>
          </p:cNvPicPr>
          <p:nvPr/>
        </p:nvPicPr>
        <p:blipFill>
          <a:blip r:embed="rId3"/>
          <a:stretch>
            <a:fillRect/>
          </a:stretch>
        </p:blipFill>
        <p:spPr>
          <a:xfrm>
            <a:off x="718312" y="2632377"/>
            <a:ext cx="9352526" cy="3870615"/>
          </a:xfrm>
          <a:prstGeom prst="rect">
            <a:avLst/>
          </a:prstGeom>
        </p:spPr>
      </p:pic>
      <p:sp>
        <p:nvSpPr>
          <p:cNvPr id="5" name="Slide Number Placeholder 4">
            <a:extLst>
              <a:ext uri="{FF2B5EF4-FFF2-40B4-BE49-F238E27FC236}">
                <a16:creationId xmlns:a16="http://schemas.microsoft.com/office/drawing/2014/main" id="{AB82612D-B6E6-E846-D76A-58736D281DB6}"/>
              </a:ext>
            </a:extLst>
          </p:cNvPr>
          <p:cNvSpPr>
            <a:spLocks noGrp="1"/>
          </p:cNvSpPr>
          <p:nvPr>
            <p:ph type="sldNum" sz="quarter" idx="15"/>
          </p:nvPr>
        </p:nvSpPr>
        <p:spPr/>
        <p:txBody>
          <a:bodyPr/>
          <a:lstStyle/>
          <a:p>
            <a:fld id="{330EA680-D336-4FF7-8B7A-9848BB0A1C32}" type="slidenum">
              <a:rPr lang="en-US" smtClean="0"/>
              <a:pPr/>
              <a:t>8</a:t>
            </a:fld>
            <a:endParaRPr lang="en-US"/>
          </a:p>
        </p:txBody>
      </p:sp>
    </p:spTree>
    <p:extLst>
      <p:ext uri="{BB962C8B-B14F-4D97-AF65-F5344CB8AC3E}">
        <p14:creationId xmlns:p14="http://schemas.microsoft.com/office/powerpoint/2010/main" val="4227393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E6A35F9-DD2F-7149-A73D-C88FD0553C05}"/>
              </a:ext>
            </a:extLst>
          </p:cNvPr>
          <p:cNvSpPr>
            <a:spLocks noGrp="1"/>
          </p:cNvSpPr>
          <p:nvPr>
            <p:ph type="title"/>
          </p:nvPr>
        </p:nvSpPr>
        <p:spPr>
          <a:xfrm>
            <a:off x="0" y="0"/>
            <a:ext cx="12192000" cy="1684867"/>
          </a:xfrm>
        </p:spPr>
        <p:txBody>
          <a:bodyPr/>
          <a:lstStyle/>
          <a:p>
            <a:pPr>
              <a:spcAft>
                <a:spcPts val="50"/>
              </a:spcAft>
            </a:pPr>
            <a:br>
              <a:rPr lang="en-US" dirty="0"/>
            </a:br>
            <a:br>
              <a:rPr lang="en-US" dirty="0"/>
            </a:br>
            <a:r>
              <a:rPr lang="en-US" dirty="0"/>
              <a:t>Examples of 25% Pre-Tax Savings</a:t>
            </a:r>
            <a:br>
              <a:rPr lang="en-US" dirty="0"/>
            </a:br>
            <a:r>
              <a:rPr lang="en-US" sz="2800" dirty="0"/>
              <a:t> </a:t>
            </a:r>
            <a:br>
              <a:rPr lang="en-US" dirty="0"/>
            </a:br>
            <a:r>
              <a:rPr lang="en-US" sz="2800" b="1" dirty="0">
                <a:solidFill>
                  <a:srgbClr val="002D5E"/>
                </a:solidFill>
              </a:rPr>
              <a:t>As a reminder, premiums come out of your paycheck Pre-Tax, saving you money.  </a:t>
            </a:r>
            <a:br>
              <a:rPr lang="en-US" dirty="0"/>
            </a:br>
            <a:endParaRPr lang="en-US" dirty="0"/>
          </a:p>
        </p:txBody>
      </p:sp>
      <p:graphicFrame>
        <p:nvGraphicFramePr>
          <p:cNvPr id="2" name="Table 1">
            <a:extLst>
              <a:ext uri="{FF2B5EF4-FFF2-40B4-BE49-F238E27FC236}">
                <a16:creationId xmlns:a16="http://schemas.microsoft.com/office/drawing/2014/main" id="{CBB634C6-1CC2-E9CA-C1F1-BED87943A5CE}"/>
              </a:ext>
            </a:extLst>
          </p:cNvPr>
          <p:cNvGraphicFramePr>
            <a:graphicFrameLocks noGrp="1"/>
          </p:cNvGraphicFramePr>
          <p:nvPr>
            <p:extLst>
              <p:ext uri="{D42A27DB-BD31-4B8C-83A1-F6EECF244321}">
                <p14:modId xmlns:p14="http://schemas.microsoft.com/office/powerpoint/2010/main" val="81550268"/>
              </p:ext>
            </p:extLst>
          </p:nvPr>
        </p:nvGraphicFramePr>
        <p:xfrm>
          <a:off x="275022" y="2109688"/>
          <a:ext cx="2721097" cy="2647138"/>
        </p:xfrm>
        <a:graphic>
          <a:graphicData uri="http://schemas.openxmlformats.org/drawingml/2006/table">
            <a:tbl>
              <a:tblPr firstRow="1" bandRow="1">
                <a:tableStyleId>{5C22544A-7EE6-4342-B048-85BDC9FD1C3A}</a:tableStyleId>
              </a:tblPr>
              <a:tblGrid>
                <a:gridCol w="2721097">
                  <a:extLst>
                    <a:ext uri="{9D8B030D-6E8A-4147-A177-3AD203B41FA5}">
                      <a16:colId xmlns:a16="http://schemas.microsoft.com/office/drawing/2014/main" val="407548403"/>
                    </a:ext>
                  </a:extLst>
                </a:gridCol>
              </a:tblGrid>
              <a:tr h="701606">
                <a:tc>
                  <a:txBody>
                    <a:bodyPr/>
                    <a:lstStyle/>
                    <a:p>
                      <a:pPr algn="ctr"/>
                      <a:r>
                        <a:rPr lang="en-US" sz="2000"/>
                        <a:t>Dental Coverage</a:t>
                      </a:r>
                    </a:p>
                  </a:txBody>
                  <a:tcPr anchor="ctr"/>
                </a:tc>
                <a:extLst>
                  <a:ext uri="{0D108BD9-81ED-4DB2-BD59-A6C34878D82A}">
                    <a16:rowId xmlns:a16="http://schemas.microsoft.com/office/drawing/2014/main" val="2815549531"/>
                  </a:ext>
                </a:extLst>
              </a:tr>
              <a:tr h="642025">
                <a:tc>
                  <a:txBody>
                    <a:bodyPr/>
                    <a:lstStyle/>
                    <a:p>
                      <a:pPr algn="ctr"/>
                      <a:r>
                        <a:rPr lang="en-US" sz="2000">
                          <a:solidFill>
                            <a:schemeClr val="tx2"/>
                          </a:solidFill>
                        </a:rPr>
                        <a:t>Classic EE Only</a:t>
                      </a:r>
                    </a:p>
                  </a:txBody>
                  <a:tcPr anchor="ctr"/>
                </a:tc>
                <a:extLst>
                  <a:ext uri="{0D108BD9-81ED-4DB2-BD59-A6C34878D82A}">
                    <a16:rowId xmlns:a16="http://schemas.microsoft.com/office/drawing/2014/main" val="3462105939"/>
                  </a:ext>
                </a:extLst>
              </a:tr>
              <a:tr h="651939">
                <a:tc>
                  <a:txBody>
                    <a:bodyPr/>
                    <a:lstStyle/>
                    <a:p>
                      <a:pPr algn="ctr"/>
                      <a:r>
                        <a:rPr lang="en-US" sz="2000">
                          <a:solidFill>
                            <a:schemeClr val="tx2"/>
                          </a:solidFill>
                        </a:rPr>
                        <a:t>High EE + Family</a:t>
                      </a:r>
                    </a:p>
                  </a:txBody>
                  <a:tcPr anchor="ctr"/>
                </a:tc>
                <a:extLst>
                  <a:ext uri="{0D108BD9-81ED-4DB2-BD59-A6C34878D82A}">
                    <a16:rowId xmlns:a16="http://schemas.microsoft.com/office/drawing/2014/main" val="373033640"/>
                  </a:ext>
                </a:extLst>
              </a:tr>
              <a:tr h="651568">
                <a:tc>
                  <a:txBody>
                    <a:bodyPr/>
                    <a:lstStyle/>
                    <a:p>
                      <a:pPr algn="ctr"/>
                      <a:r>
                        <a:rPr lang="en-US" sz="2000">
                          <a:solidFill>
                            <a:schemeClr val="tx2"/>
                          </a:solidFill>
                        </a:rPr>
                        <a:t>Low EE + Child</a:t>
                      </a:r>
                    </a:p>
                  </a:txBody>
                  <a:tcPr anchor="ctr"/>
                </a:tc>
                <a:extLst>
                  <a:ext uri="{0D108BD9-81ED-4DB2-BD59-A6C34878D82A}">
                    <a16:rowId xmlns:a16="http://schemas.microsoft.com/office/drawing/2014/main" val="4029719354"/>
                  </a:ext>
                </a:extLst>
              </a:tr>
            </a:tbl>
          </a:graphicData>
        </a:graphic>
      </p:graphicFrame>
      <p:graphicFrame>
        <p:nvGraphicFramePr>
          <p:cNvPr id="13" name="Table Placeholder 12">
            <a:extLst>
              <a:ext uri="{FF2B5EF4-FFF2-40B4-BE49-F238E27FC236}">
                <a16:creationId xmlns:a16="http://schemas.microsoft.com/office/drawing/2014/main" id="{C0E118A8-5E6A-1344-17C7-EFE55475650B}"/>
              </a:ext>
            </a:extLst>
          </p:cNvPr>
          <p:cNvGraphicFramePr>
            <a:graphicFrameLocks noGrp="1"/>
          </p:cNvGraphicFramePr>
          <p:nvPr>
            <p:ph type="tbl" sz="quarter" idx="10"/>
            <p:extLst>
              <p:ext uri="{D42A27DB-BD31-4B8C-83A1-F6EECF244321}">
                <p14:modId xmlns:p14="http://schemas.microsoft.com/office/powerpoint/2010/main" val="3303249665"/>
              </p:ext>
            </p:extLst>
          </p:nvPr>
        </p:nvGraphicFramePr>
        <p:xfrm>
          <a:off x="2996119" y="2109688"/>
          <a:ext cx="8736033" cy="2638623"/>
        </p:xfrm>
        <a:graphic>
          <a:graphicData uri="http://schemas.openxmlformats.org/drawingml/2006/table">
            <a:tbl>
              <a:tblPr firstRow="1" bandRow="1">
                <a:tableStyleId>{5C22544A-7EE6-4342-B048-85BDC9FD1C3A}</a:tableStyleId>
              </a:tblPr>
              <a:tblGrid>
                <a:gridCol w="1916349">
                  <a:extLst>
                    <a:ext uri="{9D8B030D-6E8A-4147-A177-3AD203B41FA5}">
                      <a16:colId xmlns:a16="http://schemas.microsoft.com/office/drawing/2014/main" val="1124506624"/>
                    </a:ext>
                  </a:extLst>
                </a:gridCol>
                <a:gridCol w="2305455">
                  <a:extLst>
                    <a:ext uri="{9D8B030D-6E8A-4147-A177-3AD203B41FA5}">
                      <a16:colId xmlns:a16="http://schemas.microsoft.com/office/drawing/2014/main" val="4218466033"/>
                    </a:ext>
                  </a:extLst>
                </a:gridCol>
                <a:gridCol w="2363822">
                  <a:extLst>
                    <a:ext uri="{9D8B030D-6E8A-4147-A177-3AD203B41FA5}">
                      <a16:colId xmlns:a16="http://schemas.microsoft.com/office/drawing/2014/main" val="3371201796"/>
                    </a:ext>
                  </a:extLst>
                </a:gridCol>
                <a:gridCol w="2150407">
                  <a:extLst>
                    <a:ext uri="{9D8B030D-6E8A-4147-A177-3AD203B41FA5}">
                      <a16:colId xmlns:a16="http://schemas.microsoft.com/office/drawing/2014/main" val="404062712"/>
                    </a:ext>
                  </a:extLst>
                </a:gridCol>
              </a:tblGrid>
              <a:tr h="645861">
                <a:tc>
                  <a:txBody>
                    <a:bodyPr/>
                    <a:lstStyle/>
                    <a:p>
                      <a:pPr algn="ctr"/>
                      <a:r>
                        <a:rPr lang="en-US" sz="2000"/>
                        <a:t>Monthly Premium</a:t>
                      </a:r>
                    </a:p>
                  </a:txBody>
                  <a:tcPr anchor="ctr"/>
                </a:tc>
                <a:tc>
                  <a:txBody>
                    <a:bodyPr/>
                    <a:lstStyle/>
                    <a:p>
                      <a:pPr algn="ctr"/>
                      <a:r>
                        <a:rPr lang="en-US" sz="2000"/>
                        <a:t>Monthly Pre-Tax Cost</a:t>
                      </a:r>
                    </a:p>
                  </a:txBody>
                  <a:tcPr anchor="ctr"/>
                </a:tc>
                <a:tc>
                  <a:txBody>
                    <a:bodyPr/>
                    <a:lstStyle/>
                    <a:p>
                      <a:pPr algn="ctr"/>
                      <a:r>
                        <a:rPr lang="en-US" sz="2000"/>
                        <a:t>Monthly Tax Savings</a:t>
                      </a:r>
                    </a:p>
                  </a:txBody>
                  <a:tcPr anchor="ctr"/>
                </a:tc>
                <a:tc>
                  <a:txBody>
                    <a:bodyPr/>
                    <a:lstStyle/>
                    <a:p>
                      <a:pPr algn="ctr"/>
                      <a:r>
                        <a:rPr lang="en-US" sz="2000"/>
                        <a:t>Annual Tax Savings</a:t>
                      </a:r>
                    </a:p>
                  </a:txBody>
                  <a:tcPr anchor="ctr"/>
                </a:tc>
                <a:extLst>
                  <a:ext uri="{0D108BD9-81ED-4DB2-BD59-A6C34878D82A}">
                    <a16:rowId xmlns:a16="http://schemas.microsoft.com/office/drawing/2014/main" val="617126665"/>
                  </a:ext>
                </a:extLst>
              </a:tr>
              <a:tr h="645861">
                <a:tc>
                  <a:txBody>
                    <a:bodyPr/>
                    <a:lstStyle/>
                    <a:p>
                      <a:pPr algn="ctr"/>
                      <a:r>
                        <a:rPr lang="en-US" sz="2000">
                          <a:solidFill>
                            <a:schemeClr val="tx2"/>
                          </a:solidFill>
                        </a:rPr>
                        <a:t>$37.94</a:t>
                      </a:r>
                    </a:p>
                  </a:txBody>
                  <a:tcPr anchor="ctr"/>
                </a:tc>
                <a:tc>
                  <a:txBody>
                    <a:bodyPr/>
                    <a:lstStyle/>
                    <a:p>
                      <a:pPr algn="ctr"/>
                      <a:r>
                        <a:rPr lang="en-US" sz="2000">
                          <a:solidFill>
                            <a:schemeClr val="tx2"/>
                          </a:solidFill>
                        </a:rPr>
                        <a:t>$28.46</a:t>
                      </a:r>
                    </a:p>
                  </a:txBody>
                  <a:tcPr anchor="ctr"/>
                </a:tc>
                <a:tc>
                  <a:txBody>
                    <a:bodyPr/>
                    <a:lstStyle/>
                    <a:p>
                      <a:pPr algn="ctr"/>
                      <a:r>
                        <a:rPr lang="en-US" sz="2000">
                          <a:solidFill>
                            <a:schemeClr val="tx2"/>
                          </a:solidFill>
                        </a:rPr>
                        <a:t>$9.48</a:t>
                      </a:r>
                    </a:p>
                  </a:txBody>
                  <a:tcPr anchor="ctr"/>
                </a:tc>
                <a:tc>
                  <a:txBody>
                    <a:bodyPr/>
                    <a:lstStyle/>
                    <a:p>
                      <a:pPr algn="ctr"/>
                      <a:r>
                        <a:rPr lang="en-US" sz="2000" b="1">
                          <a:solidFill>
                            <a:schemeClr val="tx2"/>
                          </a:solidFill>
                        </a:rPr>
                        <a:t>$113.76</a:t>
                      </a:r>
                    </a:p>
                  </a:txBody>
                  <a:tcPr anchor="ctr"/>
                </a:tc>
                <a:extLst>
                  <a:ext uri="{0D108BD9-81ED-4DB2-BD59-A6C34878D82A}">
                    <a16:rowId xmlns:a16="http://schemas.microsoft.com/office/drawing/2014/main" val="3652120190"/>
                  </a:ext>
                </a:extLst>
              </a:tr>
              <a:tr h="645861">
                <a:tc>
                  <a:txBody>
                    <a:bodyPr/>
                    <a:lstStyle/>
                    <a:p>
                      <a:pPr algn="ctr"/>
                      <a:r>
                        <a:rPr lang="en-US" sz="2000">
                          <a:solidFill>
                            <a:schemeClr val="tx2"/>
                          </a:solidFill>
                        </a:rPr>
                        <a:t>$208.12</a:t>
                      </a:r>
                    </a:p>
                  </a:txBody>
                  <a:tcPr anchor="ctr"/>
                </a:tc>
                <a:tc>
                  <a:txBody>
                    <a:bodyPr/>
                    <a:lstStyle/>
                    <a:p>
                      <a:pPr algn="ctr"/>
                      <a:r>
                        <a:rPr lang="en-US" sz="2000">
                          <a:solidFill>
                            <a:schemeClr val="tx2"/>
                          </a:solidFill>
                        </a:rPr>
                        <a:t>$156.09</a:t>
                      </a:r>
                    </a:p>
                  </a:txBody>
                  <a:tcPr anchor="ctr"/>
                </a:tc>
                <a:tc>
                  <a:txBody>
                    <a:bodyPr/>
                    <a:lstStyle/>
                    <a:p>
                      <a:pPr algn="ctr"/>
                      <a:r>
                        <a:rPr lang="en-US" sz="2000">
                          <a:solidFill>
                            <a:schemeClr val="tx2"/>
                          </a:solidFill>
                        </a:rPr>
                        <a:t>$52.03</a:t>
                      </a:r>
                    </a:p>
                  </a:txBody>
                  <a:tcPr anchor="ctr"/>
                </a:tc>
                <a:tc>
                  <a:txBody>
                    <a:bodyPr/>
                    <a:lstStyle/>
                    <a:p>
                      <a:pPr algn="ctr"/>
                      <a:r>
                        <a:rPr lang="en-US" sz="2000" b="1">
                          <a:solidFill>
                            <a:schemeClr val="tx2"/>
                          </a:solidFill>
                        </a:rPr>
                        <a:t>$624.36</a:t>
                      </a:r>
                    </a:p>
                  </a:txBody>
                  <a:tcPr anchor="ctr"/>
                </a:tc>
                <a:extLst>
                  <a:ext uri="{0D108BD9-81ED-4DB2-BD59-A6C34878D82A}">
                    <a16:rowId xmlns:a16="http://schemas.microsoft.com/office/drawing/2014/main" val="279049515"/>
                  </a:ext>
                </a:extLst>
              </a:tr>
              <a:tr h="645861">
                <a:tc>
                  <a:txBody>
                    <a:bodyPr/>
                    <a:lstStyle/>
                    <a:p>
                      <a:pPr algn="ctr"/>
                      <a:r>
                        <a:rPr lang="en-US" sz="2000">
                          <a:solidFill>
                            <a:schemeClr val="tx2"/>
                          </a:solidFill>
                        </a:rPr>
                        <a:t>$55.54</a:t>
                      </a:r>
                    </a:p>
                  </a:txBody>
                  <a:tcPr anchor="ctr"/>
                </a:tc>
                <a:tc>
                  <a:txBody>
                    <a:bodyPr/>
                    <a:lstStyle/>
                    <a:p>
                      <a:pPr algn="ctr"/>
                      <a:r>
                        <a:rPr lang="en-US" sz="2000">
                          <a:solidFill>
                            <a:schemeClr val="tx2"/>
                          </a:solidFill>
                        </a:rPr>
                        <a:t>$41.66</a:t>
                      </a:r>
                    </a:p>
                  </a:txBody>
                  <a:tcPr anchor="ctr"/>
                </a:tc>
                <a:tc>
                  <a:txBody>
                    <a:bodyPr/>
                    <a:lstStyle/>
                    <a:p>
                      <a:pPr algn="ctr"/>
                      <a:r>
                        <a:rPr lang="en-US" sz="2000" dirty="0">
                          <a:solidFill>
                            <a:schemeClr val="tx2"/>
                          </a:solidFill>
                        </a:rPr>
                        <a:t>$13.88</a:t>
                      </a:r>
                    </a:p>
                  </a:txBody>
                  <a:tcPr anchor="ctr"/>
                </a:tc>
                <a:tc>
                  <a:txBody>
                    <a:bodyPr/>
                    <a:lstStyle/>
                    <a:p>
                      <a:pPr algn="ctr"/>
                      <a:r>
                        <a:rPr lang="en-US" sz="2000" b="1" dirty="0">
                          <a:solidFill>
                            <a:schemeClr val="tx2"/>
                          </a:solidFill>
                        </a:rPr>
                        <a:t>$166.56</a:t>
                      </a:r>
                    </a:p>
                  </a:txBody>
                  <a:tcPr anchor="ctr"/>
                </a:tc>
                <a:extLst>
                  <a:ext uri="{0D108BD9-81ED-4DB2-BD59-A6C34878D82A}">
                    <a16:rowId xmlns:a16="http://schemas.microsoft.com/office/drawing/2014/main" val="3597466599"/>
                  </a:ext>
                </a:extLst>
              </a:tr>
            </a:tbl>
          </a:graphicData>
        </a:graphic>
      </p:graphicFrame>
      <p:sp>
        <p:nvSpPr>
          <p:cNvPr id="3" name="Slide Number Placeholder 2">
            <a:extLst>
              <a:ext uri="{FF2B5EF4-FFF2-40B4-BE49-F238E27FC236}">
                <a16:creationId xmlns:a16="http://schemas.microsoft.com/office/drawing/2014/main" id="{DA51A9D5-6D07-2DE8-F016-C40FEEAA3088}"/>
              </a:ext>
            </a:extLst>
          </p:cNvPr>
          <p:cNvSpPr>
            <a:spLocks noGrp="1"/>
          </p:cNvSpPr>
          <p:nvPr>
            <p:ph type="sldNum" sz="quarter" idx="12"/>
          </p:nvPr>
        </p:nvSpPr>
        <p:spPr>
          <a:xfrm>
            <a:off x="9448800" y="6502992"/>
            <a:ext cx="2743200" cy="365125"/>
          </a:xfrm>
        </p:spPr>
        <p:txBody>
          <a:bodyPr/>
          <a:lstStyle/>
          <a:p>
            <a:fld id="{330EA680-D336-4FF7-8B7A-9848BB0A1C32}" type="slidenum">
              <a:rPr lang="en-US" smtClean="0"/>
              <a:pPr/>
              <a:t>9</a:t>
            </a:fld>
            <a:endParaRPr lang="en-US"/>
          </a:p>
        </p:txBody>
      </p:sp>
    </p:spTree>
    <p:extLst>
      <p:ext uri="{BB962C8B-B14F-4D97-AF65-F5344CB8AC3E}">
        <p14:creationId xmlns:p14="http://schemas.microsoft.com/office/powerpoint/2010/main" val="3777353367"/>
      </p:ext>
    </p:extLst>
  </p:cSld>
  <p:clrMapOvr>
    <a:masterClrMapping/>
  </p:clrMapOvr>
</p:sld>
</file>

<file path=ppt/theme/theme1.xml><?xml version="1.0" encoding="utf-8"?>
<a:theme xmlns:a="http://schemas.openxmlformats.org/drawingml/2006/main" name="office theme">
  <a:themeElements>
    <a:clrScheme name="Custom 2">
      <a:dk1>
        <a:srgbClr val="B3092E"/>
      </a:dk1>
      <a:lt1>
        <a:sysClr val="window" lastClr="FFFFFF"/>
      </a:lt1>
      <a:dk2>
        <a:srgbClr val="1A315D"/>
      </a:dk2>
      <a:lt2>
        <a:srgbClr val="E8E8E8"/>
      </a:lt2>
      <a:accent1>
        <a:srgbClr val="1A315D"/>
      </a:accent1>
      <a:accent2>
        <a:srgbClr val="7899DA"/>
      </a:accent2>
      <a:accent3>
        <a:srgbClr val="DC624E"/>
      </a:accent3>
      <a:accent4>
        <a:srgbClr val="C545CF"/>
      </a:accent4>
      <a:accent5>
        <a:srgbClr val="FFC000"/>
      </a:accent5>
      <a:accent6>
        <a:srgbClr val="12501B"/>
      </a:accent6>
      <a:hlink>
        <a:srgbClr val="467886"/>
      </a:hlink>
      <a:folHlink>
        <a:srgbClr val="96607D"/>
      </a:folHlink>
    </a:clrScheme>
    <a:fontScheme name="OSHR BLUE">
      <a:majorFont>
        <a:latin typeface="Avenir Next LT Pro Demi"/>
        <a:ea typeface=""/>
        <a:cs typeface=""/>
      </a:majorFont>
      <a:minorFont>
        <a:latin typeface="Avenir Next LT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547fa97-9724-4bef-a616-feb52df2c70a">
      <Terms xmlns="http://schemas.microsoft.com/office/infopath/2007/PartnerControls"/>
    </lcf76f155ced4ddcb4097134ff3c332f>
    <TaxCatchAll xmlns="be4bdf9a-6ce4-4d3e-94c5-928f6a039da6" xsi:nil="true"/>
    <AssignedTo xmlns="6547fa97-9724-4bef-a616-feb52df2c70a">
      <UserInfo>
        <DisplayName/>
        <AccountId xsi:nil="true"/>
        <AccountType/>
      </UserInfo>
    </AssignedTo>
    <Status xmlns="6547fa97-9724-4bef-a616-feb52df2c70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4DF28B86DFA3147BB09B11EF314915B" ma:contentTypeVersion="14" ma:contentTypeDescription="Create a new document." ma:contentTypeScope="" ma:versionID="8d6f08bf51d1a60a5c614c2061d7081a">
  <xsd:schema xmlns:xsd="http://www.w3.org/2001/XMLSchema" xmlns:xs="http://www.w3.org/2001/XMLSchema" xmlns:p="http://schemas.microsoft.com/office/2006/metadata/properties" xmlns:ns2="6547fa97-9724-4bef-a616-feb52df2c70a" xmlns:ns3="be4bdf9a-6ce4-4d3e-94c5-928f6a039da6" targetNamespace="http://schemas.microsoft.com/office/2006/metadata/properties" ma:root="true" ma:fieldsID="8d0e70e8f0b2289b3a98d39a51ab953d" ns2:_="" ns3:_="">
    <xsd:import namespace="6547fa97-9724-4bef-a616-feb52df2c70a"/>
    <xsd:import namespace="be4bdf9a-6ce4-4d3e-94c5-928f6a039da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AssignedTo"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47fa97-9724-4bef-a616-feb52df2c7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AssignedTo" ma:index="20" nillable="true" ma:displayName="Assigned To" ma:description="Who is reviewing the document" ma:format="Dropdown" ma:list="UserInfo" ma:SharePointGroup="0" ma:internalName="AssignedTo">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atus" ma:index="21" nillable="true" ma:displayName="Status" ma:format="Dropdown" ma:internalName="Status">
      <xsd:simpleType>
        <xsd:restriction base="dms:Choice">
          <xsd:enumeration value="Review Complete"/>
          <xsd:enumeration value="Ready for MB/LM"/>
          <xsd:enumeration value="With Division"/>
          <xsd:enumeration value="Updated"/>
          <xsd:enumeration value="Final"/>
        </xsd:restriction>
      </xsd:simpleType>
    </xsd:element>
  </xsd:schema>
  <xsd:schema xmlns:xsd="http://www.w3.org/2001/XMLSchema" xmlns:xs="http://www.w3.org/2001/XMLSchema" xmlns:dms="http://schemas.microsoft.com/office/2006/documentManagement/types" xmlns:pc="http://schemas.microsoft.com/office/infopath/2007/PartnerControls" targetNamespace="be4bdf9a-6ce4-4d3e-94c5-928f6a039da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b96ac4d0-70f8-420e-9c6a-fb7395542e08}" ma:internalName="TaxCatchAll" ma:showField="CatchAllData" ma:web="be4bdf9a-6ce4-4d3e-94c5-928f6a039d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B09C17-A55E-49B8-BABA-0708BFAF2018}">
  <ds:schemaRefs>
    <ds:schemaRef ds:uri="6547fa97-9724-4bef-a616-feb52df2c70a"/>
    <ds:schemaRef ds:uri="be4bdf9a-6ce4-4d3e-94c5-928f6a039da6"/>
    <ds:schemaRef ds:uri="ffbffbce-9ecb-416b-a434-4b529824d075"/>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9FDD410-4A5F-4D12-94E6-FB0CA0BBA362}">
  <ds:schemaRefs>
    <ds:schemaRef ds:uri="http://schemas.microsoft.com/sharepoint/v3/contenttype/forms"/>
  </ds:schemaRefs>
</ds:datastoreItem>
</file>

<file path=customXml/itemProps3.xml><?xml version="1.0" encoding="utf-8"?>
<ds:datastoreItem xmlns:ds="http://schemas.openxmlformats.org/officeDocument/2006/customXml" ds:itemID="{3C140C50-32F9-4B3A-A7DE-95B2B306D941}">
  <ds:schemaRefs>
    <ds:schemaRef ds:uri="6547fa97-9724-4bef-a616-feb52df2c70a"/>
    <ds:schemaRef ds:uri="be4bdf9a-6ce4-4d3e-94c5-928f6a039da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1734</TotalTime>
  <Words>2983</Words>
  <Application>Microsoft Office PowerPoint</Application>
  <PresentationFormat>Widescreen</PresentationFormat>
  <Paragraphs>197</Paragraphs>
  <Slides>17</Slides>
  <Notes>13</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NCFlex  Employee Session  Dental Plan Options</vt:lpstr>
      <vt:lpstr>AGENDA</vt:lpstr>
      <vt:lpstr>Benefits of Choosing NCFlex Dental</vt:lpstr>
      <vt:lpstr>Dental Plan Overview</vt:lpstr>
      <vt:lpstr>Logging in from eBenefits or Empyrean with Quick Links     </vt:lpstr>
      <vt:lpstr>Dental Plan – Plan Comparisons</vt:lpstr>
      <vt:lpstr>Dental Plan – Plan Comparisons cont...</vt:lpstr>
      <vt:lpstr>Dental Plan - Rates</vt:lpstr>
      <vt:lpstr>  Examples of 25% Pre-Tax Savings   As a reminder, premiums come out of your paycheck Pre-Tax, saving you money.   </vt:lpstr>
      <vt:lpstr>Dental Cost Estimator</vt:lpstr>
      <vt:lpstr> Dental – Network Savings Example </vt:lpstr>
      <vt:lpstr>HCFSA and Out-of-Pocket Expenses</vt:lpstr>
      <vt:lpstr>Find a Dental Provider</vt:lpstr>
      <vt:lpstr>MetLife Travel Assistance</vt:lpstr>
      <vt:lpstr>MetLife Mobile App</vt:lpstr>
      <vt:lpstr>NCFlex Resources</vt:lpstr>
      <vt:lpstr>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Tyndall, Amy M</dc:creator>
  <cp:lastModifiedBy>Tyndall, Amy M</cp:lastModifiedBy>
  <cp:revision>23</cp:revision>
  <dcterms:created xsi:type="dcterms:W3CDTF">2025-06-30T15:38:20Z</dcterms:created>
  <dcterms:modified xsi:type="dcterms:W3CDTF">2026-08-20T15:33:40Z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0x01010084DF28B86DFA3147BB09B11EF314915B</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