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8"/>
  </p:notesMasterIdLst>
  <p:sldIdLst>
    <p:sldId id="270" r:id="rId5"/>
    <p:sldId id="314" r:id="rId6"/>
    <p:sldId id="931" r:id="rId7"/>
    <p:sldId id="934" r:id="rId8"/>
    <p:sldId id="921" r:id="rId9"/>
    <p:sldId id="932" r:id="rId10"/>
    <p:sldId id="927" r:id="rId11"/>
    <p:sldId id="922" r:id="rId12"/>
    <p:sldId id="928" r:id="rId13"/>
    <p:sldId id="888" r:id="rId14"/>
    <p:sldId id="930" r:id="rId15"/>
    <p:sldId id="935" r:id="rId16"/>
    <p:sldId id="881" r:id="rId1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use, Kara F" initials="RKF" lastIdx="1" clrIdx="0">
    <p:extLst>
      <p:ext uri="{19B8F6BF-5375-455C-9EA6-DF929625EA0E}">
        <p15:presenceInfo xmlns:p15="http://schemas.microsoft.com/office/powerpoint/2012/main" userId="S::kara.f.rouse@nc.gov::2f8d64b4-1701-4759-8d5e-49a806c62f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40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6" autoAdjust="0"/>
    <p:restoredTop sz="81199" autoAdjust="0"/>
  </p:normalViewPr>
  <p:slideViewPr>
    <p:cSldViewPr snapToGrid="0" snapToObjects="1">
      <p:cViewPr varScale="1">
        <p:scale>
          <a:sx n="54" d="100"/>
          <a:sy n="54"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1"/>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idx="1"/>
          </p:nvPr>
        </p:nvSpPr>
        <p:spPr>
          <a:xfrm>
            <a:off x="3978132" y="0"/>
            <a:ext cx="3043343" cy="467071"/>
          </a:xfrm>
          <a:prstGeom prst="rect">
            <a:avLst/>
          </a:prstGeom>
        </p:spPr>
        <p:txBody>
          <a:bodyPr vert="horz" lIns="93317" tIns="46659" rIns="93317" bIns="46659" rtlCol="0"/>
          <a:lstStyle>
            <a:lvl1pPr algn="r">
              <a:defRPr sz="1200"/>
            </a:lvl1pPr>
          </a:lstStyle>
          <a:p>
            <a:fld id="{62F86B9A-8470-8A44-B069-5D95AE3F614F}" type="datetimeFigureOut">
              <a:rPr lang="en-US" smtClean="0"/>
              <a:t>1/5/2021</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7" tIns="46659" rIns="93317" bIns="46659"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17" tIns="46659" rIns="93317" bIns="4665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0"/>
          </a:xfrm>
          <a:prstGeom prst="rect">
            <a:avLst/>
          </a:prstGeom>
        </p:spPr>
        <p:txBody>
          <a:bodyPr vert="horz" lIns="93317" tIns="46659" rIns="93317" bIns="46659"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17" tIns="46659" rIns="93317" bIns="46659" rtlCol="0" anchor="b"/>
          <a:lstStyle>
            <a:lvl1pPr algn="r">
              <a:defRPr sz="1200"/>
            </a:lvl1pPr>
          </a:lstStyle>
          <a:p>
            <a:fld id="{5C218FE9-2A54-7F44-951C-50C71AB71CC7}" type="slidenum">
              <a:rPr lang="en-US" smtClean="0"/>
              <a:t>‹#›</a:t>
            </a:fld>
            <a:endParaRPr lang="en-US"/>
          </a:p>
        </p:txBody>
      </p:sp>
    </p:spTree>
    <p:extLst>
      <p:ext uri="{BB962C8B-B14F-4D97-AF65-F5344CB8AC3E}">
        <p14:creationId xmlns:p14="http://schemas.microsoft.com/office/powerpoint/2010/main" val="1335964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218FE9-2A54-7F44-951C-50C71AB71CC7}" type="slidenum">
              <a:rPr lang="en-US" smtClean="0"/>
              <a:t>1</a:t>
            </a:fld>
            <a:endParaRPr lang="en-US" dirty="0"/>
          </a:p>
        </p:txBody>
      </p:sp>
    </p:spTree>
    <p:extLst>
      <p:ext uri="{BB962C8B-B14F-4D97-AF65-F5344CB8AC3E}">
        <p14:creationId xmlns:p14="http://schemas.microsoft.com/office/powerpoint/2010/main" val="2551730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6585"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5C218FE9-2A54-7F44-951C-50C71AB71CC7}" type="slidenum">
              <a:rPr lang="en-US" smtClean="0"/>
              <a:t>10</a:t>
            </a:fld>
            <a:endParaRPr lang="en-US"/>
          </a:p>
        </p:txBody>
      </p:sp>
    </p:spTree>
    <p:extLst>
      <p:ext uri="{BB962C8B-B14F-4D97-AF65-F5344CB8AC3E}">
        <p14:creationId xmlns:p14="http://schemas.microsoft.com/office/powerpoint/2010/main" val="3997757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6585"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5C218FE9-2A54-7F44-951C-50C71AB71CC7}" type="slidenum">
              <a:rPr lang="en-US" smtClean="0"/>
              <a:t>11</a:t>
            </a:fld>
            <a:endParaRPr lang="en-US"/>
          </a:p>
        </p:txBody>
      </p:sp>
    </p:spTree>
    <p:extLst>
      <p:ext uri="{BB962C8B-B14F-4D97-AF65-F5344CB8AC3E}">
        <p14:creationId xmlns:p14="http://schemas.microsoft.com/office/powerpoint/2010/main" val="4039867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6585"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5C218FE9-2A54-7F44-951C-50C71AB71CC7}" type="slidenum">
              <a:rPr lang="en-US" smtClean="0"/>
              <a:t>12</a:t>
            </a:fld>
            <a:endParaRPr lang="en-US"/>
          </a:p>
        </p:txBody>
      </p:sp>
    </p:spTree>
    <p:extLst>
      <p:ext uri="{BB962C8B-B14F-4D97-AF65-F5344CB8AC3E}">
        <p14:creationId xmlns:p14="http://schemas.microsoft.com/office/powerpoint/2010/main" val="9602539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218FE9-2A54-7F44-951C-50C71AB71CC7}" type="slidenum">
              <a:rPr lang="en-US" smtClean="0"/>
              <a:t>13</a:t>
            </a:fld>
            <a:endParaRPr lang="en-US"/>
          </a:p>
        </p:txBody>
      </p:sp>
    </p:spTree>
    <p:extLst>
      <p:ext uri="{BB962C8B-B14F-4D97-AF65-F5344CB8AC3E}">
        <p14:creationId xmlns:p14="http://schemas.microsoft.com/office/powerpoint/2010/main" val="1772372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cs typeface="Calibri"/>
            </a:endParaRPr>
          </a:p>
        </p:txBody>
      </p:sp>
      <p:sp>
        <p:nvSpPr>
          <p:cNvPr id="4" name="Slide Number Placeholder 3"/>
          <p:cNvSpPr>
            <a:spLocks noGrp="1"/>
          </p:cNvSpPr>
          <p:nvPr>
            <p:ph type="sldNum" sz="quarter" idx="5"/>
          </p:nvPr>
        </p:nvSpPr>
        <p:spPr/>
        <p:txBody>
          <a:bodyPr/>
          <a:lstStyle/>
          <a:p>
            <a:fld id="{5C218FE9-2A54-7F44-951C-50C71AB71CC7}" type="slidenum">
              <a:rPr lang="en-US" smtClean="0"/>
              <a:t>2</a:t>
            </a:fld>
            <a:endParaRPr lang="en-US"/>
          </a:p>
        </p:txBody>
      </p:sp>
    </p:spTree>
    <p:extLst>
      <p:ext uri="{BB962C8B-B14F-4D97-AF65-F5344CB8AC3E}">
        <p14:creationId xmlns:p14="http://schemas.microsoft.com/office/powerpoint/2010/main" val="1128245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cs typeface="Calibri"/>
            </a:endParaRPr>
          </a:p>
        </p:txBody>
      </p:sp>
      <p:sp>
        <p:nvSpPr>
          <p:cNvPr id="4" name="Slide Number Placeholder 3"/>
          <p:cNvSpPr>
            <a:spLocks noGrp="1"/>
          </p:cNvSpPr>
          <p:nvPr>
            <p:ph type="sldNum" sz="quarter" idx="5"/>
          </p:nvPr>
        </p:nvSpPr>
        <p:spPr/>
        <p:txBody>
          <a:bodyPr/>
          <a:lstStyle/>
          <a:p>
            <a:fld id="{5C218FE9-2A54-7F44-951C-50C71AB71CC7}" type="slidenum">
              <a:rPr lang="en-US" smtClean="0"/>
              <a:t>3</a:t>
            </a:fld>
            <a:endParaRPr lang="en-US"/>
          </a:p>
        </p:txBody>
      </p:sp>
    </p:spTree>
    <p:extLst>
      <p:ext uri="{BB962C8B-B14F-4D97-AF65-F5344CB8AC3E}">
        <p14:creationId xmlns:p14="http://schemas.microsoft.com/office/powerpoint/2010/main" val="2856022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C218FE9-2A54-7F44-951C-50C71AB71CC7}" type="slidenum">
              <a:rPr lang="en-US" smtClean="0"/>
              <a:t>4</a:t>
            </a:fld>
            <a:endParaRPr lang="en-US"/>
          </a:p>
        </p:txBody>
      </p:sp>
    </p:spTree>
    <p:extLst>
      <p:ext uri="{BB962C8B-B14F-4D97-AF65-F5344CB8AC3E}">
        <p14:creationId xmlns:p14="http://schemas.microsoft.com/office/powerpoint/2010/main" val="2402858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C218FE9-2A54-7F44-951C-50C71AB71CC7}" type="slidenum">
              <a:rPr lang="en-US" smtClean="0"/>
              <a:t>5</a:t>
            </a:fld>
            <a:endParaRPr lang="en-US"/>
          </a:p>
        </p:txBody>
      </p:sp>
    </p:spTree>
    <p:extLst>
      <p:ext uri="{BB962C8B-B14F-4D97-AF65-F5344CB8AC3E}">
        <p14:creationId xmlns:p14="http://schemas.microsoft.com/office/powerpoint/2010/main" val="4294962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C218FE9-2A54-7F44-951C-50C71AB71CC7}" type="slidenum">
              <a:rPr lang="en-US" smtClean="0"/>
              <a:t>6</a:t>
            </a:fld>
            <a:endParaRPr lang="en-US"/>
          </a:p>
        </p:txBody>
      </p:sp>
    </p:spTree>
    <p:extLst>
      <p:ext uri="{BB962C8B-B14F-4D97-AF65-F5344CB8AC3E}">
        <p14:creationId xmlns:p14="http://schemas.microsoft.com/office/powerpoint/2010/main" val="2084569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cs typeface="Calibri"/>
            </a:endParaRPr>
          </a:p>
        </p:txBody>
      </p:sp>
      <p:sp>
        <p:nvSpPr>
          <p:cNvPr id="4" name="Slide Number Placeholder 3"/>
          <p:cNvSpPr>
            <a:spLocks noGrp="1"/>
          </p:cNvSpPr>
          <p:nvPr>
            <p:ph type="sldNum" sz="quarter" idx="5"/>
          </p:nvPr>
        </p:nvSpPr>
        <p:spPr/>
        <p:txBody>
          <a:bodyPr/>
          <a:lstStyle/>
          <a:p>
            <a:fld id="{5C218FE9-2A54-7F44-951C-50C71AB71CC7}" type="slidenum">
              <a:rPr lang="en-US" smtClean="0"/>
              <a:t>7</a:t>
            </a:fld>
            <a:endParaRPr lang="en-US"/>
          </a:p>
        </p:txBody>
      </p:sp>
    </p:spTree>
    <p:extLst>
      <p:ext uri="{BB962C8B-B14F-4D97-AF65-F5344CB8AC3E}">
        <p14:creationId xmlns:p14="http://schemas.microsoft.com/office/powerpoint/2010/main" val="2648221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6585"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5C218FE9-2A54-7F44-951C-50C71AB71CC7}" type="slidenum">
              <a:rPr lang="en-US" smtClean="0"/>
              <a:t>8</a:t>
            </a:fld>
            <a:endParaRPr lang="en-US"/>
          </a:p>
        </p:txBody>
      </p:sp>
    </p:spTree>
    <p:extLst>
      <p:ext uri="{BB962C8B-B14F-4D97-AF65-F5344CB8AC3E}">
        <p14:creationId xmlns:p14="http://schemas.microsoft.com/office/powerpoint/2010/main" val="217666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rules may vary slightly for AD&amp;D but we are focused</a:t>
            </a:r>
            <a:r>
              <a:rPr lang="en-US" baseline="0" dirty="0"/>
              <a:t> on the Life today.</a:t>
            </a:r>
            <a:endParaRPr lang="en-US" dirty="0"/>
          </a:p>
        </p:txBody>
      </p:sp>
      <p:sp>
        <p:nvSpPr>
          <p:cNvPr id="4" name="Slide Number Placeholder 3"/>
          <p:cNvSpPr>
            <a:spLocks noGrp="1"/>
          </p:cNvSpPr>
          <p:nvPr>
            <p:ph type="sldNum" sz="quarter" idx="5"/>
          </p:nvPr>
        </p:nvSpPr>
        <p:spPr/>
        <p:txBody>
          <a:bodyPr/>
          <a:lstStyle/>
          <a:p>
            <a:fld id="{5C218FE9-2A54-7F44-951C-50C71AB71CC7}" type="slidenum">
              <a:rPr lang="en-US" smtClean="0"/>
              <a:t>9</a:t>
            </a:fld>
            <a:endParaRPr lang="en-US"/>
          </a:p>
        </p:txBody>
      </p:sp>
    </p:spTree>
    <p:extLst>
      <p:ext uri="{BB962C8B-B14F-4D97-AF65-F5344CB8AC3E}">
        <p14:creationId xmlns:p14="http://schemas.microsoft.com/office/powerpoint/2010/main" val="1005254046"/>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41331" y="3611220"/>
            <a:ext cx="10509337" cy="1474345"/>
          </a:xfrm>
        </p:spPr>
        <p:txBody>
          <a:bodyPr anchor="ctr">
            <a:normAutofit/>
          </a:bodyPr>
          <a:lstStyle>
            <a:lvl1pPr algn="ctr">
              <a:defRPr sz="4400"/>
            </a:lvl1pPr>
          </a:lstStyle>
          <a:p>
            <a:r>
              <a:rPr lang="en-US"/>
              <a:t>Click to edit Master title style</a:t>
            </a:r>
            <a:endParaRPr lang="en-US" dirty="0"/>
          </a:p>
        </p:txBody>
      </p:sp>
      <p:sp>
        <p:nvSpPr>
          <p:cNvPr id="3" name="Subtitle 2"/>
          <p:cNvSpPr>
            <a:spLocks noGrp="1"/>
          </p:cNvSpPr>
          <p:nvPr>
            <p:ph type="subTitle" idx="1"/>
          </p:nvPr>
        </p:nvSpPr>
        <p:spPr>
          <a:xfrm>
            <a:off x="841331" y="5185775"/>
            <a:ext cx="10509337" cy="961372"/>
          </a:xfrm>
        </p:spPr>
        <p:txBody>
          <a:bodyPr/>
          <a:lstStyle>
            <a:lvl1pPr marL="0" indent="0" algn="ctr">
              <a:buNone/>
              <a:defRPr sz="2400" b="1">
                <a:solidFill>
                  <a:srgbClr val="0070C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4259457C-48A8-C74C-B4AA-D7E19075628A}"/>
              </a:ext>
            </a:extLst>
          </p:cNvPr>
          <p:cNvSpPr/>
          <p:nvPr userDrawn="1"/>
        </p:nvSpPr>
        <p:spPr>
          <a:xfrm>
            <a:off x="0" y="6524373"/>
            <a:ext cx="12192000" cy="33362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D31CFF89-5C8B-A34E-9265-97821B37219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17542" y="957323"/>
            <a:ext cx="5681500" cy="1012395"/>
          </a:xfrm>
          <a:prstGeom prst="rect">
            <a:avLst/>
          </a:prstGeom>
        </p:spPr>
      </p:pic>
      <p:pic>
        <p:nvPicPr>
          <p:cNvPr id="11" name="Picture 10">
            <a:extLst>
              <a:ext uri="{FF2B5EF4-FFF2-40B4-BE49-F238E27FC236}">
                <a16:creationId xmlns:a16="http://schemas.microsoft.com/office/drawing/2014/main" id="{64A3717E-79BC-9142-A037-F2343826BD93}"/>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456470" y="2276095"/>
            <a:ext cx="1352241" cy="1089065"/>
          </a:xfrm>
          <a:prstGeom prst="rect">
            <a:avLst/>
          </a:prstGeom>
        </p:spPr>
      </p:pic>
      <p:pic>
        <p:nvPicPr>
          <p:cNvPr id="12" name="Picture 11">
            <a:extLst>
              <a:ext uri="{FF2B5EF4-FFF2-40B4-BE49-F238E27FC236}">
                <a16:creationId xmlns:a16="http://schemas.microsoft.com/office/drawing/2014/main" id="{1E9BA588-A1ED-F543-A861-A1D368415CA8}"/>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869192" y="2259868"/>
            <a:ext cx="1293993" cy="1012790"/>
          </a:xfrm>
          <a:prstGeom prst="rect">
            <a:avLst/>
          </a:prstGeom>
        </p:spPr>
      </p:pic>
      <p:pic>
        <p:nvPicPr>
          <p:cNvPr id="13" name="Picture 12">
            <a:extLst>
              <a:ext uri="{FF2B5EF4-FFF2-40B4-BE49-F238E27FC236}">
                <a16:creationId xmlns:a16="http://schemas.microsoft.com/office/drawing/2014/main" id="{F2C5E5DC-5723-584C-B8BE-62208994CDB6}"/>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26799" y="2244487"/>
            <a:ext cx="1352939" cy="1079485"/>
          </a:xfrm>
          <a:prstGeom prst="rect">
            <a:avLst/>
          </a:prstGeom>
        </p:spPr>
      </p:pic>
      <p:pic>
        <p:nvPicPr>
          <p:cNvPr id="14" name="Picture 13">
            <a:extLst>
              <a:ext uri="{FF2B5EF4-FFF2-40B4-BE49-F238E27FC236}">
                <a16:creationId xmlns:a16="http://schemas.microsoft.com/office/drawing/2014/main" id="{8561030A-6715-0E4E-AB9D-06A5E1E0EB8C}"/>
              </a:ext>
            </a:extLst>
          </p:cNvPr>
          <p:cNvPicPr>
            <a:picLocks noChangeAspect="1"/>
          </p:cNvPicPr>
          <p:nvPr/>
        </p:nvPicPr>
        <p:blipFill rotWithShape="1">
          <a:blip r:embed="rId6" cstate="print">
            <a:extLst>
              <a:ext uri="{28A0092B-C50C-407E-A947-70E740481C1C}">
                <a14:useLocalDpi xmlns:a14="http://schemas.microsoft.com/office/drawing/2010/main"/>
              </a:ext>
            </a:extLst>
          </a:blip>
          <a:srcRect/>
          <a:stretch/>
        </p:blipFill>
        <p:spPr>
          <a:xfrm>
            <a:off x="9993934" y="2276095"/>
            <a:ext cx="1356734" cy="1105292"/>
          </a:xfrm>
          <a:prstGeom prst="rect">
            <a:avLst/>
          </a:prstGeom>
        </p:spPr>
      </p:pic>
      <p:pic>
        <p:nvPicPr>
          <p:cNvPr id="15" name="Picture 14">
            <a:extLst>
              <a:ext uri="{FF2B5EF4-FFF2-40B4-BE49-F238E27FC236}">
                <a16:creationId xmlns:a16="http://schemas.microsoft.com/office/drawing/2014/main" id="{CD579A4D-FBDB-5A4A-8D67-F0DBDA518F48}"/>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2388175" y="2247387"/>
            <a:ext cx="1296635" cy="1073684"/>
          </a:xfrm>
          <a:prstGeom prst="rect">
            <a:avLst/>
          </a:prstGeom>
        </p:spPr>
      </p:pic>
      <p:pic>
        <p:nvPicPr>
          <p:cNvPr id="16" name="Picture 15">
            <a:extLst>
              <a:ext uri="{FF2B5EF4-FFF2-40B4-BE49-F238E27FC236}">
                <a16:creationId xmlns:a16="http://schemas.microsoft.com/office/drawing/2014/main" id="{03473392-200B-7A43-A19C-91D9E6B53E59}"/>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6974612" y="2259868"/>
            <a:ext cx="1296635" cy="1105292"/>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3905174" y="2249102"/>
            <a:ext cx="1296635" cy="1071969"/>
          </a:xfrm>
          <a:prstGeom prst="rect">
            <a:avLst/>
          </a:prstGeom>
        </p:spPr>
      </p:pic>
    </p:spTree>
    <p:extLst>
      <p:ext uri="{BB962C8B-B14F-4D97-AF65-F5344CB8AC3E}">
        <p14:creationId xmlns:p14="http://schemas.microsoft.com/office/powerpoint/2010/main" val="1783090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8F7A5-159D-0443-B758-A3B8AF4895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01FFD0-C97A-B24F-BCF2-CF13CFBC9F00}"/>
              </a:ext>
            </a:extLst>
          </p:cNvPr>
          <p:cNvSpPr>
            <a:spLocks noGrp="1"/>
          </p:cNvSpPr>
          <p:nvPr>
            <p:ph type="dt" sz="half" idx="10"/>
          </p:nvPr>
        </p:nvSpPr>
        <p:spPr/>
        <p:txBody>
          <a:bodyPr/>
          <a:lstStyle/>
          <a:p>
            <a:endParaRPr lang="en-US" dirty="0"/>
          </a:p>
        </p:txBody>
      </p:sp>
      <p:sp>
        <p:nvSpPr>
          <p:cNvPr id="4" name="Slide Number Placeholder 3">
            <a:extLst>
              <a:ext uri="{FF2B5EF4-FFF2-40B4-BE49-F238E27FC236}">
                <a16:creationId xmlns:a16="http://schemas.microsoft.com/office/drawing/2014/main" id="{BEB16E5D-0C98-C246-9148-67D8838E6779}"/>
              </a:ext>
            </a:extLst>
          </p:cNvPr>
          <p:cNvSpPr>
            <a:spLocks noGrp="1"/>
          </p:cNvSpPr>
          <p:nvPr>
            <p:ph type="sldNum" sz="quarter" idx="11"/>
          </p:nvPr>
        </p:nvSpPr>
        <p:spPr/>
        <p:txBody>
          <a:bodyPr/>
          <a:lstStyle/>
          <a:p>
            <a:fld id="{A91211EB-C0C8-A244-9EAD-66D29CB5DA67}" type="slidenum">
              <a:rPr lang="en-US" smtClean="0"/>
              <a:pPr/>
              <a:t>‹#›</a:t>
            </a:fld>
            <a:endParaRPr lang="en-US" dirty="0"/>
          </a:p>
        </p:txBody>
      </p:sp>
      <p:sp>
        <p:nvSpPr>
          <p:cNvPr id="8" name="Chart Placeholder 7">
            <a:extLst>
              <a:ext uri="{FF2B5EF4-FFF2-40B4-BE49-F238E27FC236}">
                <a16:creationId xmlns:a16="http://schemas.microsoft.com/office/drawing/2014/main" id="{16B03F38-1192-6842-8B22-F618BC4CAB30}"/>
              </a:ext>
            </a:extLst>
          </p:cNvPr>
          <p:cNvSpPr>
            <a:spLocks noGrp="1"/>
          </p:cNvSpPr>
          <p:nvPr>
            <p:ph type="chart" sz="quarter" idx="12"/>
          </p:nvPr>
        </p:nvSpPr>
        <p:spPr>
          <a:xfrm>
            <a:off x="838200" y="1819275"/>
            <a:ext cx="10515600" cy="4383088"/>
          </a:xfrm>
        </p:spPr>
        <p:txBody>
          <a:bodyPr/>
          <a:lstStyle/>
          <a:p>
            <a:r>
              <a:rPr lang="en-US"/>
              <a:t>Click icon to add chart</a:t>
            </a:r>
          </a:p>
        </p:txBody>
      </p:sp>
      <p:pic>
        <p:nvPicPr>
          <p:cNvPr id="9" name="Picture 8">
            <a:extLst>
              <a:ext uri="{FF2B5EF4-FFF2-40B4-BE49-F238E27FC236}">
                <a16:creationId xmlns:a16="http://schemas.microsoft.com/office/drawing/2014/main" id="{C867DDB9-AEF7-024E-8248-1D8E743BB69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1413841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63878"/>
            <a:ext cx="3932237" cy="1393521"/>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A91211EB-C0C8-A244-9EAD-66D29CB5DA6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91504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ed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793972" y="6311899"/>
            <a:ext cx="2743200" cy="365125"/>
          </a:xfrm>
        </p:spPr>
        <p:txBody>
          <a:bodyPr/>
          <a:lstStyle/>
          <a:p>
            <a:endParaRPr lang="en-US" dirty="0"/>
          </a:p>
        </p:txBody>
      </p:sp>
      <p:sp>
        <p:nvSpPr>
          <p:cNvPr id="4" name="Slide Number Placeholder 3"/>
          <p:cNvSpPr>
            <a:spLocks noGrp="1"/>
          </p:cNvSpPr>
          <p:nvPr>
            <p:ph type="sldNum" sz="quarter" idx="11"/>
          </p:nvPr>
        </p:nvSpPr>
        <p:spPr/>
        <p:txBody>
          <a:bodyPr/>
          <a:lstStyle/>
          <a:p>
            <a:fld id="{A91211EB-C0C8-A244-9EAD-66D29CB5DA67}" type="slidenum">
              <a:rPr lang="en-US" smtClean="0"/>
              <a:pPr/>
              <a:t>‹#›</a:t>
            </a:fld>
            <a:endParaRPr lang="en-US" dirty="0"/>
          </a:p>
        </p:txBody>
      </p:sp>
      <p:sp>
        <p:nvSpPr>
          <p:cNvPr id="6" name="Media Placeholder 5">
            <a:extLst>
              <a:ext uri="{FF2B5EF4-FFF2-40B4-BE49-F238E27FC236}">
                <a16:creationId xmlns:a16="http://schemas.microsoft.com/office/drawing/2014/main" id="{CBF8EF6B-980E-984D-A286-1797E9AA0ED9}"/>
              </a:ext>
            </a:extLst>
          </p:cNvPr>
          <p:cNvSpPr>
            <a:spLocks noGrp="1"/>
          </p:cNvSpPr>
          <p:nvPr>
            <p:ph type="media" sz="quarter" idx="12"/>
          </p:nvPr>
        </p:nvSpPr>
        <p:spPr>
          <a:xfrm>
            <a:off x="838200" y="1864541"/>
            <a:ext cx="10515600" cy="4314825"/>
          </a:xfrm>
        </p:spPr>
        <p:txBody>
          <a:bodyPr/>
          <a:lstStyle/>
          <a:p>
            <a:r>
              <a:rPr lang="en-US"/>
              <a:t>Click icon to add media</a:t>
            </a:r>
          </a:p>
        </p:txBody>
      </p:sp>
      <p:pic>
        <p:nvPicPr>
          <p:cNvPr id="7" name="Picture 6">
            <a:extLst>
              <a:ext uri="{FF2B5EF4-FFF2-40B4-BE49-F238E27FC236}">
                <a16:creationId xmlns:a16="http://schemas.microsoft.com/office/drawing/2014/main" id="{8ADF71EE-12B6-4F47-A49E-B9D57BE5B50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1492573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Left">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910747" y="6311898"/>
            <a:ext cx="2743200" cy="365125"/>
          </a:xfrm>
        </p:spPr>
        <p:txBody>
          <a:bodyPr/>
          <a:lstStyle/>
          <a:p>
            <a:endParaRPr lang="en-US" dirty="0"/>
          </a:p>
        </p:txBody>
      </p:sp>
      <p:sp>
        <p:nvSpPr>
          <p:cNvPr id="4" name="Slide Number Placeholder 3"/>
          <p:cNvSpPr>
            <a:spLocks noGrp="1"/>
          </p:cNvSpPr>
          <p:nvPr>
            <p:ph type="sldNum" sz="quarter" idx="11"/>
          </p:nvPr>
        </p:nvSpPr>
        <p:spPr/>
        <p:txBody>
          <a:bodyPr/>
          <a:lstStyle/>
          <a:p>
            <a:fld id="{A91211EB-C0C8-A244-9EAD-66D29CB5DA67}" type="slidenum">
              <a:rPr lang="en-US" smtClean="0"/>
              <a:pPr/>
              <a:t>‹#›</a:t>
            </a:fld>
            <a:endParaRPr lang="en-US" dirty="0"/>
          </a:p>
        </p:txBody>
      </p:sp>
      <p:sp>
        <p:nvSpPr>
          <p:cNvPr id="5" name="Picture Placeholder 2"/>
          <p:cNvSpPr>
            <a:spLocks noGrp="1"/>
          </p:cNvSpPr>
          <p:nvPr>
            <p:ph type="pic" idx="1"/>
          </p:nvPr>
        </p:nvSpPr>
        <p:spPr>
          <a:xfrm>
            <a:off x="838200" y="97481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6" name="Title 1"/>
          <p:cNvSpPr>
            <a:spLocks noGrp="1"/>
          </p:cNvSpPr>
          <p:nvPr>
            <p:ph type="title"/>
          </p:nvPr>
        </p:nvSpPr>
        <p:spPr>
          <a:xfrm>
            <a:off x="7553739" y="776613"/>
            <a:ext cx="3932237" cy="1393521"/>
          </a:xfrm>
        </p:spPr>
        <p:txBody>
          <a:bodyPr anchor="b"/>
          <a:lstStyle>
            <a:lvl1pPr>
              <a:defRPr sz="3200"/>
            </a:lvl1pPr>
          </a:lstStyle>
          <a:p>
            <a:r>
              <a:rPr lang="en-US"/>
              <a:t>Click to edit Master title style</a:t>
            </a:r>
          </a:p>
        </p:txBody>
      </p:sp>
      <p:sp>
        <p:nvSpPr>
          <p:cNvPr id="7" name="Text Placeholder 3"/>
          <p:cNvSpPr>
            <a:spLocks noGrp="1"/>
          </p:cNvSpPr>
          <p:nvPr>
            <p:ph type="body" sz="half" idx="2"/>
          </p:nvPr>
        </p:nvSpPr>
        <p:spPr>
          <a:xfrm>
            <a:off x="7553739" y="2170135"/>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15197517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714460" y="6311899"/>
            <a:ext cx="2743200" cy="365125"/>
          </a:xfrm>
        </p:spPr>
        <p:txBody>
          <a:bodyPr/>
          <a:lstStyle/>
          <a:p>
            <a:endParaRPr lang="en-US" dirty="0"/>
          </a:p>
        </p:txBody>
      </p:sp>
      <p:sp>
        <p:nvSpPr>
          <p:cNvPr id="4" name="Slide Number Placeholder 3"/>
          <p:cNvSpPr>
            <a:spLocks noGrp="1"/>
          </p:cNvSpPr>
          <p:nvPr>
            <p:ph type="sldNum" sz="quarter" idx="11"/>
          </p:nvPr>
        </p:nvSpPr>
        <p:spPr/>
        <p:txBody>
          <a:bodyPr/>
          <a:lstStyle/>
          <a:p>
            <a:fld id="{A91211EB-C0C8-A244-9EAD-66D29CB5DA67}" type="slidenum">
              <a:rPr lang="en-US" smtClean="0"/>
              <a:pPr/>
              <a:t>‹#›</a:t>
            </a:fld>
            <a:endParaRPr lang="en-US" dirty="0"/>
          </a:p>
        </p:txBody>
      </p:sp>
      <p:pic>
        <p:nvPicPr>
          <p:cNvPr id="5" name="Picture 4">
            <a:extLst>
              <a:ext uri="{FF2B5EF4-FFF2-40B4-BE49-F238E27FC236}">
                <a16:creationId xmlns:a16="http://schemas.microsoft.com/office/drawing/2014/main" id="{FABC5002-F7A2-8142-B0C6-618FA5169E1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297853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A91211EB-C0C8-A244-9EAD-66D29CB5DA67}" type="slidenum">
              <a:rPr lang="en-US" smtClean="0"/>
              <a:t>‹#›</a:t>
            </a:fld>
            <a:endParaRPr lang="en-US"/>
          </a:p>
        </p:txBody>
      </p:sp>
    </p:spTree>
    <p:extLst>
      <p:ext uri="{BB962C8B-B14F-4D97-AF65-F5344CB8AC3E}">
        <p14:creationId xmlns:p14="http://schemas.microsoft.com/office/powerpoint/2010/main" val="310008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A91211EB-C0C8-A244-9EAD-66D29CB5DA67}" type="slidenum">
              <a:rPr lang="en-US" smtClean="0"/>
              <a:t>‹#›</a:t>
            </a:fld>
            <a:endParaRPr lang="en-US"/>
          </a:p>
        </p:txBody>
      </p:sp>
    </p:spTree>
    <p:extLst>
      <p:ext uri="{BB962C8B-B14F-4D97-AF65-F5344CB8AC3E}">
        <p14:creationId xmlns:p14="http://schemas.microsoft.com/office/powerpoint/2010/main" val="512254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115157" y="6311899"/>
            <a:ext cx="2743200" cy="365125"/>
          </a:xfrm>
        </p:spPr>
        <p:txBody>
          <a:bodyPr/>
          <a:lstStyle/>
          <a:p>
            <a:endParaRPr lang="en-US"/>
          </a:p>
        </p:txBody>
      </p:sp>
      <p:sp>
        <p:nvSpPr>
          <p:cNvPr id="6" name="Slide Number Placeholder 5"/>
          <p:cNvSpPr>
            <a:spLocks noGrp="1"/>
          </p:cNvSpPr>
          <p:nvPr>
            <p:ph type="sldNum" sz="quarter" idx="12"/>
          </p:nvPr>
        </p:nvSpPr>
        <p:spPr>
          <a:xfrm>
            <a:off x="838200" y="6311898"/>
            <a:ext cx="2743200" cy="365127"/>
          </a:xfrm>
        </p:spPr>
        <p:txBody>
          <a:bodyPr/>
          <a:lstStyle/>
          <a:p>
            <a:fld id="{A91211EB-C0C8-A244-9EAD-66D29CB5DA67}"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1622158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3670125"/>
            <a:ext cx="10515600" cy="1457956"/>
          </a:xfrm>
        </p:spPr>
        <p:txBody>
          <a:bodyPr anchor="ctr">
            <a:normAutofit/>
          </a:bodyPr>
          <a:lstStyle>
            <a:lvl1pPr algn="ctr">
              <a:defRPr sz="4400"/>
            </a:lvl1pPr>
          </a:lstStyle>
          <a:p>
            <a:r>
              <a:rPr lang="en-US"/>
              <a:t>Click to edit Master title style</a:t>
            </a:r>
            <a:endParaRPr lang="en-US" dirty="0"/>
          </a:p>
        </p:txBody>
      </p:sp>
      <p:sp>
        <p:nvSpPr>
          <p:cNvPr id="3" name="Text Placeholder 2"/>
          <p:cNvSpPr>
            <a:spLocks noGrp="1"/>
          </p:cNvSpPr>
          <p:nvPr>
            <p:ph type="body" idx="1" hasCustomPrompt="1"/>
          </p:nvPr>
        </p:nvSpPr>
        <p:spPr>
          <a:xfrm>
            <a:off x="831850" y="5123145"/>
            <a:ext cx="10515600" cy="966505"/>
          </a:xfrm>
        </p:spPr>
        <p:txBody>
          <a:bodyPr anchor="ctr">
            <a:normAutofit/>
          </a:bodyPr>
          <a:lstStyle>
            <a:lvl1pPr marL="0" indent="0" algn="ctr">
              <a:buNone/>
              <a:defRPr sz="2800" b="1" baseline="0">
                <a:solidFill>
                  <a:srgbClr val="0070C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 here</a:t>
            </a:r>
          </a:p>
        </p:txBody>
      </p:sp>
      <p:pic>
        <p:nvPicPr>
          <p:cNvPr id="8" name="Picture 7">
            <a:extLst>
              <a:ext uri="{FF2B5EF4-FFF2-40B4-BE49-F238E27FC236}">
                <a16:creationId xmlns:a16="http://schemas.microsoft.com/office/drawing/2014/main" id="{D31CFF89-5C8B-A34E-9265-97821B37219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31850" y="1005188"/>
            <a:ext cx="5681500" cy="1012395"/>
          </a:xfrm>
          <a:prstGeom prst="rect">
            <a:avLst/>
          </a:prstGeom>
        </p:spPr>
      </p:pic>
      <p:sp>
        <p:nvSpPr>
          <p:cNvPr id="9" name="Rectangle 8">
            <a:extLst>
              <a:ext uri="{FF2B5EF4-FFF2-40B4-BE49-F238E27FC236}">
                <a16:creationId xmlns:a16="http://schemas.microsoft.com/office/drawing/2014/main" id="{4259457C-48A8-C74C-B4AA-D7E19075628A}"/>
              </a:ext>
            </a:extLst>
          </p:cNvPr>
          <p:cNvSpPr/>
          <p:nvPr userDrawn="1"/>
        </p:nvSpPr>
        <p:spPr>
          <a:xfrm>
            <a:off x="0" y="6524373"/>
            <a:ext cx="12192000" cy="33362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64A3717E-79BC-9142-A037-F2343826BD93}"/>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419128" y="2476957"/>
            <a:ext cx="1352241" cy="1089065"/>
          </a:xfrm>
          <a:prstGeom prst="rect">
            <a:avLst/>
          </a:prstGeom>
        </p:spPr>
      </p:pic>
      <p:pic>
        <p:nvPicPr>
          <p:cNvPr id="11" name="Picture 10">
            <a:extLst>
              <a:ext uri="{FF2B5EF4-FFF2-40B4-BE49-F238E27FC236}">
                <a16:creationId xmlns:a16="http://schemas.microsoft.com/office/drawing/2014/main" id="{1E9BA588-A1ED-F543-A861-A1D368415CA8}"/>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831850" y="2460730"/>
            <a:ext cx="1293993" cy="1012790"/>
          </a:xfrm>
          <a:prstGeom prst="rect">
            <a:avLst/>
          </a:prstGeom>
        </p:spPr>
      </p:pic>
      <p:pic>
        <p:nvPicPr>
          <p:cNvPr id="12" name="Picture 11">
            <a:extLst>
              <a:ext uri="{FF2B5EF4-FFF2-40B4-BE49-F238E27FC236}">
                <a16:creationId xmlns:a16="http://schemas.microsoft.com/office/drawing/2014/main" id="{F2C5E5DC-5723-584C-B8BE-62208994CDB6}"/>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389457" y="2445349"/>
            <a:ext cx="1352939" cy="1079485"/>
          </a:xfrm>
          <a:prstGeom prst="rect">
            <a:avLst/>
          </a:prstGeom>
        </p:spPr>
      </p:pic>
      <p:pic>
        <p:nvPicPr>
          <p:cNvPr id="13" name="Picture 12">
            <a:extLst>
              <a:ext uri="{FF2B5EF4-FFF2-40B4-BE49-F238E27FC236}">
                <a16:creationId xmlns:a16="http://schemas.microsoft.com/office/drawing/2014/main" id="{8561030A-6715-0E4E-AB9D-06A5E1E0EB8C}"/>
              </a:ext>
            </a:extLst>
          </p:cNvPr>
          <p:cNvPicPr>
            <a:picLocks noChangeAspect="1"/>
          </p:cNvPicPr>
          <p:nvPr/>
        </p:nvPicPr>
        <p:blipFill rotWithShape="1">
          <a:blip r:embed="rId6" cstate="print">
            <a:extLst>
              <a:ext uri="{28A0092B-C50C-407E-A947-70E740481C1C}">
                <a14:useLocalDpi xmlns:a14="http://schemas.microsoft.com/office/drawing/2010/main"/>
              </a:ext>
            </a:extLst>
          </a:blip>
          <a:srcRect/>
          <a:stretch/>
        </p:blipFill>
        <p:spPr>
          <a:xfrm>
            <a:off x="9951133" y="2476957"/>
            <a:ext cx="1356734" cy="1105292"/>
          </a:xfrm>
          <a:prstGeom prst="rect">
            <a:avLst/>
          </a:prstGeom>
        </p:spPr>
      </p:pic>
      <p:pic>
        <p:nvPicPr>
          <p:cNvPr id="14" name="Picture 13">
            <a:extLst>
              <a:ext uri="{FF2B5EF4-FFF2-40B4-BE49-F238E27FC236}">
                <a16:creationId xmlns:a16="http://schemas.microsoft.com/office/drawing/2014/main" id="{CD579A4D-FBDB-5A4A-8D67-F0DBDA518F48}"/>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2350833" y="2448249"/>
            <a:ext cx="1296635" cy="1073684"/>
          </a:xfrm>
          <a:prstGeom prst="rect">
            <a:avLst/>
          </a:prstGeom>
        </p:spPr>
      </p:pic>
      <p:pic>
        <p:nvPicPr>
          <p:cNvPr id="15" name="Picture 14">
            <a:extLst>
              <a:ext uri="{FF2B5EF4-FFF2-40B4-BE49-F238E27FC236}">
                <a16:creationId xmlns:a16="http://schemas.microsoft.com/office/drawing/2014/main" id="{03473392-200B-7A43-A19C-91D9E6B53E59}"/>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6937270" y="2460730"/>
            <a:ext cx="1296635" cy="1105292"/>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3867832" y="2449964"/>
            <a:ext cx="1296635" cy="1071969"/>
          </a:xfrm>
          <a:prstGeom prst="rect">
            <a:avLst/>
          </a:prstGeom>
        </p:spPr>
      </p:pic>
    </p:spTree>
    <p:extLst>
      <p:ext uri="{BB962C8B-B14F-4D97-AF65-F5344CB8AC3E}">
        <p14:creationId xmlns:p14="http://schemas.microsoft.com/office/powerpoint/2010/main" val="1319431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651695" y="6311899"/>
            <a:ext cx="2743200" cy="365125"/>
          </a:xfrm>
        </p:spPr>
        <p:txBody>
          <a:bodyPr/>
          <a:lstStyle/>
          <a:p>
            <a:endParaRPr lang="en-US"/>
          </a:p>
        </p:txBody>
      </p:sp>
      <p:sp>
        <p:nvSpPr>
          <p:cNvPr id="7" name="Slide Number Placeholder 6"/>
          <p:cNvSpPr>
            <a:spLocks noGrp="1"/>
          </p:cNvSpPr>
          <p:nvPr>
            <p:ph type="sldNum" sz="quarter" idx="12"/>
          </p:nvPr>
        </p:nvSpPr>
        <p:spPr/>
        <p:txBody>
          <a:bodyPr/>
          <a:lstStyle/>
          <a:p>
            <a:fld id="{A91211EB-C0C8-A244-9EAD-66D29CB5DA67}"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762510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663879"/>
            <a:ext cx="10515600" cy="1026809"/>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751903" y="6311899"/>
            <a:ext cx="2743200" cy="365125"/>
          </a:xfrm>
        </p:spPr>
        <p:txBody>
          <a:bodyPr/>
          <a:lstStyle/>
          <a:p>
            <a:endParaRPr lang="en-US"/>
          </a:p>
        </p:txBody>
      </p:sp>
      <p:sp>
        <p:nvSpPr>
          <p:cNvPr id="9" name="Slide Number Placeholder 8"/>
          <p:cNvSpPr>
            <a:spLocks noGrp="1"/>
          </p:cNvSpPr>
          <p:nvPr>
            <p:ph type="sldNum" sz="quarter" idx="12"/>
          </p:nvPr>
        </p:nvSpPr>
        <p:spPr/>
        <p:txBody>
          <a:bodyPr/>
          <a:lstStyle/>
          <a:p>
            <a:fld id="{A91211EB-C0C8-A244-9EAD-66D29CB5DA67}"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1471337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789481" y="6311899"/>
            <a:ext cx="2743200" cy="365125"/>
          </a:xfrm>
        </p:spPr>
        <p:txBody>
          <a:bodyPr/>
          <a:lstStyle>
            <a:lvl1pPr>
              <a:defRPr>
                <a:solidFill>
                  <a:srgbClr val="002060"/>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rgbClr val="002060"/>
                </a:solidFill>
              </a:defRPr>
            </a:lvl1pPr>
          </a:lstStyle>
          <a:p>
            <a:fld id="{A91211EB-C0C8-A244-9EAD-66D29CB5DA67}"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494125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864637" y="6311899"/>
            <a:ext cx="2743200" cy="365125"/>
          </a:xfrm>
        </p:spPr>
        <p:txBody>
          <a:bodyPr/>
          <a:lstStyle/>
          <a:p>
            <a:endParaRPr lang="en-US"/>
          </a:p>
        </p:txBody>
      </p:sp>
      <p:sp>
        <p:nvSpPr>
          <p:cNvPr id="4" name="Slide Number Placeholder 3"/>
          <p:cNvSpPr>
            <a:spLocks noGrp="1"/>
          </p:cNvSpPr>
          <p:nvPr>
            <p:ph type="sldNum" sz="quarter" idx="12"/>
          </p:nvPr>
        </p:nvSpPr>
        <p:spPr/>
        <p:txBody>
          <a:bodyPr/>
          <a:lstStyle/>
          <a:p>
            <a:fld id="{A91211EB-C0C8-A244-9EAD-66D29CB5DA67}" type="slidenum">
              <a:rPr lang="en-US" smtClean="0"/>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44399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38826"/>
            <a:ext cx="3932237" cy="1418573"/>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4814533" y="6311899"/>
            <a:ext cx="2743200" cy="365125"/>
          </a:xfrm>
        </p:spPr>
        <p:txBody>
          <a:bodyPr/>
          <a:lstStyle/>
          <a:p>
            <a:endParaRPr lang="en-US"/>
          </a:p>
        </p:txBody>
      </p:sp>
      <p:sp>
        <p:nvSpPr>
          <p:cNvPr id="7" name="Slide Number Placeholder 6"/>
          <p:cNvSpPr>
            <a:spLocks noGrp="1"/>
          </p:cNvSpPr>
          <p:nvPr>
            <p:ph type="sldNum" sz="quarter" idx="12"/>
          </p:nvPr>
        </p:nvSpPr>
        <p:spPr/>
        <p:txBody>
          <a:bodyPr/>
          <a:lstStyle/>
          <a:p>
            <a:fld id="{A91211EB-C0C8-A244-9EAD-66D29CB5DA6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192759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Slide Number Placeholder 3"/>
          <p:cNvSpPr>
            <a:spLocks noGrp="1"/>
          </p:cNvSpPr>
          <p:nvPr>
            <p:ph type="sldNum" sz="quarter" idx="11"/>
          </p:nvPr>
        </p:nvSpPr>
        <p:spPr/>
        <p:txBody>
          <a:bodyPr/>
          <a:lstStyle/>
          <a:p>
            <a:fld id="{A91211EB-C0C8-A244-9EAD-66D29CB5DA67}" type="slidenum">
              <a:rPr lang="en-US" smtClean="0"/>
              <a:pPr/>
              <a:t>‹#›</a:t>
            </a:fld>
            <a:endParaRPr lang="en-US" dirty="0"/>
          </a:p>
        </p:txBody>
      </p:sp>
      <p:sp>
        <p:nvSpPr>
          <p:cNvPr id="11" name="Table Placeholder 10">
            <a:extLst>
              <a:ext uri="{FF2B5EF4-FFF2-40B4-BE49-F238E27FC236}">
                <a16:creationId xmlns:a16="http://schemas.microsoft.com/office/drawing/2014/main" id="{92AE1DA9-77F1-0644-B070-364C3C5DD8BD}"/>
              </a:ext>
            </a:extLst>
          </p:cNvPr>
          <p:cNvSpPr>
            <a:spLocks noGrp="1"/>
          </p:cNvSpPr>
          <p:nvPr>
            <p:ph type="tbl" sz="quarter" idx="12"/>
          </p:nvPr>
        </p:nvSpPr>
        <p:spPr>
          <a:xfrm>
            <a:off x="838200" y="1878013"/>
            <a:ext cx="10515600" cy="4364037"/>
          </a:xfrm>
        </p:spPr>
        <p:txBody>
          <a:bodyPr/>
          <a:lstStyle/>
          <a:p>
            <a:r>
              <a:rPr lang="en-US"/>
              <a:t>Click icon to add table</a:t>
            </a:r>
          </a:p>
        </p:txBody>
      </p:sp>
      <p:pic>
        <p:nvPicPr>
          <p:cNvPr id="12" name="Picture 11">
            <a:extLst>
              <a:ext uri="{FF2B5EF4-FFF2-40B4-BE49-F238E27FC236}">
                <a16:creationId xmlns:a16="http://schemas.microsoft.com/office/drawing/2014/main" id="{CB91A73F-261C-0B4E-9311-FD3965F1284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64309" y="6311898"/>
            <a:ext cx="2152329" cy="387282"/>
          </a:xfrm>
          <a:prstGeom prst="rect">
            <a:avLst/>
          </a:prstGeom>
        </p:spPr>
      </p:pic>
    </p:spTree>
    <p:extLst>
      <p:ext uri="{BB962C8B-B14F-4D97-AF65-F5344CB8AC3E}">
        <p14:creationId xmlns:p14="http://schemas.microsoft.com/office/powerpoint/2010/main" val="24643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678634"/>
            <a:ext cx="10515600" cy="101205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4"/>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644886" y="6311899"/>
            <a:ext cx="2743200" cy="365125"/>
          </a:xfrm>
          <a:prstGeom prst="rect">
            <a:avLst/>
          </a:prstGeom>
        </p:spPr>
        <p:txBody>
          <a:bodyPr vert="horz" lIns="91440" tIns="45720" rIns="91440" bIns="45720" rtlCol="0" anchor="ctr"/>
          <a:lstStyle>
            <a:lvl1pPr algn="ctr">
              <a:defRPr sz="1200">
                <a:solidFill>
                  <a:srgbClr val="002060"/>
                </a:solidFill>
              </a:defRPr>
            </a:lvl1pPr>
          </a:lstStyle>
          <a:p>
            <a:endParaRPr lang="en-US" dirty="0"/>
          </a:p>
        </p:txBody>
      </p:sp>
      <p:sp>
        <p:nvSpPr>
          <p:cNvPr id="6" name="Slide Number Placeholder 5"/>
          <p:cNvSpPr>
            <a:spLocks noGrp="1"/>
          </p:cNvSpPr>
          <p:nvPr>
            <p:ph type="sldNum" sz="quarter" idx="4"/>
          </p:nvPr>
        </p:nvSpPr>
        <p:spPr>
          <a:xfrm>
            <a:off x="838200" y="6311900"/>
            <a:ext cx="2743200" cy="365125"/>
          </a:xfrm>
          <a:prstGeom prst="rect">
            <a:avLst/>
          </a:prstGeom>
        </p:spPr>
        <p:txBody>
          <a:bodyPr vert="horz" lIns="91440" tIns="45720" rIns="91440" bIns="45720" rtlCol="0" anchor="ctr"/>
          <a:lstStyle>
            <a:lvl1pPr algn="l">
              <a:defRPr sz="1200">
                <a:solidFill>
                  <a:srgbClr val="002060"/>
                </a:solidFill>
              </a:defRPr>
            </a:lvl1pPr>
          </a:lstStyle>
          <a:p>
            <a:fld id="{A91211EB-C0C8-A244-9EAD-66D29CB5DA67}" type="slidenum">
              <a:rPr lang="en-US" smtClean="0"/>
              <a:pPr/>
              <a:t>‹#›</a:t>
            </a:fld>
            <a:endParaRPr lang="en-US" dirty="0"/>
          </a:p>
        </p:txBody>
      </p:sp>
      <p:sp>
        <p:nvSpPr>
          <p:cNvPr id="10" name="Rectangle 9">
            <a:extLst>
              <a:ext uri="{FF2B5EF4-FFF2-40B4-BE49-F238E27FC236}">
                <a16:creationId xmlns:a16="http://schemas.microsoft.com/office/drawing/2014/main" id="{AD6A9DF8-B95F-8C40-9A75-5D068273578A}"/>
              </a:ext>
            </a:extLst>
          </p:cNvPr>
          <p:cNvSpPr/>
          <p:nvPr userDrawn="1"/>
        </p:nvSpPr>
        <p:spPr>
          <a:xfrm>
            <a:off x="0" y="-9526"/>
            <a:ext cx="12192000" cy="553222"/>
          </a:xfrm>
          <a:prstGeom prst="rect">
            <a:avLst/>
          </a:prstGeom>
          <a:gradFill>
            <a:gsLst>
              <a:gs pos="73000">
                <a:srgbClr val="942093">
                  <a:lumMod val="90000"/>
                </a:srgbClr>
              </a:gs>
              <a:gs pos="45000">
                <a:srgbClr val="002060"/>
              </a:gs>
              <a:gs pos="99000">
                <a:schemeClr val="accent1">
                  <a:lumMod val="45000"/>
                  <a:lumOff val="55000"/>
                </a:schemeClr>
              </a:gs>
              <a:gs pos="98000">
                <a:srgbClr val="942093"/>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821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2" r:id="rId9"/>
    <p:sldLayoutId id="2147483664" r:id="rId10"/>
    <p:sldLayoutId id="2147483657" r:id="rId11"/>
    <p:sldLayoutId id="2147483663" r:id="rId12"/>
    <p:sldLayoutId id="2147483660" r:id="rId13"/>
    <p:sldLayoutId id="2147483661" r:id="rId14"/>
    <p:sldLayoutId id="2147483658" r:id="rId15"/>
    <p:sldLayoutId id="2147483659" r:id="rId16"/>
  </p:sldLayoutIdLst>
  <p:hf hdr="0" ftr="0"/>
  <p:txStyles>
    <p:titleStyle>
      <a:lvl1pPr algn="l" defTabSz="914400" rtl="0" eaLnBrk="1" latinLnBrk="0" hangingPunct="1">
        <a:lnSpc>
          <a:spcPct val="90000"/>
        </a:lnSpc>
        <a:spcBef>
          <a:spcPct val="0"/>
        </a:spcBef>
        <a:buNone/>
        <a:defRPr sz="4400" b="1" i="0" kern="1200">
          <a:solidFill>
            <a:srgbClr val="002060"/>
          </a:solidFill>
          <a:latin typeface="Calibri" charset="0"/>
          <a:ea typeface="Calibri" charset="0"/>
          <a:cs typeface="Calibri" charset="0"/>
        </a:defRPr>
      </a:lvl1pPr>
    </p:titleStyle>
    <p:body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ncflex@lifehelp.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mailto:jennifer.dehn@voya.com" TargetMode="External"/><Relationship Id="rId4" Type="http://schemas.openxmlformats.org/officeDocument/2006/relationships/hyperlink" Target="mailto:ncflex@nc.gov"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AE13B-D2EB-7A4C-A112-E3456ECBAC6F}"/>
              </a:ext>
            </a:extLst>
          </p:cNvPr>
          <p:cNvSpPr>
            <a:spLocks noGrp="1"/>
          </p:cNvSpPr>
          <p:nvPr>
            <p:ph type="ctrTitle"/>
          </p:nvPr>
        </p:nvSpPr>
        <p:spPr/>
        <p:txBody>
          <a:bodyPr/>
          <a:lstStyle/>
          <a:p>
            <a:r>
              <a:rPr lang="en-US" dirty="0"/>
              <a:t>NCFlex HBR Training – GTL and LOA</a:t>
            </a:r>
          </a:p>
        </p:txBody>
      </p:sp>
      <p:sp>
        <p:nvSpPr>
          <p:cNvPr id="3" name="Subtitle 2">
            <a:extLst>
              <a:ext uri="{FF2B5EF4-FFF2-40B4-BE49-F238E27FC236}">
                <a16:creationId xmlns:a16="http://schemas.microsoft.com/office/drawing/2014/main" id="{AFF11343-6250-8C44-85C1-47378B9DB1FC}"/>
              </a:ext>
            </a:extLst>
          </p:cNvPr>
          <p:cNvSpPr>
            <a:spLocks noGrp="1"/>
          </p:cNvSpPr>
          <p:nvPr>
            <p:ph type="subTitle" idx="1"/>
          </p:nvPr>
        </p:nvSpPr>
        <p:spPr/>
        <p:txBody>
          <a:bodyPr>
            <a:normAutofit/>
          </a:bodyPr>
          <a:lstStyle/>
          <a:p>
            <a:r>
              <a:rPr lang="en-US" sz="4000" dirty="0"/>
              <a:t>December 2020</a:t>
            </a:r>
          </a:p>
        </p:txBody>
      </p:sp>
    </p:spTree>
    <p:extLst>
      <p:ext uri="{BB962C8B-B14F-4D97-AF65-F5344CB8AC3E}">
        <p14:creationId xmlns:p14="http://schemas.microsoft.com/office/powerpoint/2010/main" val="4056456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8"/>
            <a:ext cx="10515600" cy="1009650"/>
          </a:xfrm>
        </p:spPr>
        <p:txBody>
          <a:bodyPr>
            <a:normAutofit fontScale="90000"/>
          </a:bodyPr>
          <a:lstStyle/>
          <a:p>
            <a:br>
              <a:rPr lang="en-US" dirty="0"/>
            </a:br>
            <a:r>
              <a:rPr lang="en-US" sz="4900" dirty="0"/>
              <a:t>Porting Group Term Life Coverage</a:t>
            </a:r>
            <a:br>
              <a:rPr lang="en-US" dirty="0"/>
            </a:br>
            <a:endParaRPr lang="en-US" dirty="0"/>
          </a:p>
        </p:txBody>
      </p:sp>
      <p:sp>
        <p:nvSpPr>
          <p:cNvPr id="3" name="Content Placeholder 2"/>
          <p:cNvSpPr>
            <a:spLocks noGrp="1"/>
          </p:cNvSpPr>
          <p:nvPr>
            <p:ph idx="1"/>
          </p:nvPr>
        </p:nvSpPr>
        <p:spPr>
          <a:xfrm>
            <a:off x="838200" y="1690688"/>
            <a:ext cx="10515600" cy="4374573"/>
          </a:xfrm>
        </p:spPr>
        <p:txBody>
          <a:bodyPr>
            <a:normAutofit fontScale="92500" lnSpcReduction="10000"/>
          </a:bodyPr>
          <a:lstStyle/>
          <a:p>
            <a:pPr marL="0" marR="0" indent="0">
              <a:lnSpc>
                <a:spcPct val="107000"/>
              </a:lnSpc>
              <a:spcBef>
                <a:spcPts val="0"/>
              </a:spcBef>
              <a:spcAft>
                <a:spcPts val="0"/>
              </a:spcAft>
              <a:buNone/>
            </a:pPr>
            <a:r>
              <a:rPr lang="en-US" sz="2400" dirty="0">
                <a:effectLst/>
                <a:ea typeface="Calibri" panose="020F0502020204030204" pitchFamily="34" charset="0"/>
                <a:cs typeface="Times New Roman" panose="02020603050405020304" pitchFamily="18" charset="0"/>
              </a:rPr>
              <a:t>Portability means </a:t>
            </a:r>
            <a:r>
              <a:rPr lang="en-US" sz="2400" dirty="0">
                <a:ea typeface="Calibri" panose="020F0502020204030204" pitchFamily="34" charset="0"/>
                <a:cs typeface="Times New Roman" panose="02020603050405020304" pitchFamily="18" charset="0"/>
              </a:rPr>
              <a:t>the insured has</a:t>
            </a:r>
            <a:r>
              <a:rPr lang="en-US" sz="2400" dirty="0">
                <a:effectLst/>
                <a:ea typeface="Calibri" panose="020F0502020204030204" pitchFamily="34" charset="0"/>
                <a:cs typeface="Times New Roman" panose="02020603050405020304" pitchFamily="18" charset="0"/>
              </a:rPr>
              <a:t> the option to continue their coverage directly with the carrier via direct bill if certain conditions are met. </a:t>
            </a:r>
          </a:p>
          <a:p>
            <a:pPr marL="457200" marR="0" indent="-457200">
              <a:lnSpc>
                <a:spcPct val="107000"/>
              </a:lnSpc>
              <a:spcBef>
                <a:spcPts val="0"/>
              </a:spcBef>
              <a:spcAft>
                <a:spcPts val="0"/>
              </a:spcAft>
              <a:buAutoNum type="arabicParenR"/>
            </a:pPr>
            <a:r>
              <a:rPr lang="en-US" sz="2400" dirty="0">
                <a:effectLst/>
                <a:ea typeface="Calibri" panose="020F0502020204030204" pitchFamily="34" charset="0"/>
                <a:cs typeface="Times New Roman" panose="02020603050405020304" pitchFamily="18" charset="0"/>
              </a:rPr>
              <a:t>The insured must elect portability before they reach age 70 for NCFlex Group Life Insurance. </a:t>
            </a:r>
          </a:p>
          <a:p>
            <a:pPr marL="457200" marR="0" indent="-457200">
              <a:lnSpc>
                <a:spcPct val="107000"/>
              </a:lnSpc>
              <a:spcBef>
                <a:spcPts val="0"/>
              </a:spcBef>
              <a:spcAft>
                <a:spcPts val="0"/>
              </a:spcAft>
              <a:buAutoNum type="arabicParenR"/>
            </a:pPr>
            <a:r>
              <a:rPr lang="en-US" sz="2400" dirty="0">
                <a:effectLst/>
                <a:ea typeface="Calibri" panose="020F0502020204030204" pitchFamily="34" charset="0"/>
                <a:cs typeface="Times New Roman" panose="02020603050405020304" pitchFamily="18" charset="0"/>
              </a:rPr>
              <a:t>The insured must elect portability within 31 days of the date their NCFlex Group Life Insurance terminates due to the following: </a:t>
            </a:r>
          </a:p>
          <a:p>
            <a:pPr marL="0" marR="0" indent="0">
              <a:lnSpc>
                <a:spcPct val="107000"/>
              </a:lnSpc>
              <a:spcBef>
                <a:spcPts val="0"/>
              </a:spcBef>
              <a:spcAft>
                <a:spcPts val="0"/>
              </a:spcAft>
              <a:buNone/>
            </a:pPr>
            <a:endParaRPr lang="en-US" sz="1700" dirty="0">
              <a:effectLst/>
              <a:ea typeface="Calibri" panose="020F0502020204030204" pitchFamily="34" charset="0"/>
              <a:cs typeface="Times New Roman" panose="02020603050405020304" pitchFamily="18" charset="0"/>
            </a:endParaRPr>
          </a:p>
          <a:p>
            <a:pPr marL="457200" lvl="1">
              <a:lnSpc>
                <a:spcPct val="107000"/>
              </a:lnSpc>
              <a:spcBef>
                <a:spcPts val="0"/>
              </a:spcBef>
            </a:pPr>
            <a:r>
              <a:rPr lang="en-US" sz="2200" dirty="0">
                <a:effectLst/>
                <a:ea typeface="Calibri" panose="020F0502020204030204" pitchFamily="34" charset="0"/>
                <a:cs typeface="Times New Roman" panose="02020603050405020304" pitchFamily="18" charset="0"/>
              </a:rPr>
              <a:t>They retire or terminate employment; or </a:t>
            </a:r>
          </a:p>
          <a:p>
            <a:pPr marL="457200" lvl="1">
              <a:lnSpc>
                <a:spcPct val="107000"/>
              </a:lnSpc>
              <a:spcBef>
                <a:spcPts val="0"/>
              </a:spcBef>
            </a:pPr>
            <a:r>
              <a:rPr lang="en-US" sz="2200" dirty="0">
                <a:effectLst/>
                <a:ea typeface="Calibri" panose="020F0502020204030204" pitchFamily="34" charset="0"/>
                <a:cs typeface="Times New Roman" panose="02020603050405020304" pitchFamily="18" charset="0"/>
              </a:rPr>
              <a:t>The date State of NC terminates coverage for active employees under the Group Policy and does not replace it with a similar life insurance plan; or </a:t>
            </a:r>
          </a:p>
          <a:p>
            <a:pPr marL="457200" lvl="1">
              <a:lnSpc>
                <a:spcPct val="107000"/>
              </a:lnSpc>
              <a:spcBef>
                <a:spcPts val="0"/>
              </a:spcBef>
            </a:pPr>
            <a:r>
              <a:rPr lang="en-US" sz="2200" dirty="0">
                <a:effectLst/>
                <a:ea typeface="Calibri" panose="020F0502020204030204" pitchFamily="34" charset="0"/>
                <a:cs typeface="Times New Roman" panose="02020603050405020304" pitchFamily="18" charset="0"/>
              </a:rPr>
              <a:t>The insured is no longer eligible for insurance under the Group Policy (i.e. hours are reduced); or </a:t>
            </a:r>
          </a:p>
          <a:p>
            <a:pPr marL="457200" lvl="1">
              <a:lnSpc>
                <a:spcPct val="107000"/>
              </a:lnSpc>
              <a:spcBef>
                <a:spcPts val="0"/>
              </a:spcBef>
            </a:pPr>
            <a:r>
              <a:rPr lang="en-US" sz="2200" dirty="0">
                <a:solidFill>
                  <a:srgbClr val="FF0000"/>
                </a:solidFill>
                <a:effectLst/>
                <a:ea typeface="Calibri" panose="020F0502020204030204" pitchFamily="34" charset="0"/>
                <a:cs typeface="Times New Roman" panose="02020603050405020304" pitchFamily="18" charset="0"/>
              </a:rPr>
              <a:t>All other continuation under the Group Policy ends (either premium is not paid or the maximum amount of time has been exhausted for their leave type). </a:t>
            </a:r>
          </a:p>
          <a:p>
            <a:pPr marL="457200" lvl="1" indent="0">
              <a:buNone/>
            </a:pPr>
            <a:endParaRPr lang="en-US" dirty="0"/>
          </a:p>
        </p:txBody>
      </p:sp>
      <p:sp>
        <p:nvSpPr>
          <p:cNvPr id="4" name="Date Placeholder 3"/>
          <p:cNvSpPr>
            <a:spLocks noGrp="1"/>
          </p:cNvSpPr>
          <p:nvPr>
            <p:ph type="dt" sz="half" idx="10"/>
          </p:nvPr>
        </p:nvSpPr>
        <p:spPr/>
        <p:txBody>
          <a:bodyPr/>
          <a:lstStyle/>
          <a:p>
            <a:endParaRPr lang="en-US" dirty="0"/>
          </a:p>
        </p:txBody>
      </p:sp>
      <p:sp>
        <p:nvSpPr>
          <p:cNvPr id="5" name="Slide Number Placeholder 4"/>
          <p:cNvSpPr>
            <a:spLocks noGrp="1"/>
          </p:cNvSpPr>
          <p:nvPr>
            <p:ph type="sldNum" sz="quarter" idx="12"/>
          </p:nvPr>
        </p:nvSpPr>
        <p:spPr/>
        <p:txBody>
          <a:bodyPr/>
          <a:lstStyle/>
          <a:p>
            <a:fld id="{A91211EB-C0C8-A244-9EAD-66D29CB5DA67}" type="slidenum">
              <a:rPr lang="en-US" smtClean="0"/>
              <a:pPr/>
              <a:t>10</a:t>
            </a:fld>
            <a:endParaRPr lang="en-US" dirty="0"/>
          </a:p>
        </p:txBody>
      </p:sp>
    </p:spTree>
    <p:extLst>
      <p:ext uri="{BB962C8B-B14F-4D97-AF65-F5344CB8AC3E}">
        <p14:creationId xmlns:p14="http://schemas.microsoft.com/office/powerpoint/2010/main" val="3001215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8"/>
            <a:ext cx="10515600" cy="1009650"/>
          </a:xfrm>
        </p:spPr>
        <p:txBody>
          <a:bodyPr>
            <a:normAutofit fontScale="90000"/>
          </a:bodyPr>
          <a:lstStyle/>
          <a:p>
            <a:br>
              <a:rPr lang="en-US" dirty="0"/>
            </a:br>
            <a:r>
              <a:rPr lang="en-US" sz="4900" dirty="0"/>
              <a:t>Conversion Rights</a:t>
            </a:r>
            <a:br>
              <a:rPr lang="en-US" dirty="0"/>
            </a:br>
            <a:endParaRPr lang="en-US" dirty="0"/>
          </a:p>
        </p:txBody>
      </p:sp>
      <p:sp>
        <p:nvSpPr>
          <p:cNvPr id="3" name="Content Placeholder 2"/>
          <p:cNvSpPr>
            <a:spLocks noGrp="1"/>
          </p:cNvSpPr>
          <p:nvPr>
            <p:ph idx="1"/>
          </p:nvPr>
        </p:nvSpPr>
        <p:spPr>
          <a:xfrm>
            <a:off x="838200" y="1808019"/>
            <a:ext cx="10515600" cy="4603172"/>
          </a:xfrm>
        </p:spPr>
        <p:txBody>
          <a:bodyPr>
            <a:normAutofit/>
          </a:bodyPr>
          <a:lstStyle/>
          <a:p>
            <a:pPr marL="0" marR="0" indent="0">
              <a:lnSpc>
                <a:spcPct val="107000"/>
              </a:lnSpc>
              <a:spcBef>
                <a:spcPts val="0"/>
              </a:spcBef>
              <a:spcAft>
                <a:spcPts val="0"/>
              </a:spcAft>
              <a:buNone/>
            </a:pPr>
            <a:r>
              <a:rPr lang="en-US" sz="2400" dirty="0">
                <a:effectLst/>
                <a:ea typeface="Calibri" panose="020F0502020204030204" pitchFamily="34" charset="0"/>
                <a:cs typeface="Times New Roman" panose="02020603050405020304" pitchFamily="18" charset="0"/>
              </a:rPr>
              <a:t>The insured employee or insured dependent may convert their insurance to an individual life insurance policy if any part of their Life Insurance under the Group Policy stops. Proof of good health is not required. Conversion must be elected within 31 days of coverage terminating. </a:t>
            </a:r>
          </a:p>
          <a:p>
            <a:pPr marL="0" marR="0" indent="0">
              <a:lnSpc>
                <a:spcPct val="107000"/>
              </a:lnSpc>
              <a:spcBef>
                <a:spcPts val="0"/>
              </a:spcBef>
              <a:spcAft>
                <a:spcPts val="0"/>
              </a:spcAft>
              <a:buNone/>
            </a:pPr>
            <a:endParaRPr lang="en-US" sz="2400" dirty="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dirty="0">
              <a:effectLst/>
              <a:ea typeface="Calibri" panose="020F0502020204030204" pitchFamily="34" charset="0"/>
              <a:cs typeface="Times New Roman" panose="02020603050405020304" pitchFamily="18" charset="0"/>
            </a:endParaRPr>
          </a:p>
          <a:p>
            <a:pPr marL="0" indent="0">
              <a:buNone/>
            </a:pPr>
            <a:endParaRPr lang="en-US" dirty="0"/>
          </a:p>
          <a:p>
            <a:pPr marL="457200" lvl="1" indent="0">
              <a:buNone/>
            </a:pPr>
            <a:endParaRPr lang="en-US" dirty="0"/>
          </a:p>
        </p:txBody>
      </p:sp>
      <p:sp>
        <p:nvSpPr>
          <p:cNvPr id="4" name="Date Placeholder 3"/>
          <p:cNvSpPr>
            <a:spLocks noGrp="1"/>
          </p:cNvSpPr>
          <p:nvPr>
            <p:ph type="dt" sz="half" idx="10"/>
          </p:nvPr>
        </p:nvSpPr>
        <p:spPr/>
        <p:txBody>
          <a:bodyPr/>
          <a:lstStyle/>
          <a:p>
            <a:endParaRPr lang="en-US" dirty="0"/>
          </a:p>
        </p:txBody>
      </p:sp>
      <p:sp>
        <p:nvSpPr>
          <p:cNvPr id="5" name="Slide Number Placeholder 4"/>
          <p:cNvSpPr>
            <a:spLocks noGrp="1"/>
          </p:cNvSpPr>
          <p:nvPr>
            <p:ph type="sldNum" sz="quarter" idx="12"/>
          </p:nvPr>
        </p:nvSpPr>
        <p:spPr/>
        <p:txBody>
          <a:bodyPr/>
          <a:lstStyle/>
          <a:p>
            <a:fld id="{A91211EB-C0C8-A244-9EAD-66D29CB5DA67}" type="slidenum">
              <a:rPr lang="en-US" smtClean="0"/>
              <a:pPr/>
              <a:t>11</a:t>
            </a:fld>
            <a:endParaRPr lang="en-US" dirty="0"/>
          </a:p>
        </p:txBody>
      </p:sp>
    </p:spTree>
    <p:extLst>
      <p:ext uri="{BB962C8B-B14F-4D97-AF65-F5344CB8AC3E}">
        <p14:creationId xmlns:p14="http://schemas.microsoft.com/office/powerpoint/2010/main" val="2732618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8"/>
            <a:ext cx="10515600" cy="1009650"/>
          </a:xfrm>
        </p:spPr>
        <p:txBody>
          <a:bodyPr>
            <a:normAutofit fontScale="90000"/>
          </a:bodyPr>
          <a:lstStyle/>
          <a:p>
            <a:br>
              <a:rPr lang="en-US" dirty="0"/>
            </a:br>
            <a:r>
              <a:rPr lang="en-US" sz="4900" dirty="0"/>
              <a:t>Questions?  </a:t>
            </a:r>
            <a:br>
              <a:rPr lang="en-US" dirty="0"/>
            </a:br>
            <a:endParaRPr lang="en-US" dirty="0"/>
          </a:p>
        </p:txBody>
      </p:sp>
      <p:sp>
        <p:nvSpPr>
          <p:cNvPr id="3" name="Content Placeholder 2"/>
          <p:cNvSpPr>
            <a:spLocks noGrp="1"/>
          </p:cNvSpPr>
          <p:nvPr>
            <p:ph idx="1"/>
          </p:nvPr>
        </p:nvSpPr>
        <p:spPr>
          <a:xfrm>
            <a:off x="838200" y="1808019"/>
            <a:ext cx="10515600" cy="4603172"/>
          </a:xfrm>
        </p:spPr>
        <p:txBody>
          <a:bodyPr>
            <a:normAutofit/>
          </a:bodyPr>
          <a:lstStyle/>
          <a:p>
            <a:pPr marL="0" marR="0" indent="0">
              <a:lnSpc>
                <a:spcPct val="107000"/>
              </a:lnSpc>
              <a:spcBef>
                <a:spcPts val="0"/>
              </a:spcBef>
              <a:spcAft>
                <a:spcPts val="0"/>
              </a:spcAft>
              <a:buNone/>
            </a:pPr>
            <a:r>
              <a:rPr lang="en-US" sz="2400" dirty="0">
                <a:effectLst/>
                <a:ea typeface="Calibri" panose="020F0502020204030204" pitchFamily="34" charset="0"/>
                <a:cs typeface="Times New Roman" panose="02020603050405020304" pitchFamily="18" charset="0"/>
              </a:rPr>
              <a:t>If you have any questions at all, when an employee is going on leave, please contact us: </a:t>
            </a:r>
          </a:p>
          <a:p>
            <a:pPr marL="0" marR="0" indent="0">
              <a:lnSpc>
                <a:spcPct val="107000"/>
              </a:lnSpc>
              <a:spcBef>
                <a:spcPts val="0"/>
              </a:spcBef>
              <a:spcAft>
                <a:spcPts val="0"/>
              </a:spcAft>
              <a:buNone/>
            </a:pPr>
            <a:endParaRPr lang="en-US" sz="2400" dirty="0">
              <a:effectLst/>
              <a:ea typeface="Calibri" panose="020F0502020204030204" pitchFamily="34" charset="0"/>
              <a:cs typeface="Times New Roman" panose="02020603050405020304" pitchFamily="18" charset="0"/>
            </a:endParaRPr>
          </a:p>
          <a:p>
            <a:pPr>
              <a:lnSpc>
                <a:spcPct val="107000"/>
              </a:lnSpc>
              <a:spcBef>
                <a:spcPts val="0"/>
              </a:spcBef>
            </a:pPr>
            <a:r>
              <a:rPr lang="en-US" sz="2400" dirty="0" err="1">
                <a:ea typeface="Calibri" panose="020F0502020204030204" pitchFamily="34" charset="0"/>
                <a:cs typeface="Times New Roman" panose="02020603050405020304" pitchFamily="18" charset="0"/>
              </a:rPr>
              <a:t>LifeHelp</a:t>
            </a:r>
            <a:r>
              <a:rPr lang="en-US" sz="2400" dirty="0">
                <a:ea typeface="Calibri" panose="020F0502020204030204" pitchFamily="34" charset="0"/>
                <a:cs typeface="Times New Roman" panose="02020603050405020304" pitchFamily="18" charset="0"/>
              </a:rPr>
              <a:t>: 1-877-464-5111, </a:t>
            </a:r>
            <a:r>
              <a:rPr lang="en-US" sz="2400" dirty="0">
                <a:ea typeface="Calibri" panose="020F0502020204030204" pitchFamily="34" charset="0"/>
                <a:cs typeface="Times New Roman" panose="02020603050405020304" pitchFamily="18" charset="0"/>
                <a:hlinkClick r:id="rId3"/>
              </a:rPr>
              <a:t>ncflex@lifehelp.com</a:t>
            </a:r>
            <a:r>
              <a:rPr lang="en-US" sz="2400" dirty="0">
                <a:ea typeface="Calibri" panose="020F0502020204030204" pitchFamily="34" charset="0"/>
                <a:cs typeface="Times New Roman" panose="02020603050405020304" pitchFamily="18" charset="0"/>
              </a:rPr>
              <a:t> </a:t>
            </a:r>
          </a:p>
          <a:p>
            <a:pPr>
              <a:lnSpc>
                <a:spcPct val="107000"/>
              </a:lnSpc>
              <a:spcBef>
                <a:spcPts val="0"/>
              </a:spcBef>
            </a:pPr>
            <a:r>
              <a:rPr lang="en-US" sz="2400" dirty="0">
                <a:ea typeface="Calibri" panose="020F0502020204030204" pitchFamily="34" charset="0"/>
                <a:cs typeface="Times New Roman" panose="02020603050405020304" pitchFamily="18" charset="0"/>
                <a:hlinkClick r:id="rId4"/>
              </a:rPr>
              <a:t>ncflex@nc.gov</a:t>
            </a:r>
            <a:endParaRPr lang="en-US" sz="2400" dirty="0">
              <a:ea typeface="Calibri" panose="020F0502020204030204" pitchFamily="34" charset="0"/>
              <a:cs typeface="Times New Roman" panose="02020603050405020304" pitchFamily="18" charset="0"/>
            </a:endParaRPr>
          </a:p>
          <a:p>
            <a:pPr>
              <a:lnSpc>
                <a:spcPct val="107000"/>
              </a:lnSpc>
              <a:spcBef>
                <a:spcPts val="0"/>
              </a:spcBef>
            </a:pPr>
            <a:r>
              <a:rPr lang="en-US" sz="2400" dirty="0">
                <a:ea typeface="Calibri" panose="020F0502020204030204" pitchFamily="34" charset="0"/>
                <a:cs typeface="Times New Roman" panose="02020603050405020304" pitchFamily="18" charset="0"/>
              </a:rPr>
              <a:t>Jen Dehn: </a:t>
            </a:r>
            <a:r>
              <a:rPr lang="en-US" sz="2400" u="sng" dirty="0">
                <a:solidFill>
                  <a:srgbClr val="0000FF"/>
                </a:solidFill>
                <a:effectLst/>
                <a:latin typeface="Arial" panose="020B0604020202020204" pitchFamily="34" charset="0"/>
                <a:ea typeface="Calibri" panose="020F0502020204030204" pitchFamily="34" charset="0"/>
                <a:hlinkClick r:id="rId5"/>
              </a:rPr>
              <a:t>jennifer.dehn@voya.com</a:t>
            </a:r>
            <a:endParaRPr lang="en-US" sz="2400" dirty="0">
              <a:ea typeface="Calibri" panose="020F0502020204030204" pitchFamily="34" charset="0"/>
              <a:cs typeface="Times New Roman" panose="02020603050405020304" pitchFamily="18" charset="0"/>
              <a:hlinkClick r:id="rId4"/>
            </a:endParaRPr>
          </a:p>
          <a:p>
            <a:pPr marL="0" marR="0" indent="0">
              <a:lnSpc>
                <a:spcPct val="107000"/>
              </a:lnSpc>
              <a:spcBef>
                <a:spcPts val="0"/>
              </a:spcBef>
              <a:spcAft>
                <a:spcPts val="0"/>
              </a:spcAft>
              <a:buNone/>
            </a:pPr>
            <a:endParaRPr lang="en-US" sz="2400" dirty="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dirty="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dirty="0">
              <a:effectLst/>
              <a:ea typeface="Calibri" panose="020F0502020204030204" pitchFamily="34" charset="0"/>
              <a:cs typeface="Times New Roman" panose="02020603050405020304" pitchFamily="18" charset="0"/>
            </a:endParaRPr>
          </a:p>
          <a:p>
            <a:pPr marL="0" indent="0">
              <a:buNone/>
            </a:pPr>
            <a:endParaRPr lang="en-US" dirty="0"/>
          </a:p>
          <a:p>
            <a:pPr marL="457200" lvl="1" indent="0">
              <a:buNone/>
            </a:pPr>
            <a:endParaRPr lang="en-US" dirty="0"/>
          </a:p>
        </p:txBody>
      </p:sp>
      <p:sp>
        <p:nvSpPr>
          <p:cNvPr id="4" name="Date Placeholder 3"/>
          <p:cNvSpPr>
            <a:spLocks noGrp="1"/>
          </p:cNvSpPr>
          <p:nvPr>
            <p:ph type="dt" sz="half" idx="10"/>
          </p:nvPr>
        </p:nvSpPr>
        <p:spPr/>
        <p:txBody>
          <a:bodyPr/>
          <a:lstStyle/>
          <a:p>
            <a:endParaRPr lang="en-US" dirty="0"/>
          </a:p>
        </p:txBody>
      </p:sp>
      <p:sp>
        <p:nvSpPr>
          <p:cNvPr id="5" name="Slide Number Placeholder 4"/>
          <p:cNvSpPr>
            <a:spLocks noGrp="1"/>
          </p:cNvSpPr>
          <p:nvPr>
            <p:ph type="sldNum" sz="quarter" idx="12"/>
          </p:nvPr>
        </p:nvSpPr>
        <p:spPr/>
        <p:txBody>
          <a:bodyPr/>
          <a:lstStyle/>
          <a:p>
            <a:fld id="{A91211EB-C0C8-A244-9EAD-66D29CB5DA67}" type="slidenum">
              <a:rPr lang="en-US" smtClean="0"/>
              <a:pPr/>
              <a:t>12</a:t>
            </a:fld>
            <a:endParaRPr lang="en-US" dirty="0"/>
          </a:p>
        </p:txBody>
      </p:sp>
    </p:spTree>
    <p:extLst>
      <p:ext uri="{BB962C8B-B14F-4D97-AF65-F5344CB8AC3E}">
        <p14:creationId xmlns:p14="http://schemas.microsoft.com/office/powerpoint/2010/main" val="758277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678634"/>
            <a:ext cx="10515601" cy="1012054"/>
          </a:xfrm>
        </p:spPr>
        <p:txBody>
          <a:bodyPr>
            <a:normAutofit/>
          </a:bodyPr>
          <a:lstStyle/>
          <a:p>
            <a:endParaRPr lang="en-US" dirty="0"/>
          </a:p>
        </p:txBody>
      </p:sp>
      <p:sp>
        <p:nvSpPr>
          <p:cNvPr id="3" name="Content Placeholder 2"/>
          <p:cNvSpPr>
            <a:spLocks noGrp="1"/>
          </p:cNvSpPr>
          <p:nvPr>
            <p:ph idx="1"/>
          </p:nvPr>
        </p:nvSpPr>
        <p:spPr>
          <a:xfrm>
            <a:off x="838200" y="1529324"/>
            <a:ext cx="10515600" cy="4351338"/>
          </a:xfrm>
        </p:spPr>
        <p:txBody>
          <a:bodyPr>
            <a:noAutofit/>
          </a:bodyPr>
          <a:lstStyle/>
          <a:p>
            <a:pPr marL="0" indent="0" algn="ctr">
              <a:buNone/>
            </a:pPr>
            <a:endParaRPr lang="en-US" sz="2600" dirty="0">
              <a:solidFill>
                <a:schemeClr val="accent5">
                  <a:lumMod val="50000"/>
                </a:schemeClr>
              </a:solidFill>
            </a:endParaRPr>
          </a:p>
          <a:p>
            <a:pPr marL="0" indent="0" algn="ctr">
              <a:buNone/>
            </a:pPr>
            <a:endParaRPr lang="en-US" sz="2600" dirty="0">
              <a:solidFill>
                <a:schemeClr val="accent5">
                  <a:lumMod val="50000"/>
                </a:schemeClr>
              </a:solidFill>
            </a:endParaRPr>
          </a:p>
          <a:p>
            <a:pPr marL="0" indent="0" algn="ctr">
              <a:buNone/>
            </a:pPr>
            <a:r>
              <a:rPr lang="en-US" sz="7200" dirty="0">
                <a:solidFill>
                  <a:schemeClr val="accent5">
                    <a:lumMod val="50000"/>
                  </a:schemeClr>
                </a:solidFill>
              </a:rPr>
              <a:t>Thanks for Attending</a:t>
            </a:r>
          </a:p>
          <a:p>
            <a:pPr lvl="1"/>
            <a:endParaRPr lang="en-US" sz="1600" dirty="0">
              <a:solidFill>
                <a:srgbClr val="7030A0"/>
              </a:solidFill>
            </a:endParaRPr>
          </a:p>
        </p:txBody>
      </p:sp>
      <p:sp>
        <p:nvSpPr>
          <p:cNvPr id="4" name="Date Placeholder 3"/>
          <p:cNvSpPr>
            <a:spLocks noGrp="1"/>
          </p:cNvSpPr>
          <p:nvPr>
            <p:ph type="dt" sz="half" idx="10"/>
          </p:nvPr>
        </p:nvSpPr>
        <p:spPr/>
        <p:txBody>
          <a:bodyPr/>
          <a:lstStyle/>
          <a:p>
            <a:endParaRPr lang="en-US" dirty="0"/>
          </a:p>
        </p:txBody>
      </p:sp>
      <p:sp>
        <p:nvSpPr>
          <p:cNvPr id="5" name="Slide Number Placeholder 4"/>
          <p:cNvSpPr>
            <a:spLocks noGrp="1"/>
          </p:cNvSpPr>
          <p:nvPr>
            <p:ph type="sldNum" sz="quarter" idx="12"/>
          </p:nvPr>
        </p:nvSpPr>
        <p:spPr/>
        <p:txBody>
          <a:bodyPr/>
          <a:lstStyle/>
          <a:p>
            <a:fld id="{A91211EB-C0C8-A244-9EAD-66D29CB5DA67}" type="slidenum">
              <a:rPr lang="en-US" smtClean="0"/>
              <a:t>13</a:t>
            </a:fld>
            <a:endParaRPr lang="en-US" dirty="0"/>
          </a:p>
        </p:txBody>
      </p:sp>
    </p:spTree>
    <p:extLst>
      <p:ext uri="{BB962C8B-B14F-4D97-AF65-F5344CB8AC3E}">
        <p14:creationId xmlns:p14="http://schemas.microsoft.com/office/powerpoint/2010/main" val="1638637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a:t>
            </a:r>
          </a:p>
        </p:txBody>
      </p:sp>
      <p:sp>
        <p:nvSpPr>
          <p:cNvPr id="3" name="Date Placeholder 2"/>
          <p:cNvSpPr>
            <a:spLocks noGrp="1"/>
          </p:cNvSpPr>
          <p:nvPr>
            <p:ph type="dt" sz="half" idx="10"/>
          </p:nvPr>
        </p:nvSpPr>
        <p:spPr/>
        <p:txBody>
          <a:bodyPr/>
          <a:lstStyle/>
          <a:p>
            <a:endParaRPr lang="en-US" dirty="0"/>
          </a:p>
        </p:txBody>
      </p:sp>
      <p:sp>
        <p:nvSpPr>
          <p:cNvPr id="4" name="Slide Number Placeholder 3"/>
          <p:cNvSpPr>
            <a:spLocks noGrp="1"/>
          </p:cNvSpPr>
          <p:nvPr>
            <p:ph type="sldNum" sz="quarter" idx="12"/>
          </p:nvPr>
        </p:nvSpPr>
        <p:spPr/>
        <p:txBody>
          <a:bodyPr/>
          <a:lstStyle/>
          <a:p>
            <a:fld id="{A91211EB-C0C8-A244-9EAD-66D29CB5DA67}" type="slidenum">
              <a:rPr lang="en-US" smtClean="0"/>
              <a:pPr/>
              <a:t>2</a:t>
            </a:fld>
            <a:endParaRPr lang="en-US" dirty="0"/>
          </a:p>
        </p:txBody>
      </p:sp>
      <p:sp>
        <p:nvSpPr>
          <p:cNvPr id="5" name="Content Placeholder 2">
            <a:extLst>
              <a:ext uri="{FF2B5EF4-FFF2-40B4-BE49-F238E27FC236}">
                <a16:creationId xmlns:a16="http://schemas.microsoft.com/office/drawing/2014/main" id="{0133D5D9-F199-4673-A4CA-2D5A6CC691EC}"/>
              </a:ext>
            </a:extLst>
          </p:cNvPr>
          <p:cNvSpPr txBox="1">
            <a:spLocks/>
          </p:cNvSpPr>
          <p:nvPr/>
        </p:nvSpPr>
        <p:spPr>
          <a:xfrm>
            <a:off x="838199" y="1690688"/>
            <a:ext cx="10186556"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2400" dirty="0"/>
              <a:t>Overview – GTL Continuation and Porting</a:t>
            </a:r>
          </a:p>
          <a:p>
            <a:r>
              <a:rPr lang="en-US" sz="2400" dirty="0"/>
              <a:t>Defining “Actively at Work” </a:t>
            </a:r>
          </a:p>
          <a:p>
            <a:r>
              <a:rPr lang="en-US" sz="2400" dirty="0"/>
              <a:t>Waiver of Life Insurance Premium Disability Benefit</a:t>
            </a:r>
          </a:p>
          <a:p>
            <a:r>
              <a:rPr lang="en-US" sz="2400" dirty="0"/>
              <a:t>Porting Life Insurance</a:t>
            </a:r>
          </a:p>
          <a:p>
            <a:r>
              <a:rPr lang="en-US" sz="2400" dirty="0"/>
              <a:t>Conversion Rights</a:t>
            </a:r>
          </a:p>
          <a:p>
            <a:pPr marL="0" indent="0">
              <a:buNone/>
            </a:pPr>
            <a:endParaRPr lang="en-US" sz="2400" dirty="0"/>
          </a:p>
          <a:p>
            <a:endParaRPr lang="en-US" sz="2400" dirty="0"/>
          </a:p>
          <a:p>
            <a:endParaRPr lang="en-US" sz="2400" dirty="0"/>
          </a:p>
          <a:p>
            <a:endParaRPr lang="en-US" sz="2400" dirty="0"/>
          </a:p>
          <a:p>
            <a:pPr marL="0" indent="0">
              <a:buNone/>
            </a:pPr>
            <a:endParaRPr lang="en-US" sz="2400" dirty="0"/>
          </a:p>
        </p:txBody>
      </p:sp>
      <p:sp>
        <p:nvSpPr>
          <p:cNvPr id="6" name="Content Placeholder 2">
            <a:extLst>
              <a:ext uri="{FF2B5EF4-FFF2-40B4-BE49-F238E27FC236}">
                <a16:creationId xmlns:a16="http://schemas.microsoft.com/office/drawing/2014/main" id="{54FE6A1F-0533-468D-8E69-445107A489BF}"/>
              </a:ext>
            </a:extLst>
          </p:cNvPr>
          <p:cNvSpPr txBox="1">
            <a:spLocks/>
          </p:cNvSpPr>
          <p:nvPr/>
        </p:nvSpPr>
        <p:spPr>
          <a:xfrm>
            <a:off x="7972954" y="1605162"/>
            <a:ext cx="4544627"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92070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78634"/>
            <a:ext cx="10515600" cy="5073580"/>
          </a:xfrm>
        </p:spPr>
        <p:txBody>
          <a:bodyPr>
            <a:normAutofit/>
          </a:bodyPr>
          <a:lstStyle/>
          <a:p>
            <a:r>
              <a:rPr lang="en-US" sz="3200" dirty="0"/>
              <a:t>The purpose of this training is to educate you on the GTL contract provisions for Continuation, Portability, Conversion and Waiver or Premium.</a:t>
            </a:r>
            <a:br>
              <a:rPr lang="en-US" sz="3200" dirty="0"/>
            </a:br>
            <a:br>
              <a:rPr lang="en-US" sz="3200" dirty="0"/>
            </a:br>
            <a:r>
              <a:rPr lang="en-US" sz="3200" dirty="0"/>
              <a:t>This is a summary of benefits only. A complete description of benefits, limitations, exclusions and termination of coverage are provided in the certificate of insurance and riders. All coverage is subject to the terms and conditions of the group policy. If there is any discrepancy between this document and the group policy documents, the policy documents will govern. </a:t>
            </a:r>
          </a:p>
        </p:txBody>
      </p:sp>
      <p:sp>
        <p:nvSpPr>
          <p:cNvPr id="3" name="Date Placeholder 2"/>
          <p:cNvSpPr>
            <a:spLocks noGrp="1"/>
          </p:cNvSpPr>
          <p:nvPr>
            <p:ph type="dt" sz="half" idx="10"/>
          </p:nvPr>
        </p:nvSpPr>
        <p:spPr/>
        <p:txBody>
          <a:bodyPr/>
          <a:lstStyle/>
          <a:p>
            <a:endParaRPr lang="en-US" dirty="0"/>
          </a:p>
        </p:txBody>
      </p:sp>
      <p:sp>
        <p:nvSpPr>
          <p:cNvPr id="4" name="Slide Number Placeholder 3"/>
          <p:cNvSpPr>
            <a:spLocks noGrp="1"/>
          </p:cNvSpPr>
          <p:nvPr>
            <p:ph type="sldNum" sz="quarter" idx="12"/>
          </p:nvPr>
        </p:nvSpPr>
        <p:spPr/>
        <p:txBody>
          <a:bodyPr/>
          <a:lstStyle/>
          <a:p>
            <a:fld id="{A91211EB-C0C8-A244-9EAD-66D29CB5DA67}" type="slidenum">
              <a:rPr lang="en-US" smtClean="0"/>
              <a:pPr/>
              <a:t>3</a:t>
            </a:fld>
            <a:endParaRPr lang="en-US" dirty="0"/>
          </a:p>
        </p:txBody>
      </p:sp>
      <p:sp>
        <p:nvSpPr>
          <p:cNvPr id="5" name="Content Placeholder 2">
            <a:extLst>
              <a:ext uri="{FF2B5EF4-FFF2-40B4-BE49-F238E27FC236}">
                <a16:creationId xmlns:a16="http://schemas.microsoft.com/office/drawing/2014/main" id="{0133D5D9-F199-4673-A4CA-2D5A6CC691EC}"/>
              </a:ext>
            </a:extLst>
          </p:cNvPr>
          <p:cNvSpPr txBox="1">
            <a:spLocks/>
          </p:cNvSpPr>
          <p:nvPr/>
        </p:nvSpPr>
        <p:spPr>
          <a:xfrm>
            <a:off x="838199" y="1690688"/>
            <a:ext cx="10186556"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en-US" sz="2400" dirty="0"/>
          </a:p>
          <a:p>
            <a:endParaRPr lang="en-US" sz="2400" dirty="0"/>
          </a:p>
          <a:p>
            <a:endParaRPr lang="en-US" sz="2400" dirty="0"/>
          </a:p>
          <a:p>
            <a:endParaRPr lang="en-US" sz="2400" dirty="0"/>
          </a:p>
          <a:p>
            <a:pPr marL="0" indent="0">
              <a:buNone/>
            </a:pPr>
            <a:endParaRPr lang="en-US" sz="2400" dirty="0"/>
          </a:p>
        </p:txBody>
      </p:sp>
      <p:sp>
        <p:nvSpPr>
          <p:cNvPr id="6" name="Content Placeholder 2">
            <a:extLst>
              <a:ext uri="{FF2B5EF4-FFF2-40B4-BE49-F238E27FC236}">
                <a16:creationId xmlns:a16="http://schemas.microsoft.com/office/drawing/2014/main" id="{54FE6A1F-0533-468D-8E69-445107A489BF}"/>
              </a:ext>
            </a:extLst>
          </p:cNvPr>
          <p:cNvSpPr txBox="1">
            <a:spLocks/>
          </p:cNvSpPr>
          <p:nvPr/>
        </p:nvSpPr>
        <p:spPr>
          <a:xfrm>
            <a:off x="7972954" y="1605162"/>
            <a:ext cx="4544627"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1140278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Date Placeholder 2"/>
          <p:cNvSpPr>
            <a:spLocks noGrp="1"/>
          </p:cNvSpPr>
          <p:nvPr>
            <p:ph type="dt" sz="half" idx="10"/>
          </p:nvPr>
        </p:nvSpPr>
        <p:spPr/>
        <p:txBody>
          <a:bodyPr/>
          <a:lstStyle/>
          <a:p>
            <a:endParaRPr lang="en-US" dirty="0"/>
          </a:p>
        </p:txBody>
      </p:sp>
      <p:sp>
        <p:nvSpPr>
          <p:cNvPr id="4" name="Slide Number Placeholder 3"/>
          <p:cNvSpPr>
            <a:spLocks noGrp="1"/>
          </p:cNvSpPr>
          <p:nvPr>
            <p:ph type="sldNum" sz="quarter" idx="12"/>
          </p:nvPr>
        </p:nvSpPr>
        <p:spPr/>
        <p:txBody>
          <a:bodyPr/>
          <a:lstStyle/>
          <a:p>
            <a:fld id="{A91211EB-C0C8-A244-9EAD-66D29CB5DA67}" type="slidenum">
              <a:rPr lang="en-US" smtClean="0"/>
              <a:pPr/>
              <a:t>4</a:t>
            </a:fld>
            <a:endParaRPr lang="en-US" dirty="0"/>
          </a:p>
        </p:txBody>
      </p:sp>
      <p:sp>
        <p:nvSpPr>
          <p:cNvPr id="5" name="Content Placeholder 2">
            <a:extLst>
              <a:ext uri="{FF2B5EF4-FFF2-40B4-BE49-F238E27FC236}">
                <a16:creationId xmlns:a16="http://schemas.microsoft.com/office/drawing/2014/main" id="{0133D5D9-F199-4673-A4CA-2D5A6CC691EC}"/>
              </a:ext>
            </a:extLst>
          </p:cNvPr>
          <p:cNvSpPr txBox="1">
            <a:spLocks/>
          </p:cNvSpPr>
          <p:nvPr/>
        </p:nvSpPr>
        <p:spPr>
          <a:xfrm>
            <a:off x="804530" y="1963881"/>
            <a:ext cx="10395858" cy="4232581"/>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indent="0">
              <a:spcBef>
                <a:spcPts val="0"/>
              </a:spcBef>
              <a:spcAft>
                <a:spcPts val="0"/>
              </a:spcAft>
              <a:buNone/>
            </a:pPr>
            <a:r>
              <a:rPr lang="en-US" sz="2800" b="1" u="sng" dirty="0">
                <a:ea typeface="Calibri" panose="020F0502020204030204" pitchFamily="34" charset="0"/>
              </a:rPr>
              <a:t>Continuation</a:t>
            </a:r>
            <a:r>
              <a:rPr lang="en-US" sz="2800" dirty="0">
                <a:ea typeface="Calibri" panose="020F0502020204030204" pitchFamily="34" charset="0"/>
              </a:rPr>
              <a:t>: When eligible, employee pays premiums under group plan (NCFlex) </a:t>
            </a:r>
          </a:p>
          <a:p>
            <a:pPr marL="0" marR="0" indent="0">
              <a:spcBef>
                <a:spcPts val="0"/>
              </a:spcBef>
              <a:spcAft>
                <a:spcPts val="0"/>
              </a:spcAft>
              <a:buNone/>
            </a:pPr>
            <a:endParaRPr lang="en-US" sz="2800" dirty="0">
              <a:ea typeface="Calibri" panose="020F0502020204030204" pitchFamily="34" charset="0"/>
            </a:endParaRPr>
          </a:p>
          <a:p>
            <a:pPr marL="0" marR="0" indent="0">
              <a:spcBef>
                <a:spcPts val="0"/>
              </a:spcBef>
              <a:spcAft>
                <a:spcPts val="0"/>
              </a:spcAft>
              <a:buNone/>
            </a:pPr>
            <a:r>
              <a:rPr lang="en-US" sz="2800" b="1" u="sng" dirty="0">
                <a:ea typeface="Calibri" panose="020F0502020204030204" pitchFamily="34" charset="0"/>
                <a:cs typeface="Times New Roman" panose="02020603050405020304" pitchFamily="18" charset="0"/>
              </a:rPr>
              <a:t>Portability</a:t>
            </a:r>
            <a:r>
              <a:rPr lang="en-US" sz="2800" dirty="0">
                <a:ea typeface="Calibri" panose="020F0502020204030204" pitchFamily="34" charset="0"/>
                <a:cs typeface="Times New Roman" panose="02020603050405020304" pitchFamily="18" charset="0"/>
              </a:rPr>
              <a:t>: Employee is no longer eligible under group plan, is under age 70, becomes direct bill with Voya, still a term policy</a:t>
            </a:r>
          </a:p>
          <a:p>
            <a:pPr marL="0" marR="0" indent="0">
              <a:spcBef>
                <a:spcPts val="0"/>
              </a:spcBef>
              <a:spcAft>
                <a:spcPts val="0"/>
              </a:spcAft>
              <a:buNone/>
            </a:pPr>
            <a:endParaRPr lang="en-US" sz="2800" dirty="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800" b="1" u="sng" dirty="0">
                <a:ea typeface="Calibri" panose="020F0502020204030204" pitchFamily="34" charset="0"/>
                <a:cs typeface="Times New Roman" panose="02020603050405020304" pitchFamily="18" charset="0"/>
              </a:rPr>
              <a:t>Conversion</a:t>
            </a:r>
            <a:r>
              <a:rPr lang="en-US" sz="2800" dirty="0">
                <a:ea typeface="Calibri" panose="020F0502020204030204" pitchFamily="34" charset="0"/>
                <a:cs typeface="Times New Roman" panose="02020603050405020304" pitchFamily="18" charset="0"/>
              </a:rPr>
              <a:t>: Employee is no longer eligible under group plan, employee can be any age</a:t>
            </a:r>
            <a:r>
              <a:rPr lang="en-US" sz="2800">
                <a:ea typeface="Calibri" panose="020F0502020204030204" pitchFamily="34" charset="0"/>
                <a:cs typeface="Times New Roman" panose="02020603050405020304" pitchFamily="18" charset="0"/>
              </a:rPr>
              <a:t>, becomes direct </a:t>
            </a:r>
            <a:r>
              <a:rPr lang="en-US" sz="2800" dirty="0">
                <a:ea typeface="Calibri" panose="020F0502020204030204" pitchFamily="34" charset="0"/>
                <a:cs typeface="Times New Roman" panose="02020603050405020304" pitchFamily="18" charset="0"/>
              </a:rPr>
              <a:t>bill with Voya, individual life policy, rates do not match group rates, accrues cash value over time</a:t>
            </a:r>
          </a:p>
          <a:p>
            <a:pPr marL="0" marR="0" indent="0">
              <a:spcBef>
                <a:spcPts val="0"/>
              </a:spcBef>
              <a:spcAft>
                <a:spcPts val="0"/>
              </a:spcAft>
              <a:buNone/>
            </a:pPr>
            <a:endParaRPr lang="en-US" sz="2800" dirty="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800" b="1" u="sng" dirty="0">
                <a:ea typeface="Calibri" panose="020F0502020204030204" pitchFamily="34" charset="0"/>
                <a:cs typeface="Times New Roman" panose="02020603050405020304" pitchFamily="18" charset="0"/>
              </a:rPr>
              <a:t>Waiver</a:t>
            </a:r>
            <a:r>
              <a:rPr lang="en-US" sz="2800" dirty="0">
                <a:ea typeface="Calibri" panose="020F0502020204030204" pitchFamily="34" charset="0"/>
                <a:cs typeface="Times New Roman" panose="02020603050405020304" pitchFamily="18" charset="0"/>
              </a:rPr>
              <a:t>: no premiums due if approved and qualify</a:t>
            </a:r>
            <a:endParaRPr lang="en-US" sz="1800" dirty="0">
              <a:ea typeface="Calibri" panose="020F0502020204030204" pitchFamily="34" charset="0"/>
              <a:cs typeface="Times New Roman" panose="02020603050405020304" pitchFamily="18" charset="0"/>
            </a:endParaRPr>
          </a:p>
          <a:p>
            <a:pPr marL="0" indent="0">
              <a:spcBef>
                <a:spcPts val="0"/>
              </a:spcBef>
              <a:buNone/>
            </a:pPr>
            <a:endParaRPr lang="en-US" sz="1800" b="1" dirty="0">
              <a:solidFill>
                <a:srgbClr val="FF0000"/>
              </a:solidFill>
              <a:ea typeface="Calibri" panose="020F0502020204030204" pitchFamily="34" charset="0"/>
              <a:cs typeface="Times New Roman" panose="02020603050405020304" pitchFamily="18" charset="0"/>
            </a:endParaRPr>
          </a:p>
          <a:p>
            <a:pPr marL="0" marR="0" indent="0">
              <a:spcBef>
                <a:spcPts val="0"/>
              </a:spcBef>
              <a:spcAft>
                <a:spcPts val="0"/>
              </a:spcAft>
              <a:buNone/>
            </a:pPr>
            <a:endParaRPr lang="de-DE" sz="1800" dirty="0">
              <a:solidFill>
                <a:srgbClr val="000000"/>
              </a:solidFill>
              <a:latin typeface="Arial" panose="020B0604020202020204" pitchFamily="34" charset="0"/>
              <a:ea typeface="Calibri" panose="020F0502020204030204" pitchFamily="34" charset="0"/>
            </a:endParaRPr>
          </a:p>
          <a:p>
            <a:pPr marL="0" indent="0">
              <a:buNone/>
            </a:pPr>
            <a:endParaRPr lang="en-US" sz="2400" dirty="0"/>
          </a:p>
          <a:p>
            <a:endParaRPr lang="en-US" sz="2400" dirty="0"/>
          </a:p>
          <a:p>
            <a:endParaRPr lang="en-US" sz="2400" dirty="0"/>
          </a:p>
          <a:p>
            <a:endParaRPr lang="en-US" sz="2400" dirty="0"/>
          </a:p>
          <a:p>
            <a:pPr marL="0" indent="0">
              <a:buNone/>
            </a:pPr>
            <a:endParaRPr lang="en-US" sz="2400" dirty="0"/>
          </a:p>
        </p:txBody>
      </p:sp>
      <p:sp>
        <p:nvSpPr>
          <p:cNvPr id="6" name="Content Placeholder 2">
            <a:extLst>
              <a:ext uri="{FF2B5EF4-FFF2-40B4-BE49-F238E27FC236}">
                <a16:creationId xmlns:a16="http://schemas.microsoft.com/office/drawing/2014/main" id="{54FE6A1F-0533-468D-8E69-445107A489BF}"/>
              </a:ext>
            </a:extLst>
          </p:cNvPr>
          <p:cNvSpPr txBox="1">
            <a:spLocks/>
          </p:cNvSpPr>
          <p:nvPr/>
        </p:nvSpPr>
        <p:spPr>
          <a:xfrm>
            <a:off x="6809172" y="1605162"/>
            <a:ext cx="4544627"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2584884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a:t>
            </a:r>
            <a:r>
              <a:rPr lang="en-US" b="0" dirty="0"/>
              <a:t>(continued)</a:t>
            </a:r>
          </a:p>
        </p:txBody>
      </p:sp>
      <p:sp>
        <p:nvSpPr>
          <p:cNvPr id="3" name="Date Placeholder 2"/>
          <p:cNvSpPr>
            <a:spLocks noGrp="1"/>
          </p:cNvSpPr>
          <p:nvPr>
            <p:ph type="dt" sz="half" idx="10"/>
          </p:nvPr>
        </p:nvSpPr>
        <p:spPr/>
        <p:txBody>
          <a:bodyPr/>
          <a:lstStyle/>
          <a:p>
            <a:endParaRPr lang="en-US" dirty="0"/>
          </a:p>
        </p:txBody>
      </p:sp>
      <p:sp>
        <p:nvSpPr>
          <p:cNvPr id="4" name="Slide Number Placeholder 3"/>
          <p:cNvSpPr>
            <a:spLocks noGrp="1"/>
          </p:cNvSpPr>
          <p:nvPr>
            <p:ph type="sldNum" sz="quarter" idx="12"/>
          </p:nvPr>
        </p:nvSpPr>
        <p:spPr/>
        <p:txBody>
          <a:bodyPr/>
          <a:lstStyle/>
          <a:p>
            <a:fld id="{A91211EB-C0C8-A244-9EAD-66D29CB5DA67}" type="slidenum">
              <a:rPr lang="en-US" smtClean="0"/>
              <a:pPr/>
              <a:t>5</a:t>
            </a:fld>
            <a:endParaRPr lang="en-US" dirty="0"/>
          </a:p>
        </p:txBody>
      </p:sp>
      <p:sp>
        <p:nvSpPr>
          <p:cNvPr id="5" name="Content Placeholder 2">
            <a:extLst>
              <a:ext uri="{FF2B5EF4-FFF2-40B4-BE49-F238E27FC236}">
                <a16:creationId xmlns:a16="http://schemas.microsoft.com/office/drawing/2014/main" id="{0133D5D9-F199-4673-A4CA-2D5A6CC691EC}"/>
              </a:ext>
            </a:extLst>
          </p:cNvPr>
          <p:cNvSpPr txBox="1">
            <a:spLocks/>
          </p:cNvSpPr>
          <p:nvPr/>
        </p:nvSpPr>
        <p:spPr>
          <a:xfrm>
            <a:off x="804530" y="1450725"/>
            <a:ext cx="10395858" cy="47457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indent="0">
              <a:spcBef>
                <a:spcPts val="0"/>
              </a:spcBef>
              <a:spcAft>
                <a:spcPts val="0"/>
              </a:spcAft>
              <a:buNone/>
            </a:pPr>
            <a:r>
              <a:rPr lang="de-DE" sz="2800" dirty="0">
                <a:ea typeface="Calibri" panose="020F0502020204030204" pitchFamily="34" charset="0"/>
              </a:rPr>
              <a:t>I</a:t>
            </a:r>
            <a:r>
              <a:rPr lang="de-DE" sz="2800" dirty="0">
                <a:effectLst/>
                <a:ea typeface="Calibri" panose="020F0502020204030204" pitchFamily="34" charset="0"/>
              </a:rPr>
              <a:t>f an employee is no longer eligible for coverage because they stop Actively at Work (actively working), coverage may be continued </a:t>
            </a:r>
            <a:r>
              <a:rPr lang="de-DE" sz="2800" dirty="0">
                <a:ea typeface="Calibri" panose="020F0502020204030204" pitchFamily="34" charset="0"/>
              </a:rPr>
              <a:t>under the group policy</a:t>
            </a:r>
            <a:r>
              <a:rPr lang="de-DE" sz="2800" dirty="0">
                <a:effectLst/>
                <a:ea typeface="Calibri" panose="020F0502020204030204" pitchFamily="34" charset="0"/>
              </a:rPr>
              <a:t>, as long as premiums are paid. The length of time someone can continue will depend on the reason they stop actively working as shown below: </a:t>
            </a:r>
          </a:p>
          <a:p>
            <a:pPr marL="0" marR="0" indent="0">
              <a:spcBef>
                <a:spcPts val="0"/>
              </a:spcBef>
              <a:spcAft>
                <a:spcPts val="0"/>
              </a:spcAft>
              <a:buNone/>
            </a:pPr>
            <a:endParaRPr lang="de-DE" sz="28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2400" dirty="0">
                <a:ea typeface="Calibri" panose="020F0502020204030204" pitchFamily="34" charset="0"/>
              </a:rPr>
              <a:t>FMLA = for as long as they meet the requirements set forth in the FMLA. </a:t>
            </a:r>
          </a:p>
          <a:p>
            <a:pPr marL="342900" marR="0" lvl="0" indent="-342900">
              <a:spcBef>
                <a:spcPts val="0"/>
              </a:spcBef>
              <a:spcAft>
                <a:spcPts val="0"/>
              </a:spcAft>
              <a:buFont typeface="Symbol" panose="05050102010706020507" pitchFamily="18" charset="2"/>
              <a:buChar char=""/>
            </a:pPr>
            <a:r>
              <a:rPr lang="en-US" sz="2400" dirty="0">
                <a:ea typeface="Calibri" panose="020F0502020204030204" pitchFamily="34" charset="0"/>
              </a:rPr>
              <a:t>Sickness or Accidental Injury = up to 12 months.</a:t>
            </a:r>
            <a:endParaRPr lang="en-US" sz="2400" dirty="0">
              <a:highlight>
                <a:srgbClr val="FFFF00"/>
              </a:highlight>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2400" dirty="0">
                <a:ea typeface="Calibri" panose="020F0502020204030204" pitchFamily="34" charset="0"/>
              </a:rPr>
              <a:t>Other approved Leave of Absence = end of first policy month after the month in which an employee stops actively working (i.e. non-medical, non-FMLA type leave)</a:t>
            </a:r>
            <a:endParaRPr lang="en-US" sz="2400" dirty="0">
              <a:highlight>
                <a:srgbClr val="FFFF00"/>
              </a:highlight>
              <a:ea typeface="Calibri" panose="020F0502020204030204" pitchFamily="34" charset="0"/>
            </a:endParaRPr>
          </a:p>
          <a:p>
            <a:pPr marL="0" marR="0" indent="0">
              <a:spcBef>
                <a:spcPts val="0"/>
              </a:spcBef>
              <a:spcAft>
                <a:spcPts val="0"/>
              </a:spcAft>
              <a:buNone/>
            </a:pPr>
            <a:endParaRPr lang="en-US" sz="2400" dirty="0">
              <a:effectLst/>
              <a:ea typeface="Calibri" panose="020F0502020204030204" pitchFamily="34" charset="0"/>
            </a:endParaRPr>
          </a:p>
          <a:p>
            <a:pPr marL="0" indent="0">
              <a:spcBef>
                <a:spcPts val="0"/>
              </a:spcBef>
              <a:buNone/>
            </a:pPr>
            <a:r>
              <a:rPr lang="en-US" sz="1800" b="1" dirty="0">
                <a:ea typeface="Calibri" panose="020F0502020204030204" pitchFamily="34" charset="0"/>
                <a:cs typeface="Times New Roman" panose="02020603050405020304" pitchFamily="18" charset="0"/>
              </a:rPr>
              <a:t>All leave periods listed above run concurrently.</a:t>
            </a:r>
          </a:p>
          <a:p>
            <a:pPr marL="0" indent="0">
              <a:spcBef>
                <a:spcPts val="0"/>
              </a:spcBef>
              <a:buNone/>
            </a:pPr>
            <a:endParaRPr lang="en-US" sz="1800" b="1" dirty="0">
              <a:solidFill>
                <a:srgbClr val="FF0000"/>
              </a:solidFill>
              <a:ea typeface="Calibri" panose="020F0502020204030204" pitchFamily="34" charset="0"/>
              <a:cs typeface="Times New Roman" panose="02020603050405020304" pitchFamily="18" charset="0"/>
            </a:endParaRPr>
          </a:p>
          <a:p>
            <a:pPr marL="0" marR="0" indent="0">
              <a:spcBef>
                <a:spcPts val="0"/>
              </a:spcBef>
              <a:spcAft>
                <a:spcPts val="0"/>
              </a:spcAft>
              <a:buNone/>
            </a:pPr>
            <a:endParaRPr lang="de-DE" sz="1800" dirty="0">
              <a:solidFill>
                <a:srgbClr val="000000"/>
              </a:solidFill>
              <a:latin typeface="Arial" panose="020B0604020202020204" pitchFamily="34" charset="0"/>
              <a:ea typeface="Calibri" panose="020F0502020204030204" pitchFamily="34" charset="0"/>
            </a:endParaRPr>
          </a:p>
          <a:p>
            <a:pPr marL="0" indent="0">
              <a:buNone/>
            </a:pPr>
            <a:endParaRPr lang="en-US" sz="2400" dirty="0"/>
          </a:p>
          <a:p>
            <a:endParaRPr lang="en-US" sz="2400" dirty="0"/>
          </a:p>
          <a:p>
            <a:endParaRPr lang="en-US" sz="2400" dirty="0"/>
          </a:p>
          <a:p>
            <a:endParaRPr lang="en-US" sz="2400" dirty="0"/>
          </a:p>
          <a:p>
            <a:pPr marL="0" indent="0">
              <a:buNone/>
            </a:pPr>
            <a:endParaRPr lang="en-US" sz="2400" dirty="0"/>
          </a:p>
        </p:txBody>
      </p:sp>
      <p:sp>
        <p:nvSpPr>
          <p:cNvPr id="6" name="Content Placeholder 2">
            <a:extLst>
              <a:ext uri="{FF2B5EF4-FFF2-40B4-BE49-F238E27FC236}">
                <a16:creationId xmlns:a16="http://schemas.microsoft.com/office/drawing/2014/main" id="{54FE6A1F-0533-468D-8E69-445107A489BF}"/>
              </a:ext>
            </a:extLst>
          </p:cNvPr>
          <p:cNvSpPr txBox="1">
            <a:spLocks/>
          </p:cNvSpPr>
          <p:nvPr/>
        </p:nvSpPr>
        <p:spPr>
          <a:xfrm>
            <a:off x="6809172" y="1605162"/>
            <a:ext cx="4544627"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3384496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a:t>
            </a:r>
            <a:r>
              <a:rPr lang="en-US" b="0" dirty="0"/>
              <a:t>(continued)</a:t>
            </a:r>
            <a:endParaRPr lang="en-US" dirty="0"/>
          </a:p>
        </p:txBody>
      </p:sp>
      <p:sp>
        <p:nvSpPr>
          <p:cNvPr id="3" name="Date Placeholder 2"/>
          <p:cNvSpPr>
            <a:spLocks noGrp="1"/>
          </p:cNvSpPr>
          <p:nvPr>
            <p:ph type="dt" sz="half" idx="10"/>
          </p:nvPr>
        </p:nvSpPr>
        <p:spPr/>
        <p:txBody>
          <a:bodyPr/>
          <a:lstStyle/>
          <a:p>
            <a:endParaRPr lang="en-US" dirty="0"/>
          </a:p>
        </p:txBody>
      </p:sp>
      <p:sp>
        <p:nvSpPr>
          <p:cNvPr id="4" name="Slide Number Placeholder 3"/>
          <p:cNvSpPr>
            <a:spLocks noGrp="1"/>
          </p:cNvSpPr>
          <p:nvPr>
            <p:ph type="sldNum" sz="quarter" idx="12"/>
          </p:nvPr>
        </p:nvSpPr>
        <p:spPr/>
        <p:txBody>
          <a:bodyPr/>
          <a:lstStyle/>
          <a:p>
            <a:fld id="{A91211EB-C0C8-A244-9EAD-66D29CB5DA67}" type="slidenum">
              <a:rPr lang="en-US" smtClean="0"/>
              <a:pPr/>
              <a:t>6</a:t>
            </a:fld>
            <a:endParaRPr lang="en-US" dirty="0"/>
          </a:p>
        </p:txBody>
      </p:sp>
      <p:sp>
        <p:nvSpPr>
          <p:cNvPr id="5" name="Content Placeholder 2">
            <a:extLst>
              <a:ext uri="{FF2B5EF4-FFF2-40B4-BE49-F238E27FC236}">
                <a16:creationId xmlns:a16="http://schemas.microsoft.com/office/drawing/2014/main" id="{0133D5D9-F199-4673-A4CA-2D5A6CC691EC}"/>
              </a:ext>
            </a:extLst>
          </p:cNvPr>
          <p:cNvSpPr txBox="1">
            <a:spLocks/>
          </p:cNvSpPr>
          <p:nvPr/>
        </p:nvSpPr>
        <p:spPr>
          <a:xfrm>
            <a:off x="838200" y="1450725"/>
            <a:ext cx="10395858" cy="47457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342900" marR="0" lvl="0" indent="-342900">
              <a:spcBef>
                <a:spcPts val="0"/>
              </a:spcBef>
              <a:spcAft>
                <a:spcPts val="0"/>
              </a:spcAft>
              <a:buFont typeface="Symbol" panose="05050102010706020507" pitchFamily="18" charset="2"/>
              <a:buChar char=""/>
            </a:pPr>
            <a:endParaRPr lang="en-US" sz="2400" dirty="0">
              <a:ea typeface="Calibri" panose="020F0502020204030204" pitchFamily="34" charset="0"/>
            </a:endParaRPr>
          </a:p>
          <a:p>
            <a:pPr marL="0" indent="0">
              <a:spcBef>
                <a:spcPts val="0"/>
              </a:spcBef>
              <a:buNone/>
            </a:pPr>
            <a:r>
              <a:rPr lang="en-US" sz="2400" b="1" dirty="0">
                <a:solidFill>
                  <a:srgbClr val="FF0000"/>
                </a:solidFill>
                <a:ea typeface="Calibri" panose="020F0502020204030204" pitchFamily="34" charset="0"/>
                <a:cs typeface="Times New Roman" panose="02020603050405020304" pitchFamily="18" charset="0"/>
              </a:rPr>
              <a:t>*A key item to note is that the clock for continuation starts ticking the day someone stops actively working. Timeframes are not tied to the Employer Short Term Disability plan rules.  </a:t>
            </a:r>
          </a:p>
          <a:p>
            <a:pPr marL="0" indent="0">
              <a:spcBef>
                <a:spcPts val="0"/>
              </a:spcBef>
              <a:buNone/>
            </a:pPr>
            <a:endParaRPr lang="en-US" sz="2400" dirty="0">
              <a:ea typeface="Calibri" panose="020F0502020204030204" pitchFamily="34" charset="0"/>
            </a:endParaRPr>
          </a:p>
          <a:p>
            <a:pPr marL="0" indent="0">
              <a:buNone/>
            </a:pPr>
            <a:r>
              <a:rPr lang="en-US" sz="2400" dirty="0">
                <a:ea typeface="Calibri" panose="020F0502020204030204" pitchFamily="34" charset="0"/>
              </a:rPr>
              <a:t>Waiver of premium may be available if the employee is considered </a:t>
            </a:r>
            <a:r>
              <a:rPr lang="en-US" sz="2400" b="1" dirty="0">
                <a:ea typeface="Calibri" panose="020F0502020204030204" pitchFamily="34" charset="0"/>
              </a:rPr>
              <a:t>totally disabled</a:t>
            </a:r>
            <a:r>
              <a:rPr lang="en-US" sz="2400" dirty="0">
                <a:ea typeface="Calibri" panose="020F0502020204030204" pitchFamily="34" charset="0"/>
              </a:rPr>
              <a:t> prior to age 60. </a:t>
            </a:r>
          </a:p>
          <a:p>
            <a:pPr marL="0" indent="0">
              <a:buNone/>
            </a:pPr>
            <a:r>
              <a:rPr lang="en-US" sz="2400" dirty="0">
                <a:ea typeface="Calibri" panose="020F0502020204030204" pitchFamily="34" charset="0"/>
              </a:rPr>
              <a:t>If an employee goes out on leave due to sickness or injury and is under age 60 on their last day worked, the insured should be directed to LifeHelp at the start of their leave so they can begin WOP application process. </a:t>
            </a:r>
            <a:endParaRPr lang="en-US" sz="2400" dirty="0"/>
          </a:p>
          <a:p>
            <a:endParaRPr lang="en-US" sz="2400" dirty="0"/>
          </a:p>
          <a:p>
            <a:endParaRPr lang="en-US" sz="2400" dirty="0"/>
          </a:p>
          <a:p>
            <a:endParaRPr lang="en-US" sz="2400" dirty="0"/>
          </a:p>
          <a:p>
            <a:pPr marL="0" indent="0">
              <a:buNone/>
            </a:pPr>
            <a:endParaRPr lang="en-US" sz="2400" dirty="0"/>
          </a:p>
        </p:txBody>
      </p:sp>
      <p:sp>
        <p:nvSpPr>
          <p:cNvPr id="6" name="Content Placeholder 2">
            <a:extLst>
              <a:ext uri="{FF2B5EF4-FFF2-40B4-BE49-F238E27FC236}">
                <a16:creationId xmlns:a16="http://schemas.microsoft.com/office/drawing/2014/main" id="{54FE6A1F-0533-468D-8E69-445107A489BF}"/>
              </a:ext>
            </a:extLst>
          </p:cNvPr>
          <p:cNvSpPr txBox="1">
            <a:spLocks/>
          </p:cNvSpPr>
          <p:nvPr/>
        </p:nvSpPr>
        <p:spPr>
          <a:xfrm>
            <a:off x="6809172" y="1605162"/>
            <a:ext cx="4544627"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202450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a:t>
            </a:r>
            <a:r>
              <a:rPr lang="en-US" b="0" dirty="0"/>
              <a:t>(continued)</a:t>
            </a:r>
          </a:p>
        </p:txBody>
      </p:sp>
      <p:sp>
        <p:nvSpPr>
          <p:cNvPr id="3" name="Date Placeholder 2"/>
          <p:cNvSpPr>
            <a:spLocks noGrp="1"/>
          </p:cNvSpPr>
          <p:nvPr>
            <p:ph type="dt" sz="half" idx="10"/>
          </p:nvPr>
        </p:nvSpPr>
        <p:spPr/>
        <p:txBody>
          <a:bodyPr/>
          <a:lstStyle/>
          <a:p>
            <a:endParaRPr lang="en-US" dirty="0"/>
          </a:p>
        </p:txBody>
      </p:sp>
      <p:sp>
        <p:nvSpPr>
          <p:cNvPr id="4" name="Slide Number Placeholder 3"/>
          <p:cNvSpPr>
            <a:spLocks noGrp="1"/>
          </p:cNvSpPr>
          <p:nvPr>
            <p:ph type="sldNum" sz="quarter" idx="12"/>
          </p:nvPr>
        </p:nvSpPr>
        <p:spPr/>
        <p:txBody>
          <a:bodyPr/>
          <a:lstStyle/>
          <a:p>
            <a:fld id="{A91211EB-C0C8-A244-9EAD-66D29CB5DA67}" type="slidenum">
              <a:rPr lang="en-US" smtClean="0"/>
              <a:pPr/>
              <a:t>7</a:t>
            </a:fld>
            <a:endParaRPr lang="en-US" dirty="0"/>
          </a:p>
        </p:txBody>
      </p:sp>
      <p:sp>
        <p:nvSpPr>
          <p:cNvPr id="5" name="Content Placeholder 2">
            <a:extLst>
              <a:ext uri="{FF2B5EF4-FFF2-40B4-BE49-F238E27FC236}">
                <a16:creationId xmlns:a16="http://schemas.microsoft.com/office/drawing/2014/main" id="{0133D5D9-F199-4673-A4CA-2D5A6CC691EC}"/>
              </a:ext>
            </a:extLst>
          </p:cNvPr>
          <p:cNvSpPr txBox="1">
            <a:spLocks/>
          </p:cNvSpPr>
          <p:nvPr/>
        </p:nvSpPr>
        <p:spPr>
          <a:xfrm>
            <a:off x="838198" y="1690688"/>
            <a:ext cx="10799619" cy="47457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indent="0">
              <a:spcBef>
                <a:spcPts val="0"/>
              </a:spcBef>
              <a:spcAft>
                <a:spcPts val="0"/>
              </a:spcAft>
              <a:buNone/>
            </a:pPr>
            <a:r>
              <a:rPr lang="de-DE" sz="2400" dirty="0">
                <a:effectLst/>
                <a:ea typeface="Calibri" panose="020F0502020204030204" pitchFamily="34" charset="0"/>
              </a:rPr>
              <a:t>If an employee exhausts the length of time allowed for continuation (i.e. Sickness Injury / 12 months), or if they do not make premium payments when payments are due, their group coverage will terminate. </a:t>
            </a:r>
            <a:endParaRPr lang="en-US" sz="2400" dirty="0">
              <a:ea typeface="Calibri" panose="020F0502020204030204" pitchFamily="34" charset="0"/>
            </a:endParaRPr>
          </a:p>
          <a:p>
            <a:pPr marL="0" marR="0" indent="0">
              <a:spcBef>
                <a:spcPts val="0"/>
              </a:spcBef>
              <a:spcAft>
                <a:spcPts val="0"/>
              </a:spcAft>
              <a:buNone/>
            </a:pPr>
            <a:endParaRPr lang="en-US" sz="2400" dirty="0">
              <a:effectLst/>
              <a:ea typeface="Calibri" panose="020F0502020204030204" pitchFamily="34" charset="0"/>
            </a:endParaRPr>
          </a:p>
          <a:p>
            <a:pPr marL="0" marR="0" indent="0">
              <a:spcBef>
                <a:spcPts val="0"/>
              </a:spcBef>
              <a:spcAft>
                <a:spcPts val="0"/>
              </a:spcAft>
              <a:buNone/>
            </a:pPr>
            <a:r>
              <a:rPr lang="de-DE" sz="2400" dirty="0">
                <a:effectLst/>
                <a:ea typeface="Calibri" panose="020F0502020204030204" pitchFamily="34" charset="0"/>
              </a:rPr>
              <a:t>At that time, if the employee is </a:t>
            </a:r>
            <a:r>
              <a:rPr lang="de-DE" sz="2400" u="sng" dirty="0">
                <a:effectLst/>
                <a:ea typeface="Calibri" panose="020F0502020204030204" pitchFamily="34" charset="0"/>
              </a:rPr>
              <a:t>under age 70, they may have the option to Port </a:t>
            </a:r>
            <a:r>
              <a:rPr lang="de-DE" sz="2400" dirty="0">
                <a:effectLst/>
                <a:ea typeface="Calibri" panose="020F0502020204030204" pitchFamily="34" charset="0"/>
              </a:rPr>
              <a:t>their coverage. If the employee </a:t>
            </a:r>
            <a:r>
              <a:rPr lang="de-DE" sz="2400" u="sng" dirty="0">
                <a:effectLst/>
                <a:ea typeface="Calibri" panose="020F0502020204030204" pitchFamily="34" charset="0"/>
              </a:rPr>
              <a:t>is over age 70</a:t>
            </a:r>
            <a:r>
              <a:rPr lang="de-DE" sz="2400" dirty="0">
                <a:effectLst/>
                <a:ea typeface="Calibri" panose="020F0502020204030204" pitchFamily="34" charset="0"/>
              </a:rPr>
              <a:t> when coverage that has been continued ends, </a:t>
            </a:r>
            <a:r>
              <a:rPr lang="de-DE" sz="2400" u="sng" dirty="0">
                <a:effectLst/>
                <a:ea typeface="Calibri" panose="020F0502020204030204" pitchFamily="34" charset="0"/>
              </a:rPr>
              <a:t>they may have the option to Convert </a:t>
            </a:r>
            <a:r>
              <a:rPr lang="de-DE" sz="2400" dirty="0">
                <a:effectLst/>
                <a:ea typeface="Calibri" panose="020F0502020204030204" pitchFamily="34" charset="0"/>
              </a:rPr>
              <a:t>their coverage. </a:t>
            </a:r>
            <a:r>
              <a:rPr lang="de-DE" sz="2400" b="1" dirty="0">
                <a:effectLst/>
                <a:ea typeface="Calibri" panose="020F0502020204030204" pitchFamily="34" charset="0"/>
              </a:rPr>
              <a:t>Portability and/or Conversion MUST be elected within 31 days of the date the group coverage terminates. </a:t>
            </a:r>
            <a:endParaRPr lang="en-US" sz="2400" b="1" dirty="0">
              <a:effectLst/>
              <a:ea typeface="Calibri" panose="020F0502020204030204" pitchFamily="34" charset="0"/>
            </a:endParaRPr>
          </a:p>
          <a:p>
            <a:pPr marL="0" marR="0" indent="0">
              <a:lnSpc>
                <a:spcPct val="107000"/>
              </a:lnSpc>
              <a:spcBef>
                <a:spcPts val="0"/>
              </a:spcBef>
              <a:spcAft>
                <a:spcPts val="800"/>
              </a:spcAft>
              <a:buNone/>
            </a:pPr>
            <a:endParaRPr lang="en-US" sz="2400" dirty="0">
              <a:ea typeface="Calibri" panose="020F0502020204030204" pitchFamily="34" charset="0"/>
              <a:cs typeface="Times New Roman" panose="02020603050405020304" pitchFamily="18" charset="0"/>
            </a:endParaRPr>
          </a:p>
          <a:p>
            <a:pPr marL="0" indent="0">
              <a:buNone/>
            </a:pPr>
            <a:endParaRPr lang="en-US" sz="2400" dirty="0"/>
          </a:p>
          <a:p>
            <a:endParaRPr lang="en-US" sz="2400" dirty="0"/>
          </a:p>
          <a:p>
            <a:endParaRPr lang="en-US" sz="2400" dirty="0"/>
          </a:p>
          <a:p>
            <a:endParaRPr lang="en-US" sz="2400" dirty="0"/>
          </a:p>
          <a:p>
            <a:pPr marL="0" indent="0">
              <a:buNone/>
            </a:pPr>
            <a:endParaRPr lang="en-US" sz="2400" dirty="0"/>
          </a:p>
        </p:txBody>
      </p:sp>
      <p:sp>
        <p:nvSpPr>
          <p:cNvPr id="6" name="Content Placeholder 2">
            <a:extLst>
              <a:ext uri="{FF2B5EF4-FFF2-40B4-BE49-F238E27FC236}">
                <a16:creationId xmlns:a16="http://schemas.microsoft.com/office/drawing/2014/main" id="{54FE6A1F-0533-468D-8E69-445107A489BF}"/>
              </a:ext>
            </a:extLst>
          </p:cNvPr>
          <p:cNvSpPr txBox="1">
            <a:spLocks/>
          </p:cNvSpPr>
          <p:nvPr/>
        </p:nvSpPr>
        <p:spPr>
          <a:xfrm>
            <a:off x="6809172" y="1605162"/>
            <a:ext cx="4544627"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30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Courier New" charset="0"/>
              <a:buChar char="o"/>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3221706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8"/>
            <a:ext cx="10515600" cy="1009650"/>
          </a:xfrm>
        </p:spPr>
        <p:txBody>
          <a:bodyPr>
            <a:normAutofit fontScale="90000"/>
          </a:bodyPr>
          <a:lstStyle/>
          <a:p>
            <a:br>
              <a:rPr lang="en-US" dirty="0"/>
            </a:br>
            <a:r>
              <a:rPr lang="en-US" sz="4900" dirty="0"/>
              <a:t>Defining “Actively at Work”</a:t>
            </a:r>
            <a:br>
              <a:rPr lang="en-US" dirty="0"/>
            </a:br>
            <a:endParaRPr lang="en-US" dirty="0"/>
          </a:p>
        </p:txBody>
      </p:sp>
      <p:sp>
        <p:nvSpPr>
          <p:cNvPr id="3" name="Content Placeholder 2"/>
          <p:cNvSpPr>
            <a:spLocks noGrp="1"/>
          </p:cNvSpPr>
          <p:nvPr>
            <p:ph idx="1"/>
          </p:nvPr>
        </p:nvSpPr>
        <p:spPr>
          <a:xfrm>
            <a:off x="838200" y="2036618"/>
            <a:ext cx="10515600" cy="4140344"/>
          </a:xfrm>
        </p:spPr>
        <p:txBody>
          <a:bodyPr>
            <a:normAutofit/>
          </a:bodyPr>
          <a:lstStyle/>
          <a:p>
            <a:pPr marL="0" marR="0" indent="0">
              <a:lnSpc>
                <a:spcPct val="107000"/>
              </a:lnSpc>
              <a:spcBef>
                <a:spcPts val="0"/>
              </a:spcBef>
              <a:spcAft>
                <a:spcPts val="800"/>
              </a:spcAft>
              <a:buNone/>
            </a:pPr>
            <a:r>
              <a:rPr lang="en-US" sz="2400" b="1" dirty="0">
                <a:effectLst/>
                <a:ea typeface="Calibri" panose="020F0502020204030204" pitchFamily="34" charset="0"/>
                <a:cs typeface="Times New Roman" panose="02020603050405020304" pitchFamily="18" charset="0"/>
              </a:rPr>
              <a:t>Active Work, Actively at Work – </a:t>
            </a:r>
            <a:r>
              <a:rPr lang="en-US" sz="2400" dirty="0">
                <a:effectLst/>
                <a:ea typeface="Calibri" panose="020F0502020204030204" pitchFamily="34" charset="0"/>
                <a:cs typeface="Times New Roman" panose="02020603050405020304" pitchFamily="18" charset="0"/>
              </a:rPr>
              <a:t>the employee is physically present at his or her customary place of employment with the intent and ability of working the scheduled hours and doing the normal duties of his or her job on that day.</a:t>
            </a:r>
          </a:p>
          <a:p>
            <a:pPr marL="0" indent="0">
              <a:buNone/>
            </a:pPr>
            <a:endParaRPr lang="en-US" dirty="0"/>
          </a:p>
          <a:p>
            <a:endParaRPr lang="en-US" dirty="0"/>
          </a:p>
          <a:p>
            <a:pPr marL="457200" lvl="1" indent="0">
              <a:buNone/>
            </a:pPr>
            <a:endParaRPr lang="en-US" dirty="0"/>
          </a:p>
        </p:txBody>
      </p:sp>
      <p:sp>
        <p:nvSpPr>
          <p:cNvPr id="4" name="Date Placeholder 3"/>
          <p:cNvSpPr>
            <a:spLocks noGrp="1"/>
          </p:cNvSpPr>
          <p:nvPr>
            <p:ph type="dt" sz="half" idx="10"/>
          </p:nvPr>
        </p:nvSpPr>
        <p:spPr/>
        <p:txBody>
          <a:bodyPr/>
          <a:lstStyle/>
          <a:p>
            <a:endParaRPr lang="en-US" dirty="0"/>
          </a:p>
        </p:txBody>
      </p:sp>
      <p:sp>
        <p:nvSpPr>
          <p:cNvPr id="5" name="Slide Number Placeholder 4"/>
          <p:cNvSpPr>
            <a:spLocks noGrp="1"/>
          </p:cNvSpPr>
          <p:nvPr>
            <p:ph type="sldNum" sz="quarter" idx="12"/>
          </p:nvPr>
        </p:nvSpPr>
        <p:spPr/>
        <p:txBody>
          <a:bodyPr/>
          <a:lstStyle/>
          <a:p>
            <a:fld id="{A91211EB-C0C8-A244-9EAD-66D29CB5DA67}" type="slidenum">
              <a:rPr lang="en-US" smtClean="0"/>
              <a:pPr/>
              <a:t>8</a:t>
            </a:fld>
            <a:endParaRPr lang="en-US" dirty="0"/>
          </a:p>
        </p:txBody>
      </p:sp>
    </p:spTree>
    <p:extLst>
      <p:ext uri="{BB962C8B-B14F-4D97-AF65-F5344CB8AC3E}">
        <p14:creationId xmlns:p14="http://schemas.microsoft.com/office/powerpoint/2010/main" val="3266864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125C8-F8E9-41B3-8E06-8C66870751CD}"/>
              </a:ext>
            </a:extLst>
          </p:cNvPr>
          <p:cNvSpPr>
            <a:spLocks noGrp="1"/>
          </p:cNvSpPr>
          <p:nvPr>
            <p:ph type="title"/>
          </p:nvPr>
        </p:nvSpPr>
        <p:spPr/>
        <p:txBody>
          <a:bodyPr/>
          <a:lstStyle/>
          <a:p>
            <a:r>
              <a:rPr lang="en-US" dirty="0"/>
              <a:t>Waiver of Life Insurance Premium		</a:t>
            </a:r>
          </a:p>
        </p:txBody>
      </p:sp>
      <p:sp>
        <p:nvSpPr>
          <p:cNvPr id="3" name="Content Placeholder 2">
            <a:extLst>
              <a:ext uri="{FF2B5EF4-FFF2-40B4-BE49-F238E27FC236}">
                <a16:creationId xmlns:a16="http://schemas.microsoft.com/office/drawing/2014/main" id="{D7A6C8D0-D80A-492A-9EC4-66A512DBD634}"/>
              </a:ext>
            </a:extLst>
          </p:cNvPr>
          <p:cNvSpPr>
            <a:spLocks noGrp="1"/>
          </p:cNvSpPr>
          <p:nvPr>
            <p:ph idx="1"/>
          </p:nvPr>
        </p:nvSpPr>
        <p:spPr/>
        <p:txBody>
          <a:bodyPr>
            <a:normAutofit fontScale="92500" lnSpcReduction="10000"/>
          </a:bodyPr>
          <a:lstStyle/>
          <a:p>
            <a:pPr marL="0" marR="0" indent="0">
              <a:lnSpc>
                <a:spcPct val="107000"/>
              </a:lnSpc>
              <a:spcBef>
                <a:spcPts val="0"/>
              </a:spcBef>
              <a:spcAft>
                <a:spcPts val="0"/>
              </a:spcAft>
              <a:buNone/>
            </a:pPr>
            <a:r>
              <a:rPr lang="en-US" sz="2400" b="1" u="sng" dirty="0">
                <a:effectLst/>
                <a:ea typeface="Calibri" panose="020F0502020204030204" pitchFamily="34" charset="0"/>
                <a:cs typeface="Times New Roman" panose="02020603050405020304" pitchFamily="18" charset="0"/>
              </a:rPr>
              <a:t>Waiver of Life Insurance Premium Disability Benefit </a:t>
            </a:r>
            <a:endParaRPr lang="en-US" sz="2400" b="1" u="sng" dirty="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400" dirty="0">
                <a:effectLst/>
                <a:ea typeface="Calibri" panose="020F0502020204030204" pitchFamily="34" charset="0"/>
                <a:cs typeface="Times New Roman" panose="02020603050405020304" pitchFamily="18" charset="0"/>
              </a:rPr>
              <a:t>ReliaStar Life waives an employee’s Life Insurance premium that becomes due while they are </a:t>
            </a:r>
            <a:r>
              <a:rPr lang="en-US" sz="2400" b="1" u="sng" dirty="0">
                <a:effectLst/>
                <a:ea typeface="Calibri" panose="020F0502020204030204" pitchFamily="34" charset="0"/>
                <a:cs typeface="Times New Roman" panose="02020603050405020304" pitchFamily="18" charset="0"/>
              </a:rPr>
              <a:t>totally disabled</a:t>
            </a:r>
            <a:r>
              <a:rPr lang="en-US" sz="2400" dirty="0">
                <a:effectLst/>
                <a:ea typeface="Calibri" panose="020F0502020204030204" pitchFamily="34" charset="0"/>
                <a:cs typeface="Times New Roman" panose="02020603050405020304" pitchFamily="18" charset="0"/>
              </a:rPr>
              <a:t>*. </a:t>
            </a:r>
          </a:p>
          <a:p>
            <a:pPr marL="0" marR="0" indent="0">
              <a:spcBef>
                <a:spcPts val="0"/>
              </a:spcBef>
              <a:spcAft>
                <a:spcPts val="0"/>
              </a:spcAft>
              <a:buNone/>
            </a:pPr>
            <a:endParaRPr lang="en-US" sz="2400" dirty="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400" dirty="0">
                <a:effectLst/>
                <a:ea typeface="Calibri" panose="020F0502020204030204" pitchFamily="34" charset="0"/>
              </a:rPr>
              <a:t>When ReliaStar Life waives a premium it includes Life Insurance, Accelerated Death Benefit. It does not include Dependent's Insurance, or any other benefits as elected under this certificate which were effective at the time of disability.</a:t>
            </a:r>
          </a:p>
          <a:p>
            <a:pPr marL="0" marR="0" indent="0">
              <a:spcBef>
                <a:spcPts val="0"/>
              </a:spcBef>
              <a:spcAft>
                <a:spcPts val="0"/>
              </a:spcAft>
              <a:buNone/>
            </a:pPr>
            <a:r>
              <a:rPr lang="en-US" sz="2400" dirty="0">
                <a:effectLst/>
                <a:ea typeface="Calibri" panose="020F0502020204030204" pitchFamily="34" charset="0"/>
              </a:rPr>
              <a:t> </a:t>
            </a:r>
            <a:endParaRPr lang="en-US" sz="2400" dirty="0">
              <a:ea typeface="Calibri" panose="020F0502020204030204" pitchFamily="34" charset="0"/>
            </a:endParaRPr>
          </a:p>
          <a:p>
            <a:pPr marL="0" marR="0" indent="0">
              <a:spcBef>
                <a:spcPts val="0"/>
              </a:spcBef>
              <a:spcAft>
                <a:spcPts val="0"/>
              </a:spcAft>
              <a:buNone/>
            </a:pPr>
            <a:r>
              <a:rPr lang="en-US" sz="2400" b="1" dirty="0">
                <a:effectLst/>
                <a:ea typeface="Calibri" panose="020F0502020204030204" pitchFamily="34" charset="0"/>
              </a:rPr>
              <a:t>*Total Disability, Totally Disabled – </a:t>
            </a:r>
            <a:r>
              <a:rPr lang="en-US" sz="2400" b="1" dirty="0">
                <a:ea typeface="Calibri" panose="020F0502020204030204" pitchFamily="34" charset="0"/>
              </a:rPr>
              <a:t> </a:t>
            </a:r>
            <a:r>
              <a:rPr lang="en-US" sz="2400" dirty="0">
                <a:ea typeface="Calibri" panose="020F0502020204030204" pitchFamily="34" charset="0"/>
              </a:rPr>
              <a:t>covered employee’s </a:t>
            </a:r>
            <a:r>
              <a:rPr lang="en-US" sz="2400" dirty="0">
                <a:effectLst/>
                <a:ea typeface="Calibri" panose="020F0502020204030204" pitchFamily="34" charset="0"/>
              </a:rPr>
              <a:t>inability, due to sickness or accidental injury, to work at or perform the material and substantial duties of any job suited to their education, training or experience.</a:t>
            </a:r>
          </a:p>
          <a:p>
            <a:pPr marL="0" indent="0">
              <a:buNone/>
            </a:pPr>
            <a:endParaRPr lang="en-US" sz="1800" b="1" i="1" dirty="0"/>
          </a:p>
          <a:p>
            <a:pPr marL="0" indent="0">
              <a:buNone/>
            </a:pPr>
            <a:r>
              <a:rPr lang="en-US" sz="1800" b="1" i="1" dirty="0"/>
              <a:t>An employee must be under age 60 and must apply for Waiver within 12 months of their date of disability. See the certificate for additional requirements and limitations.</a:t>
            </a:r>
          </a:p>
        </p:txBody>
      </p:sp>
      <p:sp>
        <p:nvSpPr>
          <p:cNvPr id="4" name="Date Placeholder 3">
            <a:extLst>
              <a:ext uri="{FF2B5EF4-FFF2-40B4-BE49-F238E27FC236}">
                <a16:creationId xmlns:a16="http://schemas.microsoft.com/office/drawing/2014/main" id="{6E1F054D-4A6B-431A-8555-2C95E08D5D6F}"/>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BD4C1A5B-34DB-4A60-853D-42EBBF4457D4}"/>
              </a:ext>
            </a:extLst>
          </p:cNvPr>
          <p:cNvSpPr>
            <a:spLocks noGrp="1"/>
          </p:cNvSpPr>
          <p:nvPr>
            <p:ph type="sldNum" sz="quarter" idx="12"/>
          </p:nvPr>
        </p:nvSpPr>
        <p:spPr/>
        <p:txBody>
          <a:bodyPr/>
          <a:lstStyle/>
          <a:p>
            <a:fld id="{A91211EB-C0C8-A244-9EAD-66D29CB5DA67}" type="slidenum">
              <a:rPr lang="en-US" smtClean="0"/>
              <a:t>9</a:t>
            </a:fld>
            <a:endParaRPr lang="en-US" dirty="0"/>
          </a:p>
        </p:txBody>
      </p:sp>
    </p:spTree>
    <p:extLst>
      <p:ext uri="{BB962C8B-B14F-4D97-AF65-F5344CB8AC3E}">
        <p14:creationId xmlns:p14="http://schemas.microsoft.com/office/powerpoint/2010/main" val="61245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SHR-PowerPoint-Blue-Plum" id="{65C0D558-2400-A64E-9C06-963EE0847A87}" vid="{2BB7BC5D-B737-FF40-AAB9-38166D8078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82BD3290C2AB949BA554DFD0D21C202" ma:contentTypeVersion="4" ma:contentTypeDescription="Create a new document." ma:contentTypeScope="" ma:versionID="0f3776d116985060e677aa38ada2aa3e">
  <xsd:schema xmlns:xsd="http://www.w3.org/2001/XMLSchema" xmlns:xs="http://www.w3.org/2001/XMLSchema" xmlns:p="http://schemas.microsoft.com/office/2006/metadata/properties" xmlns:ns2="c90526fc-b100-41ab-b186-2d0015f3e123" xmlns:ns3="4fea1230-bf43-4c14-8644-21c63d4a1be6" targetNamespace="http://schemas.microsoft.com/office/2006/metadata/properties" ma:root="true" ma:fieldsID="7865b90853a18b6cbec9e71a77e114ee" ns2:_="" ns3:_="">
    <xsd:import namespace="c90526fc-b100-41ab-b186-2d0015f3e123"/>
    <xsd:import namespace="4fea1230-bf43-4c14-8644-21c63d4a1be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0526fc-b100-41ab-b186-2d0015f3e1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fea1230-bf43-4c14-8644-21c63d4a1be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1E3DA1-A9AB-44C1-95DF-3A33EBBECFE9}">
  <ds:schemaRefs>
    <ds:schemaRef ds:uri="4fea1230-bf43-4c14-8644-21c63d4a1be6"/>
    <ds:schemaRef ds:uri="http://schemas.microsoft.com/office/2006/metadata/properties"/>
    <ds:schemaRef ds:uri="http://purl.org/dc/terms/"/>
    <ds:schemaRef ds:uri="http://schemas.openxmlformats.org/package/2006/metadata/core-properties"/>
    <ds:schemaRef ds:uri="http://purl.org/dc/dcmitype/"/>
    <ds:schemaRef ds:uri="http://www.w3.org/XML/1998/namespace"/>
    <ds:schemaRef ds:uri="http://schemas.microsoft.com/office/2006/documentManagement/types"/>
    <ds:schemaRef ds:uri="http://schemas.microsoft.com/office/infopath/2007/PartnerControls"/>
    <ds:schemaRef ds:uri="c90526fc-b100-41ab-b186-2d0015f3e123"/>
    <ds:schemaRef ds:uri="http://purl.org/dc/elements/1.1/"/>
  </ds:schemaRefs>
</ds:datastoreItem>
</file>

<file path=customXml/itemProps2.xml><?xml version="1.0" encoding="utf-8"?>
<ds:datastoreItem xmlns:ds="http://schemas.openxmlformats.org/officeDocument/2006/customXml" ds:itemID="{862FEFA7-19E6-4810-9CA9-79035E61023B}">
  <ds:schemaRefs>
    <ds:schemaRef ds:uri="http://schemas.microsoft.com/sharepoint/v3/contenttype/forms"/>
  </ds:schemaRefs>
</ds:datastoreItem>
</file>

<file path=customXml/itemProps3.xml><?xml version="1.0" encoding="utf-8"?>
<ds:datastoreItem xmlns:ds="http://schemas.openxmlformats.org/officeDocument/2006/customXml" ds:itemID="{0165133F-6C74-45C8-B1D3-54C2B0AA2B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0526fc-b100-41ab-b186-2d0015f3e123"/>
    <ds:schemaRef ds:uri="4fea1230-bf43-4c14-8644-21c63d4a1b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19290</TotalTime>
  <Words>1044</Words>
  <Application>Microsoft Office PowerPoint</Application>
  <PresentationFormat>Widescreen</PresentationFormat>
  <Paragraphs>120</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Courier New</vt:lpstr>
      <vt:lpstr>Symbol</vt:lpstr>
      <vt:lpstr>Office Theme</vt:lpstr>
      <vt:lpstr>NCFlex HBR Training – GTL and LOA</vt:lpstr>
      <vt:lpstr>Agenda </vt:lpstr>
      <vt:lpstr>The purpose of this training is to educate you on the GTL contract provisions for Continuation, Portability, Conversion and Waiver or Premium.  This is a summary of benefits only. A complete description of benefits, limitations, exclusions and termination of coverage are provided in the certificate of insurance and riders. All coverage is subject to the terms and conditions of the group policy. If there is any discrepancy between this document and the group policy documents, the policy documents will govern. </vt:lpstr>
      <vt:lpstr>Overview</vt:lpstr>
      <vt:lpstr>Overview (continued)</vt:lpstr>
      <vt:lpstr>Overview (continued)</vt:lpstr>
      <vt:lpstr>Overview (continued)</vt:lpstr>
      <vt:lpstr> Defining “Actively at Work” </vt:lpstr>
      <vt:lpstr>Waiver of Life Insurance Premium  </vt:lpstr>
      <vt:lpstr> Porting Group Term Life Coverage </vt:lpstr>
      <vt:lpstr> Conversion Rights </vt:lpstr>
      <vt:lpstr> Questions?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Rouse, Kara F</cp:lastModifiedBy>
  <cp:revision>791</cp:revision>
  <cp:lastPrinted>2020-03-03T18:48:59Z</cp:lastPrinted>
  <dcterms:created xsi:type="dcterms:W3CDTF">2019-01-16T17:18:45Z</dcterms:created>
  <dcterms:modified xsi:type="dcterms:W3CDTF">2021-01-05T20:48:42Z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0x010100282BD3290C2AB949BA554DFD0D21C202</vt:lpwstr>
  </property>
  <property fmtid="{D5CDD505-2E9C-101B-9397-08002B2CF9AE}" pid="3" name="MSIP_Label_01402931-ee1f-401a-a3a4-d813c808f41c_Enabled">
    <vt:lpwstr>true</vt:lpwstr>
  </property>
  <property fmtid="{D5CDD505-2E9C-101B-9397-08002B2CF9AE}" pid="4" name="MSIP_Label_01402931-ee1f-401a-a3a4-d813c808f41c_SetDate">
    <vt:lpwstr>2020-12-01T14:28:45Z</vt:lpwstr>
  </property>
  <property fmtid="{D5CDD505-2E9C-101B-9397-08002B2CF9AE}" pid="5" name="MSIP_Label_01402931-ee1f-401a-a3a4-d813c808f41c_Method">
    <vt:lpwstr>Privileged</vt:lpwstr>
  </property>
  <property fmtid="{D5CDD505-2E9C-101B-9397-08002B2CF9AE}" pid="6" name="MSIP_Label_01402931-ee1f-401a-a3a4-d813c808f41c_Name">
    <vt:lpwstr>Restricted - Business Information</vt:lpwstr>
  </property>
  <property fmtid="{D5CDD505-2E9C-101B-9397-08002B2CF9AE}" pid="7" name="MSIP_Label_01402931-ee1f-401a-a3a4-d813c808f41c_SiteId">
    <vt:lpwstr>e3054106-a46a-4dc0-b86d-2ba84a24cdc4</vt:lpwstr>
  </property>
  <property fmtid="{D5CDD505-2E9C-101B-9397-08002B2CF9AE}" pid="8" name="MSIP_Label_01402931-ee1f-401a-a3a4-d813c808f41c_ActionId">
    <vt:lpwstr>0133f959-a230-41c4-b259-96c5622173d7</vt:lpwstr>
  </property>
  <property fmtid="{D5CDD505-2E9C-101B-9397-08002B2CF9AE}" pid="9" name="MSIP_Label_01402931-ee1f-401a-a3a4-d813c808f41c_ContentBits">
    <vt:lpwstr>0</vt:lpwstr>
  </property>
</Properties>
</file>