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changesInfos/changesInfo1.xml" ContentType="application/vnd.ms-powerpoint.changesinfo+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notesMasterIdLst>
    <p:notesMasterId r:id="rId31"/>
  </p:notesMasterIdLst>
  <p:handoutMasterIdLst>
    <p:handoutMasterId r:id="rId32"/>
  </p:handoutMasterIdLst>
  <p:sldIdLst>
    <p:sldId id="282" r:id="rId5"/>
    <p:sldId id="283" r:id="rId6"/>
    <p:sldId id="302" r:id="rId7"/>
    <p:sldId id="305" r:id="rId8"/>
    <p:sldId id="306" r:id="rId9"/>
    <p:sldId id="311" r:id="rId10"/>
    <p:sldId id="307" r:id="rId11"/>
    <p:sldId id="295" r:id="rId12"/>
    <p:sldId id="303" r:id="rId13"/>
    <p:sldId id="309" r:id="rId14"/>
    <p:sldId id="312" r:id="rId15"/>
    <p:sldId id="308" r:id="rId16"/>
    <p:sldId id="313" r:id="rId17"/>
    <p:sldId id="314" r:id="rId18"/>
    <p:sldId id="315" r:id="rId19"/>
    <p:sldId id="316" r:id="rId20"/>
    <p:sldId id="310" r:id="rId21"/>
    <p:sldId id="317" r:id="rId22"/>
    <p:sldId id="318" r:id="rId23"/>
    <p:sldId id="319" r:id="rId24"/>
    <p:sldId id="320" r:id="rId25"/>
    <p:sldId id="322" r:id="rId26"/>
    <p:sldId id="323" r:id="rId27"/>
    <p:sldId id="324" r:id="rId28"/>
    <p:sldId id="325" r:id="rId29"/>
    <p:sldId id="304" r:id="rId3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Title &amp; Agenda" id="{C70906DF-FA0B-4D32-A4DD-C3CC8E9D55F6}">
          <p14:sldIdLst>
            <p14:sldId id="282"/>
            <p14:sldId id="283"/>
          </p14:sldIdLst>
        </p14:section>
        <p14:section name="Section 1" id="{EF0FDC33-03FC-4A21-8B08-40851EFC8550}">
          <p14:sldIdLst>
            <p14:sldId id="302"/>
            <p14:sldId id="305"/>
            <p14:sldId id="306"/>
            <p14:sldId id="311"/>
            <p14:sldId id="307"/>
            <p14:sldId id="295"/>
            <p14:sldId id="303"/>
            <p14:sldId id="309"/>
            <p14:sldId id="312"/>
            <p14:sldId id="308"/>
            <p14:sldId id="313"/>
            <p14:sldId id="314"/>
            <p14:sldId id="315"/>
            <p14:sldId id="316"/>
            <p14:sldId id="310"/>
            <p14:sldId id="317"/>
            <p14:sldId id="318"/>
            <p14:sldId id="319"/>
            <p14:sldId id="320"/>
            <p14:sldId id="322"/>
            <p14:sldId id="323"/>
            <p14:sldId id="324"/>
            <p14:sldId id="325"/>
            <p14:sldId id="304"/>
          </p14:sldIdLst>
        </p14:section>
      </p14:sectionLst>
    </p:ext>
    <p:ext uri="{EFAFB233-063F-42B5-8137-9DF3F51BA10A}">
      <p15:sldGuideLst xmlns:p15="http://schemas.microsoft.com/office/powerpoint/2012/main"/>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80BEE319-11D2-4534-2E59-650B47877420}" name="VanWinkle, Dan" initials="DV" userId="S::dan.vanwinkle@nc.gov::736516f5-3f72-4740-8e2c-dbc527d61f53" providerId="AD"/>
  <p188:author id="{C26D2DB1-4D29-5822-F951-C7E7CED68D65}" name="Dyer, Ella" initials="ED" userId="S::ella.dyer@nc.gov::2585bac6-86d4-4905-af90-785873af2722" providerId="AD"/>
  <p188:author id="{362341C6-7A16-465F-D570-7EAB51504056}" name="Freed, Devon A" initials="FD" userId="S::devon.freed@nc.gov::8558a8c6-3983-459f-9ecd-2fcb3dc46b27"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E8E8E8"/>
    <a:srgbClr val="B3092E"/>
    <a:srgbClr val="1A315D"/>
    <a:srgbClr val="002D5E"/>
    <a:srgbClr val="002868"/>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F1A022D5-26B5-4F46-A849-3F2F016AC123}" v="1" dt="2026-06-24T11:57:24.887"/>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D113A9D2-9D6B-4929-AA2D-F23B5EE8CBE7}" styleName="Themed Style 2 - Accent 1">
    <a:tblBg>
      <a:fillRef idx="3">
        <a:schemeClr val="accent1"/>
      </a:fillRef>
      <a:effectRef idx="3">
        <a:schemeClr val="accent1"/>
      </a:effectRef>
    </a:tblBg>
    <a:wholeTbl>
      <a:tcTxStyle>
        <a:fontRef idx="minor">
          <a:scrgbClr r="0" g="0" b="0"/>
        </a:fontRef>
        <a:schemeClr val="lt1"/>
      </a:tcTxStyle>
      <a:tcStyle>
        <a:tcBdr>
          <a:left>
            <a:lnRef idx="1">
              <a:schemeClr val="accent1">
                <a:tint val="50000"/>
              </a:schemeClr>
            </a:lnRef>
          </a:left>
          <a:right>
            <a:lnRef idx="1">
              <a:schemeClr val="accent1">
                <a:tint val="50000"/>
              </a:schemeClr>
            </a:lnRef>
          </a:right>
          <a:top>
            <a:lnRef idx="1">
              <a:schemeClr val="accent1">
                <a:tint val="50000"/>
              </a:schemeClr>
            </a:lnRef>
          </a:top>
          <a:bottom>
            <a:lnRef idx="1">
              <a:schemeClr val="accent1">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05" d="100"/>
          <a:sy n="105" d="100"/>
        </p:scale>
        <p:origin x="798" y="96"/>
      </p:cViewPr>
      <p:guideLst/>
    </p:cSldViewPr>
  </p:slideViewPr>
  <p:notesTextViewPr>
    <p:cViewPr>
      <p:scale>
        <a:sx n="1" d="1"/>
        <a:sy n="1" d="1"/>
      </p:scale>
      <p:origin x="0" y="0"/>
    </p:cViewPr>
  </p:notesTextViewPr>
  <p:notesViewPr>
    <p:cSldViewPr snapToGrid="0">
      <p:cViewPr>
        <p:scale>
          <a:sx n="1" d="2"/>
          <a:sy n="1" d="2"/>
        </p:scale>
        <p:origin x="0" y="0"/>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microsoft.com/office/2018/10/relationships/authors" Target="authors.xml"/><Relationship Id="rId21" Type="http://schemas.openxmlformats.org/officeDocument/2006/relationships/slide" Target="slides/slide17.xml"/><Relationship Id="rId34"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presProps" Target="presProps.xml"/><Relationship Id="rId38" Type="http://schemas.microsoft.com/office/2015/10/relationships/revisionInfo" Target="revisionInfo.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handoutMaster" Target="handoutMasters/handoutMaster1.xml"/><Relationship Id="rId37" Type="http://schemas.microsoft.com/office/2016/11/relationships/changesInfo" Target="changesInfos/changesInfo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theme" Target="theme/theme1.xml"/><Relationship Id="rId8" Type="http://schemas.openxmlformats.org/officeDocument/2006/relationships/slide" Target="slides/slide4.xml"/><Relationship Id="rId3" Type="http://schemas.openxmlformats.org/officeDocument/2006/relationships/customXml" Target="../customXml/item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Tyndall, Amy M" userId="4f74117d-e8d3-4e18-941f-d68205cffee5" providerId="ADAL" clId="{8B1CF189-6D80-4903-A9C3-83DB4E0BCCCB}"/>
    <pc:docChg chg="custSel modSld">
      <pc:chgData name="Tyndall, Amy M" userId="4f74117d-e8d3-4e18-941f-d68205cffee5" providerId="ADAL" clId="{8B1CF189-6D80-4903-A9C3-83DB4E0BCCCB}" dt="2026-06-24T12:00:04.358" v="9" actId="255"/>
      <pc:docMkLst>
        <pc:docMk/>
      </pc:docMkLst>
      <pc:sldChg chg="modSp mod">
        <pc:chgData name="Tyndall, Amy M" userId="4f74117d-e8d3-4e18-941f-d68205cffee5" providerId="ADAL" clId="{8B1CF189-6D80-4903-A9C3-83DB4E0BCCCB}" dt="2026-06-24T12:00:04.358" v="9" actId="255"/>
        <pc:sldMkLst>
          <pc:docMk/>
          <pc:sldMk cId="3673867981" sldId="309"/>
        </pc:sldMkLst>
        <pc:spChg chg="mod">
          <ac:chgData name="Tyndall, Amy M" userId="4f74117d-e8d3-4e18-941f-d68205cffee5" providerId="ADAL" clId="{8B1CF189-6D80-4903-A9C3-83DB4E0BCCCB}" dt="2026-06-24T12:00:04.358" v="9" actId="255"/>
          <ac:spMkLst>
            <pc:docMk/>
            <pc:sldMk cId="3673867981" sldId="309"/>
            <ac:spMk id="2" creationId="{C8EAA8AE-D5C2-C4D5-188F-A17F1CE2C2E7}"/>
          </ac:spMkLst>
        </pc:spChg>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8FFAEBB-6539-42EA-A8F4-7FEDC3DDE84B}" type="doc">
      <dgm:prSet loTypeId="urn:microsoft.com/office/officeart/2016/7/layout/VerticalDownArrowProcess" loCatId="process" qsTypeId="urn:microsoft.com/office/officeart/2005/8/quickstyle/simple2" qsCatId="simple" csTypeId="urn:microsoft.com/office/officeart/2005/8/colors/accent0_3" csCatId="mainScheme" phldr="1"/>
      <dgm:spPr/>
      <dgm:t>
        <a:bodyPr/>
        <a:lstStyle/>
        <a:p>
          <a:endParaRPr lang="en-US"/>
        </a:p>
      </dgm:t>
    </dgm:pt>
    <dgm:pt modelId="{6F456252-3D22-4935-A2AF-CB439B029E0D}">
      <dgm:prSet phldrT="[Text]" phldr="0"/>
      <dgm:spPr/>
      <dgm:t>
        <a:bodyPr/>
        <a:lstStyle/>
        <a:p>
          <a:r>
            <a:rPr lang="en-US">
              <a:latin typeface="Avenir Next LT Pro"/>
            </a:rPr>
            <a:t>1</a:t>
          </a:r>
        </a:p>
      </dgm:t>
    </dgm:pt>
    <dgm:pt modelId="{236FC1A9-3016-494E-804D-6E194D305D2E}" type="parTrans" cxnId="{549AE79F-371C-4582-A813-579D6CAD354A}">
      <dgm:prSet/>
      <dgm:spPr/>
      <dgm:t>
        <a:bodyPr/>
        <a:lstStyle/>
        <a:p>
          <a:endParaRPr lang="en-US"/>
        </a:p>
      </dgm:t>
    </dgm:pt>
    <dgm:pt modelId="{91A6B4CF-0B29-4389-9256-2AF1E885A957}" type="sibTrans" cxnId="{549AE79F-371C-4582-A813-579D6CAD354A}">
      <dgm:prSet/>
      <dgm:spPr/>
      <dgm:t>
        <a:bodyPr/>
        <a:lstStyle/>
        <a:p>
          <a:endParaRPr lang="en-US"/>
        </a:p>
      </dgm:t>
    </dgm:pt>
    <dgm:pt modelId="{41F2B19E-CE2C-4FCB-AB7C-34976DCA2874}">
      <dgm:prSet phldr="0"/>
      <dgm:spPr/>
      <dgm:t>
        <a:bodyPr/>
        <a:lstStyle/>
        <a:p>
          <a:pPr rtl="0"/>
          <a:r>
            <a:rPr kumimoji="0" lang="en-US" b="1" i="0" u="none" strike="noStrike" cap="none" spc="0" normalizeH="0" baseline="0" noProof="0" dirty="0">
              <a:ln>
                <a:noFill/>
              </a:ln>
              <a:solidFill>
                <a:srgbClr val="4472C4">
                  <a:lumMod val="50000"/>
                </a:srgbClr>
              </a:solidFill>
              <a:effectLst/>
              <a:uLnTx/>
              <a:uFillTx/>
              <a:latin typeface="Calibri" panose="020F0502020204030204"/>
              <a:ea typeface="+mn-ea"/>
              <a:cs typeface="+mn-cs"/>
            </a:rPr>
            <a:t>NCFlex Pre-tax Benefits </a:t>
          </a:r>
          <a:endParaRPr lang="en-US" b="1" dirty="0">
            <a:latin typeface="Avenir Next LT Pro Demi" panose="020B0704020202020204" pitchFamily="34" charset="0"/>
          </a:endParaRPr>
        </a:p>
      </dgm:t>
    </dgm:pt>
    <dgm:pt modelId="{00D11041-6289-4930-9786-C0A3C7C086C8}" type="parTrans" cxnId="{EF4B5511-2FB8-410C-834D-FBD18B662337}">
      <dgm:prSet/>
      <dgm:spPr/>
      <dgm:t>
        <a:bodyPr/>
        <a:lstStyle/>
        <a:p>
          <a:endParaRPr lang="en-US"/>
        </a:p>
      </dgm:t>
    </dgm:pt>
    <dgm:pt modelId="{043F551A-5926-44F8-A8B9-61BFB7FA6C17}" type="sibTrans" cxnId="{EF4B5511-2FB8-410C-834D-FBD18B662337}">
      <dgm:prSet/>
      <dgm:spPr/>
      <dgm:t>
        <a:bodyPr/>
        <a:lstStyle/>
        <a:p>
          <a:endParaRPr lang="en-US"/>
        </a:p>
      </dgm:t>
    </dgm:pt>
    <dgm:pt modelId="{A60DA510-08E8-4B0A-8909-16A2997BCE78}">
      <dgm:prSet phldr="0" custT="1"/>
      <dgm:spPr/>
      <dgm:t>
        <a:bodyPr/>
        <a:lstStyle/>
        <a:p>
          <a:pPr rtl="0"/>
          <a:r>
            <a:rPr kumimoji="0" lang="en-US" sz="2400" b="1" i="0" u="none" strike="noStrike" cap="none" spc="0" normalizeH="0" baseline="0" noProof="0" dirty="0">
              <a:ln>
                <a:noFill/>
              </a:ln>
              <a:solidFill>
                <a:srgbClr val="4472C4">
                  <a:lumMod val="50000"/>
                </a:srgbClr>
              </a:solidFill>
              <a:effectLst/>
              <a:uLnTx/>
              <a:uFillTx/>
              <a:latin typeface="Calibri" panose="020F0502020204030204"/>
              <a:ea typeface="+mn-ea"/>
              <a:cs typeface="+mn-cs"/>
            </a:rPr>
            <a:t>NC State Employees Credit Union</a:t>
          </a:r>
          <a:endParaRPr lang="en-US" sz="2400" b="1" dirty="0">
            <a:latin typeface="Avenir Next LT Pro Demi" panose="020B0704020202020204" pitchFamily="34" charset="0"/>
          </a:endParaRPr>
        </a:p>
      </dgm:t>
    </dgm:pt>
    <dgm:pt modelId="{32E52155-A1B9-4F41-AD19-ACDAE84C01C1}" type="parTrans" cxnId="{FBD7DD65-55B8-4D60-8ACD-3427F04AB9FA}">
      <dgm:prSet/>
      <dgm:spPr/>
      <dgm:t>
        <a:bodyPr/>
        <a:lstStyle/>
        <a:p>
          <a:endParaRPr lang="en-US"/>
        </a:p>
      </dgm:t>
    </dgm:pt>
    <dgm:pt modelId="{014FC8C5-5316-4E11-8471-72F30F676CCA}" type="sibTrans" cxnId="{FBD7DD65-55B8-4D60-8ACD-3427F04AB9FA}">
      <dgm:prSet/>
      <dgm:spPr/>
      <dgm:t>
        <a:bodyPr/>
        <a:lstStyle/>
        <a:p>
          <a:endParaRPr lang="en-US"/>
        </a:p>
      </dgm:t>
    </dgm:pt>
    <dgm:pt modelId="{C8773E32-2DF6-4029-8D41-123E15A7EB2D}">
      <dgm:prSet phldr="0"/>
      <dgm:spPr/>
      <dgm:t>
        <a:bodyPr/>
        <a:lstStyle/>
        <a:p>
          <a:pPr rtl="0"/>
          <a:r>
            <a:rPr lang="en-US" dirty="0">
              <a:latin typeface="Avenir Next LT Pro"/>
            </a:rPr>
            <a:t>2</a:t>
          </a:r>
        </a:p>
      </dgm:t>
    </dgm:pt>
    <dgm:pt modelId="{7B85048F-019F-4687-B67D-3E719DA29864}" type="parTrans" cxnId="{5839800F-0D78-44D5-8B6A-12E575286B29}">
      <dgm:prSet/>
      <dgm:spPr/>
      <dgm:t>
        <a:bodyPr/>
        <a:lstStyle/>
        <a:p>
          <a:endParaRPr lang="en-US"/>
        </a:p>
      </dgm:t>
    </dgm:pt>
    <dgm:pt modelId="{1C3B4D3D-DC0B-4F00-83BD-61F1F9E41C29}" type="sibTrans" cxnId="{5839800F-0D78-44D5-8B6A-12E575286B29}">
      <dgm:prSet/>
      <dgm:spPr/>
      <dgm:t>
        <a:bodyPr/>
        <a:lstStyle/>
        <a:p>
          <a:endParaRPr lang="en-US"/>
        </a:p>
      </dgm:t>
    </dgm:pt>
    <dgm:pt modelId="{CB04EC72-9C16-4C87-AFEE-B5D7D08146DC}">
      <dgm:prSet phldr="0"/>
      <dgm:spPr/>
      <dgm:t>
        <a:bodyPr/>
        <a:lstStyle/>
        <a:p>
          <a:r>
            <a:rPr lang="en-US" dirty="0">
              <a:latin typeface="Avenir Next LT Pro"/>
            </a:rPr>
            <a:t>3</a:t>
          </a:r>
        </a:p>
      </dgm:t>
    </dgm:pt>
    <dgm:pt modelId="{0B601DB2-C42B-4F80-96A7-7EF44CAB065A}" type="parTrans" cxnId="{CC984E66-705E-4F59-96CB-84C4C8EFC6DE}">
      <dgm:prSet/>
      <dgm:spPr/>
      <dgm:t>
        <a:bodyPr/>
        <a:lstStyle/>
        <a:p>
          <a:endParaRPr lang="en-US"/>
        </a:p>
      </dgm:t>
    </dgm:pt>
    <dgm:pt modelId="{A5056223-A3A6-422A-8C87-3A1E51BF00CA}" type="sibTrans" cxnId="{CC984E66-705E-4F59-96CB-84C4C8EFC6DE}">
      <dgm:prSet/>
      <dgm:spPr/>
      <dgm:t>
        <a:bodyPr/>
        <a:lstStyle/>
        <a:p>
          <a:endParaRPr lang="en-US"/>
        </a:p>
      </dgm:t>
    </dgm:pt>
    <dgm:pt modelId="{48EFB2E9-CCD7-453F-8926-5D571F8F0927}">
      <dgm:prSet phldr="0" custT="1"/>
      <dgm:spPr/>
      <dgm:t>
        <a:bodyPr/>
        <a:lstStyle/>
        <a:p>
          <a:pPr rtl="0"/>
          <a:r>
            <a:rPr kumimoji="0" lang="en-US" sz="2400" b="1" i="0" u="none" strike="noStrike" cap="none" spc="0" normalizeH="0" baseline="0" noProof="0" dirty="0">
              <a:ln>
                <a:noFill/>
              </a:ln>
              <a:solidFill>
                <a:srgbClr val="4472C4">
                  <a:lumMod val="50000"/>
                </a:srgbClr>
              </a:solidFill>
              <a:effectLst/>
              <a:uLnTx/>
              <a:uFillTx/>
              <a:latin typeface="Calibri" panose="020F0502020204030204"/>
              <a:ea typeface="+mn-ea"/>
              <a:cs typeface="+mn-cs"/>
            </a:rPr>
            <a:t>BREAK</a:t>
          </a:r>
          <a:endParaRPr lang="en-US" sz="2400" b="1" dirty="0">
            <a:latin typeface="Avenir Next LT Pro Demi"/>
          </a:endParaRPr>
        </a:p>
      </dgm:t>
    </dgm:pt>
    <dgm:pt modelId="{84DE7ED6-AAA9-4FAA-8ACA-DE36C195A140}" type="parTrans" cxnId="{7C10D4C6-2034-4239-8D54-D8BE95F76108}">
      <dgm:prSet/>
      <dgm:spPr/>
      <dgm:t>
        <a:bodyPr/>
        <a:lstStyle/>
        <a:p>
          <a:endParaRPr lang="en-US"/>
        </a:p>
      </dgm:t>
    </dgm:pt>
    <dgm:pt modelId="{97D9A339-4E04-4CEC-9409-6875F5C76469}" type="sibTrans" cxnId="{7C10D4C6-2034-4239-8D54-D8BE95F76108}">
      <dgm:prSet/>
      <dgm:spPr/>
      <dgm:t>
        <a:bodyPr/>
        <a:lstStyle/>
        <a:p>
          <a:endParaRPr lang="en-US"/>
        </a:p>
      </dgm:t>
    </dgm:pt>
    <dgm:pt modelId="{0860A476-305C-46AE-BF5C-C8666166EB5B}">
      <dgm:prSet phldr="0"/>
      <dgm:spPr/>
      <dgm:t>
        <a:bodyPr/>
        <a:lstStyle/>
        <a:p>
          <a:r>
            <a:rPr lang="en-US">
              <a:latin typeface="Avenir Next LT Pro"/>
            </a:rPr>
            <a:t>4</a:t>
          </a:r>
          <a:endParaRPr lang="en-US" dirty="0">
            <a:latin typeface="Avenir Next LT Pro"/>
          </a:endParaRPr>
        </a:p>
      </dgm:t>
    </dgm:pt>
    <dgm:pt modelId="{484D4415-2CDF-4A8D-B560-A4BCA2DC3831}" type="parTrans" cxnId="{A6162B79-3DD2-4D25-961C-14CD877D3CE8}">
      <dgm:prSet/>
      <dgm:spPr/>
      <dgm:t>
        <a:bodyPr/>
        <a:lstStyle/>
        <a:p>
          <a:endParaRPr lang="en-US"/>
        </a:p>
      </dgm:t>
    </dgm:pt>
    <dgm:pt modelId="{24D2FFEF-F53D-4212-8786-FFEA2E675EF3}" type="sibTrans" cxnId="{A6162B79-3DD2-4D25-961C-14CD877D3CE8}">
      <dgm:prSet/>
      <dgm:spPr/>
      <dgm:t>
        <a:bodyPr/>
        <a:lstStyle/>
        <a:p>
          <a:endParaRPr lang="en-US"/>
        </a:p>
      </dgm:t>
    </dgm:pt>
    <dgm:pt modelId="{D0044166-4020-4FE9-9541-4757EA7237B7}">
      <dgm:prSet custT="1"/>
      <dgm:spPr/>
      <dgm:t>
        <a:bodyPr/>
        <a:lstStyle/>
        <a:p>
          <a:pPr rtl="0"/>
          <a:r>
            <a:rPr kumimoji="0" lang="en-US" sz="1800" b="1" i="0" u="none" strike="noStrike" cap="none" spc="0" normalizeH="0" baseline="0" noProof="0" dirty="0">
              <a:ln>
                <a:noFill/>
              </a:ln>
              <a:solidFill>
                <a:srgbClr val="4472C4">
                  <a:lumMod val="50000"/>
                </a:srgbClr>
              </a:solidFill>
              <a:effectLst/>
              <a:uLnTx/>
              <a:uFillTx/>
              <a:latin typeface="Calibri" panose="020F0502020204030204"/>
              <a:ea typeface="+mn-ea"/>
              <a:cs typeface="+mn-cs"/>
            </a:rPr>
            <a:t>NC Total Retirement Plans</a:t>
          </a:r>
          <a:endParaRPr lang="en-US" sz="1800" b="1" dirty="0">
            <a:latin typeface="Avenir Next LT Pro Demi" panose="020B0704020202020204" pitchFamily="34" charset="0"/>
          </a:endParaRPr>
        </a:p>
      </dgm:t>
    </dgm:pt>
    <dgm:pt modelId="{A0FC9A72-8271-4D1C-8A92-CB3FEF84B699}" type="parTrans" cxnId="{1647A7FC-47C5-48E2-9C49-1705393ACD4C}">
      <dgm:prSet/>
      <dgm:spPr/>
      <dgm:t>
        <a:bodyPr/>
        <a:lstStyle/>
        <a:p>
          <a:endParaRPr lang="en-US"/>
        </a:p>
      </dgm:t>
    </dgm:pt>
    <dgm:pt modelId="{61C06CE1-B575-48D9-AEC4-381E72DAD990}" type="sibTrans" cxnId="{1647A7FC-47C5-48E2-9C49-1705393ACD4C}">
      <dgm:prSet/>
      <dgm:spPr/>
      <dgm:t>
        <a:bodyPr/>
        <a:lstStyle/>
        <a:p>
          <a:endParaRPr lang="en-US"/>
        </a:p>
      </dgm:t>
    </dgm:pt>
    <dgm:pt modelId="{13D02D87-13F2-46F3-AD89-51B2169AF57A}">
      <dgm:prSet custT="1"/>
      <dgm:spPr/>
      <dgm:t>
        <a:bodyPr/>
        <a:lstStyle/>
        <a:p>
          <a:r>
            <a:rPr lang="en-US" sz="1050" dirty="0">
              <a:solidFill>
                <a:srgbClr val="1A315D"/>
              </a:solidFill>
              <a:latin typeface="Calibri" panose="020F0502020204030204" pitchFamily="34" charset="0"/>
              <a:ea typeface="Calibri" panose="020F0502020204030204" pitchFamily="34" charset="0"/>
              <a:cs typeface="Calibri" panose="020F0502020204030204" pitchFamily="34" charset="0"/>
            </a:rPr>
            <a:t>- NC State Retirement Systems</a:t>
          </a:r>
        </a:p>
      </dgm:t>
    </dgm:pt>
    <dgm:pt modelId="{7C8F72D9-3299-4885-8D88-D266256931E5}" type="parTrans" cxnId="{1F678167-C207-4104-85E3-096FDA4D1878}">
      <dgm:prSet/>
      <dgm:spPr/>
      <dgm:t>
        <a:bodyPr/>
        <a:lstStyle/>
        <a:p>
          <a:endParaRPr lang="en-US"/>
        </a:p>
      </dgm:t>
    </dgm:pt>
    <dgm:pt modelId="{A63C1284-C863-47F7-8791-C33BE6557E0C}" type="sibTrans" cxnId="{1F678167-C207-4104-85E3-096FDA4D1878}">
      <dgm:prSet/>
      <dgm:spPr/>
      <dgm:t>
        <a:bodyPr/>
        <a:lstStyle/>
        <a:p>
          <a:endParaRPr lang="en-US"/>
        </a:p>
      </dgm:t>
    </dgm:pt>
    <dgm:pt modelId="{3561199E-0D60-40B0-9B55-1DCBD1A58CC6}">
      <dgm:prSet custT="1"/>
      <dgm:spPr/>
      <dgm:t>
        <a:bodyPr/>
        <a:lstStyle/>
        <a:p>
          <a:pPr rtl="0"/>
          <a:r>
            <a:rPr lang="en-US" sz="1050" dirty="0">
              <a:solidFill>
                <a:srgbClr val="1A315D"/>
              </a:solidFill>
              <a:latin typeface="Calibri" panose="020F0502020204030204" pitchFamily="34" charset="0"/>
              <a:ea typeface="Calibri" panose="020F0502020204030204" pitchFamily="34" charset="0"/>
              <a:cs typeface="Calibri" panose="020F0502020204030204" pitchFamily="34" charset="0"/>
            </a:rPr>
            <a:t>- State NC 401(k)/457-Empower</a:t>
          </a:r>
        </a:p>
      </dgm:t>
    </dgm:pt>
    <dgm:pt modelId="{AFDD6317-B2D5-4E0D-B338-E712DD5F3BFC}" type="parTrans" cxnId="{CE0CA8E6-91F7-4C20-9801-192A632FE6E7}">
      <dgm:prSet/>
      <dgm:spPr/>
      <dgm:t>
        <a:bodyPr/>
        <a:lstStyle/>
        <a:p>
          <a:endParaRPr lang="en-US"/>
        </a:p>
      </dgm:t>
    </dgm:pt>
    <dgm:pt modelId="{9CB32CEB-B808-4AD4-817A-2A956113843C}" type="sibTrans" cxnId="{CE0CA8E6-91F7-4C20-9801-192A632FE6E7}">
      <dgm:prSet/>
      <dgm:spPr/>
      <dgm:t>
        <a:bodyPr/>
        <a:lstStyle/>
        <a:p>
          <a:endParaRPr lang="en-US"/>
        </a:p>
      </dgm:t>
    </dgm:pt>
    <dgm:pt modelId="{4627DD9D-8765-48B0-A249-0E80E1ED5FD0}" type="pres">
      <dgm:prSet presAssocID="{38FFAEBB-6539-42EA-A8F4-7FEDC3DDE84B}" presName="Name0" presStyleCnt="0">
        <dgm:presLayoutVars>
          <dgm:dir/>
          <dgm:animLvl val="lvl"/>
          <dgm:resizeHandles val="exact"/>
        </dgm:presLayoutVars>
      </dgm:prSet>
      <dgm:spPr/>
    </dgm:pt>
    <dgm:pt modelId="{055265C3-CB85-4AF3-8D05-36A472922BA8}" type="pres">
      <dgm:prSet presAssocID="{0860A476-305C-46AE-BF5C-C8666166EB5B}" presName="boxAndChildren" presStyleCnt="0"/>
      <dgm:spPr/>
    </dgm:pt>
    <dgm:pt modelId="{F98A6E6D-6785-48D4-9DCC-F68DA6863733}" type="pres">
      <dgm:prSet presAssocID="{0860A476-305C-46AE-BF5C-C8666166EB5B}" presName="parentTextBox" presStyleLbl="alignNode1" presStyleIdx="0" presStyleCnt="4"/>
      <dgm:spPr/>
    </dgm:pt>
    <dgm:pt modelId="{85BB3DE3-F217-4C5C-8840-3EAC15238838}" type="pres">
      <dgm:prSet presAssocID="{0860A476-305C-46AE-BF5C-C8666166EB5B}" presName="descendantBox" presStyleLbl="bgAccFollowNode1" presStyleIdx="0" presStyleCnt="4"/>
      <dgm:spPr/>
    </dgm:pt>
    <dgm:pt modelId="{4D32EC8A-630F-4A7B-B3F1-855280C16FCF}" type="pres">
      <dgm:prSet presAssocID="{A5056223-A3A6-422A-8C87-3A1E51BF00CA}" presName="sp" presStyleCnt="0"/>
      <dgm:spPr/>
    </dgm:pt>
    <dgm:pt modelId="{620D6D9D-1E17-4B86-936F-FF7D4F7BED09}" type="pres">
      <dgm:prSet presAssocID="{CB04EC72-9C16-4C87-AFEE-B5D7D08146DC}" presName="arrowAndChildren" presStyleCnt="0"/>
      <dgm:spPr/>
    </dgm:pt>
    <dgm:pt modelId="{0BE82542-0085-476E-BE61-FC28B2F90765}" type="pres">
      <dgm:prSet presAssocID="{CB04EC72-9C16-4C87-AFEE-B5D7D08146DC}" presName="parentTextArrow" presStyleLbl="node1" presStyleIdx="0" presStyleCnt="0"/>
      <dgm:spPr/>
    </dgm:pt>
    <dgm:pt modelId="{6976B97D-952E-4AE4-9554-9333639B196C}" type="pres">
      <dgm:prSet presAssocID="{CB04EC72-9C16-4C87-AFEE-B5D7D08146DC}" presName="arrow" presStyleLbl="alignNode1" presStyleIdx="1" presStyleCnt="4"/>
      <dgm:spPr/>
    </dgm:pt>
    <dgm:pt modelId="{AA59EB12-DC8A-4973-BECB-0E94CEB4530F}" type="pres">
      <dgm:prSet presAssocID="{CB04EC72-9C16-4C87-AFEE-B5D7D08146DC}" presName="descendantArrow" presStyleLbl="bgAccFollowNode1" presStyleIdx="1" presStyleCnt="4"/>
      <dgm:spPr/>
    </dgm:pt>
    <dgm:pt modelId="{9663F725-8A19-4DDE-AF84-B21E533D3685}" type="pres">
      <dgm:prSet presAssocID="{1C3B4D3D-DC0B-4F00-83BD-61F1F9E41C29}" presName="sp" presStyleCnt="0"/>
      <dgm:spPr/>
    </dgm:pt>
    <dgm:pt modelId="{A497CE77-909C-4466-855E-6A17B7FC2BAC}" type="pres">
      <dgm:prSet presAssocID="{C8773E32-2DF6-4029-8D41-123E15A7EB2D}" presName="arrowAndChildren" presStyleCnt="0"/>
      <dgm:spPr/>
    </dgm:pt>
    <dgm:pt modelId="{B0FD9226-6CD5-404E-9455-DA09D5FE5F63}" type="pres">
      <dgm:prSet presAssocID="{C8773E32-2DF6-4029-8D41-123E15A7EB2D}" presName="parentTextArrow" presStyleLbl="node1" presStyleIdx="0" presStyleCnt="0"/>
      <dgm:spPr/>
    </dgm:pt>
    <dgm:pt modelId="{AD663046-4E46-4AAF-8DA6-EC12EB46C77C}" type="pres">
      <dgm:prSet presAssocID="{C8773E32-2DF6-4029-8D41-123E15A7EB2D}" presName="arrow" presStyleLbl="alignNode1" presStyleIdx="2" presStyleCnt="4"/>
      <dgm:spPr/>
    </dgm:pt>
    <dgm:pt modelId="{8056D5F1-6878-4190-A699-356EB26F8BFC}" type="pres">
      <dgm:prSet presAssocID="{C8773E32-2DF6-4029-8D41-123E15A7EB2D}" presName="descendantArrow" presStyleLbl="bgAccFollowNode1" presStyleIdx="2" presStyleCnt="4"/>
      <dgm:spPr/>
    </dgm:pt>
    <dgm:pt modelId="{9FDCD389-7E32-4E6F-B690-E36630F1D634}" type="pres">
      <dgm:prSet presAssocID="{91A6B4CF-0B29-4389-9256-2AF1E885A957}" presName="sp" presStyleCnt="0"/>
      <dgm:spPr/>
    </dgm:pt>
    <dgm:pt modelId="{F1BD209B-8702-4445-A38D-D966924C5F14}" type="pres">
      <dgm:prSet presAssocID="{6F456252-3D22-4935-A2AF-CB439B029E0D}" presName="arrowAndChildren" presStyleCnt="0"/>
      <dgm:spPr/>
    </dgm:pt>
    <dgm:pt modelId="{3E45EE22-BB17-40E5-8E9F-85A3150B8BD3}" type="pres">
      <dgm:prSet presAssocID="{6F456252-3D22-4935-A2AF-CB439B029E0D}" presName="parentTextArrow" presStyleLbl="node1" presStyleIdx="0" presStyleCnt="0"/>
      <dgm:spPr/>
    </dgm:pt>
    <dgm:pt modelId="{62131803-44B2-47CC-9BCC-D71588C2D945}" type="pres">
      <dgm:prSet presAssocID="{6F456252-3D22-4935-A2AF-CB439B029E0D}" presName="arrow" presStyleLbl="alignNode1" presStyleIdx="3" presStyleCnt="4"/>
      <dgm:spPr/>
    </dgm:pt>
    <dgm:pt modelId="{EE11F514-78A2-4D29-8955-68970CAAFCC1}" type="pres">
      <dgm:prSet presAssocID="{6F456252-3D22-4935-A2AF-CB439B029E0D}" presName="descendantArrow" presStyleLbl="bgAccFollowNode1" presStyleIdx="3" presStyleCnt="4"/>
      <dgm:spPr/>
    </dgm:pt>
  </dgm:ptLst>
  <dgm:cxnLst>
    <dgm:cxn modelId="{D6A1A804-58EA-446E-B6D0-AEB3C468CC55}" type="presOf" srcId="{D0044166-4020-4FE9-9541-4757EA7237B7}" destId="{85BB3DE3-F217-4C5C-8840-3EAC15238838}" srcOrd="0" destOrd="0" presId="urn:microsoft.com/office/officeart/2016/7/layout/VerticalDownArrowProcess"/>
    <dgm:cxn modelId="{5839800F-0D78-44D5-8B6A-12E575286B29}" srcId="{38FFAEBB-6539-42EA-A8F4-7FEDC3DDE84B}" destId="{C8773E32-2DF6-4029-8D41-123E15A7EB2D}" srcOrd="1" destOrd="0" parTransId="{7B85048F-019F-4687-B67D-3E719DA29864}" sibTransId="{1C3B4D3D-DC0B-4F00-83BD-61F1F9E41C29}"/>
    <dgm:cxn modelId="{EF4B5511-2FB8-410C-834D-FBD18B662337}" srcId="{6F456252-3D22-4935-A2AF-CB439B029E0D}" destId="{41F2B19E-CE2C-4FCB-AB7C-34976DCA2874}" srcOrd="0" destOrd="0" parTransId="{00D11041-6289-4930-9786-C0A3C7C086C8}" sibTransId="{043F551A-5926-44F8-A8B9-61BFB7FA6C17}"/>
    <dgm:cxn modelId="{A8289F24-2F14-47EC-B5AA-DF3818FD92EE}" type="presOf" srcId="{0860A476-305C-46AE-BF5C-C8666166EB5B}" destId="{F98A6E6D-6785-48D4-9DCC-F68DA6863733}" srcOrd="0" destOrd="0" presId="urn:microsoft.com/office/officeart/2016/7/layout/VerticalDownArrowProcess"/>
    <dgm:cxn modelId="{0A510F29-78E8-4655-90E4-0D82B0FE1CA8}" type="presOf" srcId="{41F2B19E-CE2C-4FCB-AB7C-34976DCA2874}" destId="{EE11F514-78A2-4D29-8955-68970CAAFCC1}" srcOrd="0" destOrd="0" presId="urn:microsoft.com/office/officeart/2016/7/layout/VerticalDownArrowProcess"/>
    <dgm:cxn modelId="{87EF4B36-B8FA-46FF-802F-C4438C16B608}" type="presOf" srcId="{3561199E-0D60-40B0-9B55-1DCBD1A58CC6}" destId="{85BB3DE3-F217-4C5C-8840-3EAC15238838}" srcOrd="0" destOrd="2" presId="urn:microsoft.com/office/officeart/2016/7/layout/VerticalDownArrowProcess"/>
    <dgm:cxn modelId="{AB642B5D-2B4B-433F-B7E7-1C80F57FC0F9}" type="presOf" srcId="{6F456252-3D22-4935-A2AF-CB439B029E0D}" destId="{62131803-44B2-47CC-9BCC-D71588C2D945}" srcOrd="1" destOrd="0" presId="urn:microsoft.com/office/officeart/2016/7/layout/VerticalDownArrowProcess"/>
    <dgm:cxn modelId="{FBD7DD65-55B8-4D60-8ACD-3427F04AB9FA}" srcId="{C8773E32-2DF6-4029-8D41-123E15A7EB2D}" destId="{A60DA510-08E8-4B0A-8909-16A2997BCE78}" srcOrd="0" destOrd="0" parTransId="{32E52155-A1B9-4F41-AD19-ACDAE84C01C1}" sibTransId="{014FC8C5-5316-4E11-8471-72F30F676CCA}"/>
    <dgm:cxn modelId="{446A6E66-5BAE-43A4-9ABF-5286524C3173}" type="presOf" srcId="{C8773E32-2DF6-4029-8D41-123E15A7EB2D}" destId="{B0FD9226-6CD5-404E-9455-DA09D5FE5F63}" srcOrd="0" destOrd="0" presId="urn:microsoft.com/office/officeart/2016/7/layout/VerticalDownArrowProcess"/>
    <dgm:cxn modelId="{CC984E66-705E-4F59-96CB-84C4C8EFC6DE}" srcId="{38FFAEBB-6539-42EA-A8F4-7FEDC3DDE84B}" destId="{CB04EC72-9C16-4C87-AFEE-B5D7D08146DC}" srcOrd="2" destOrd="0" parTransId="{0B601DB2-C42B-4F80-96A7-7EF44CAB065A}" sibTransId="{A5056223-A3A6-422A-8C87-3A1E51BF00CA}"/>
    <dgm:cxn modelId="{1F678167-C207-4104-85E3-096FDA4D1878}" srcId="{0860A476-305C-46AE-BF5C-C8666166EB5B}" destId="{13D02D87-13F2-46F3-AD89-51B2169AF57A}" srcOrd="1" destOrd="0" parTransId="{7C8F72D9-3299-4885-8D88-D266256931E5}" sibTransId="{A63C1284-C863-47F7-8791-C33BE6557E0C}"/>
    <dgm:cxn modelId="{B5E6964E-DFC1-4CDE-BD05-C21B3C681842}" type="presOf" srcId="{C8773E32-2DF6-4029-8D41-123E15A7EB2D}" destId="{AD663046-4E46-4AAF-8DA6-EC12EB46C77C}" srcOrd="1" destOrd="0" presId="urn:microsoft.com/office/officeart/2016/7/layout/VerticalDownArrowProcess"/>
    <dgm:cxn modelId="{A6162B79-3DD2-4D25-961C-14CD877D3CE8}" srcId="{38FFAEBB-6539-42EA-A8F4-7FEDC3DDE84B}" destId="{0860A476-305C-46AE-BF5C-C8666166EB5B}" srcOrd="3" destOrd="0" parTransId="{484D4415-2CDF-4A8D-B560-A4BCA2DC3831}" sibTransId="{24D2FFEF-F53D-4212-8786-FFEA2E675EF3}"/>
    <dgm:cxn modelId="{77D23F7A-6A17-4DAF-BD4C-9F13FD6CF65F}" type="presOf" srcId="{CB04EC72-9C16-4C87-AFEE-B5D7D08146DC}" destId="{6976B97D-952E-4AE4-9554-9333639B196C}" srcOrd="1" destOrd="0" presId="urn:microsoft.com/office/officeart/2016/7/layout/VerticalDownArrowProcess"/>
    <dgm:cxn modelId="{549AE79F-371C-4582-A813-579D6CAD354A}" srcId="{38FFAEBB-6539-42EA-A8F4-7FEDC3DDE84B}" destId="{6F456252-3D22-4935-A2AF-CB439B029E0D}" srcOrd="0" destOrd="0" parTransId="{236FC1A9-3016-494E-804D-6E194D305D2E}" sibTransId="{91A6B4CF-0B29-4389-9256-2AF1E885A957}"/>
    <dgm:cxn modelId="{648D5DA9-B3DB-44B2-9D88-5CFE8905716E}" type="presOf" srcId="{CB04EC72-9C16-4C87-AFEE-B5D7D08146DC}" destId="{0BE82542-0085-476E-BE61-FC28B2F90765}" srcOrd="0" destOrd="0" presId="urn:microsoft.com/office/officeart/2016/7/layout/VerticalDownArrowProcess"/>
    <dgm:cxn modelId="{386D2EBB-8CA4-43F1-980D-9436A711B273}" type="presOf" srcId="{38FFAEBB-6539-42EA-A8F4-7FEDC3DDE84B}" destId="{4627DD9D-8765-48B0-A249-0E80E1ED5FD0}" srcOrd="0" destOrd="0" presId="urn:microsoft.com/office/officeart/2016/7/layout/VerticalDownArrowProcess"/>
    <dgm:cxn modelId="{7C10D4C6-2034-4239-8D54-D8BE95F76108}" srcId="{CB04EC72-9C16-4C87-AFEE-B5D7D08146DC}" destId="{48EFB2E9-CCD7-453F-8926-5D571F8F0927}" srcOrd="0" destOrd="0" parTransId="{84DE7ED6-AAA9-4FAA-8ACA-DE36C195A140}" sibTransId="{97D9A339-4E04-4CEC-9409-6875F5C76469}"/>
    <dgm:cxn modelId="{C0BD5AD8-D457-4A52-88E8-983AB71B87CF}" type="presOf" srcId="{6F456252-3D22-4935-A2AF-CB439B029E0D}" destId="{3E45EE22-BB17-40E5-8E9F-85A3150B8BD3}" srcOrd="0" destOrd="0" presId="urn:microsoft.com/office/officeart/2016/7/layout/VerticalDownArrowProcess"/>
    <dgm:cxn modelId="{B70AB0E1-9790-4DF1-BA0A-5D353092E603}" type="presOf" srcId="{13D02D87-13F2-46F3-AD89-51B2169AF57A}" destId="{85BB3DE3-F217-4C5C-8840-3EAC15238838}" srcOrd="0" destOrd="1" presId="urn:microsoft.com/office/officeart/2016/7/layout/VerticalDownArrowProcess"/>
    <dgm:cxn modelId="{CE0CA8E6-91F7-4C20-9801-192A632FE6E7}" srcId="{0860A476-305C-46AE-BF5C-C8666166EB5B}" destId="{3561199E-0D60-40B0-9B55-1DCBD1A58CC6}" srcOrd="2" destOrd="0" parTransId="{AFDD6317-B2D5-4E0D-B338-E712DD5F3BFC}" sibTransId="{9CB32CEB-B808-4AD4-817A-2A956113843C}"/>
    <dgm:cxn modelId="{520C2EE9-9E01-4D09-9E81-CAE4D53C5B36}" type="presOf" srcId="{A60DA510-08E8-4B0A-8909-16A2997BCE78}" destId="{8056D5F1-6878-4190-A699-356EB26F8BFC}" srcOrd="0" destOrd="0" presId="urn:microsoft.com/office/officeart/2016/7/layout/VerticalDownArrowProcess"/>
    <dgm:cxn modelId="{C7EC9BF1-4EE0-425B-A5AC-372E09061645}" type="presOf" srcId="{48EFB2E9-CCD7-453F-8926-5D571F8F0927}" destId="{AA59EB12-DC8A-4973-BECB-0E94CEB4530F}" srcOrd="0" destOrd="0" presId="urn:microsoft.com/office/officeart/2016/7/layout/VerticalDownArrowProcess"/>
    <dgm:cxn modelId="{1647A7FC-47C5-48E2-9C49-1705393ACD4C}" srcId="{0860A476-305C-46AE-BF5C-C8666166EB5B}" destId="{D0044166-4020-4FE9-9541-4757EA7237B7}" srcOrd="0" destOrd="0" parTransId="{A0FC9A72-8271-4D1C-8A92-CB3FEF84B699}" sibTransId="{61C06CE1-B575-48D9-AEC4-381E72DAD990}"/>
    <dgm:cxn modelId="{A103C9D0-5083-4650-9975-B9DA775FA6C4}" type="presParOf" srcId="{4627DD9D-8765-48B0-A249-0E80E1ED5FD0}" destId="{055265C3-CB85-4AF3-8D05-36A472922BA8}" srcOrd="0" destOrd="0" presId="urn:microsoft.com/office/officeart/2016/7/layout/VerticalDownArrowProcess"/>
    <dgm:cxn modelId="{52EBF113-30FB-4F2A-9063-6383A481479A}" type="presParOf" srcId="{055265C3-CB85-4AF3-8D05-36A472922BA8}" destId="{F98A6E6D-6785-48D4-9DCC-F68DA6863733}" srcOrd="0" destOrd="0" presId="urn:microsoft.com/office/officeart/2016/7/layout/VerticalDownArrowProcess"/>
    <dgm:cxn modelId="{A954DDA3-451C-4C2B-B96D-32053F37620B}" type="presParOf" srcId="{055265C3-CB85-4AF3-8D05-36A472922BA8}" destId="{85BB3DE3-F217-4C5C-8840-3EAC15238838}" srcOrd="1" destOrd="0" presId="urn:microsoft.com/office/officeart/2016/7/layout/VerticalDownArrowProcess"/>
    <dgm:cxn modelId="{1FA2E899-120C-4A83-AD5D-FE89216AD00A}" type="presParOf" srcId="{4627DD9D-8765-48B0-A249-0E80E1ED5FD0}" destId="{4D32EC8A-630F-4A7B-B3F1-855280C16FCF}" srcOrd="1" destOrd="0" presId="urn:microsoft.com/office/officeart/2016/7/layout/VerticalDownArrowProcess"/>
    <dgm:cxn modelId="{77F6199D-FE1B-49DA-93F6-2FE2499540A2}" type="presParOf" srcId="{4627DD9D-8765-48B0-A249-0E80E1ED5FD0}" destId="{620D6D9D-1E17-4B86-936F-FF7D4F7BED09}" srcOrd="2" destOrd="0" presId="urn:microsoft.com/office/officeart/2016/7/layout/VerticalDownArrowProcess"/>
    <dgm:cxn modelId="{6B24C5C4-F28E-4E66-8748-7251804155EE}" type="presParOf" srcId="{620D6D9D-1E17-4B86-936F-FF7D4F7BED09}" destId="{0BE82542-0085-476E-BE61-FC28B2F90765}" srcOrd="0" destOrd="0" presId="urn:microsoft.com/office/officeart/2016/7/layout/VerticalDownArrowProcess"/>
    <dgm:cxn modelId="{4787005A-D1EB-48EB-B3B3-BF4DA5B84D0D}" type="presParOf" srcId="{620D6D9D-1E17-4B86-936F-FF7D4F7BED09}" destId="{6976B97D-952E-4AE4-9554-9333639B196C}" srcOrd="1" destOrd="0" presId="urn:microsoft.com/office/officeart/2016/7/layout/VerticalDownArrowProcess"/>
    <dgm:cxn modelId="{2A3FD3F0-E212-459A-A354-27539FFEDA2E}" type="presParOf" srcId="{620D6D9D-1E17-4B86-936F-FF7D4F7BED09}" destId="{AA59EB12-DC8A-4973-BECB-0E94CEB4530F}" srcOrd="2" destOrd="0" presId="urn:microsoft.com/office/officeart/2016/7/layout/VerticalDownArrowProcess"/>
    <dgm:cxn modelId="{B929573F-3154-4629-8C69-A29703743119}" type="presParOf" srcId="{4627DD9D-8765-48B0-A249-0E80E1ED5FD0}" destId="{9663F725-8A19-4DDE-AF84-B21E533D3685}" srcOrd="3" destOrd="0" presId="urn:microsoft.com/office/officeart/2016/7/layout/VerticalDownArrowProcess"/>
    <dgm:cxn modelId="{46CB0FAC-E76C-4E57-9F06-E582FC189625}" type="presParOf" srcId="{4627DD9D-8765-48B0-A249-0E80E1ED5FD0}" destId="{A497CE77-909C-4466-855E-6A17B7FC2BAC}" srcOrd="4" destOrd="0" presId="urn:microsoft.com/office/officeart/2016/7/layout/VerticalDownArrowProcess"/>
    <dgm:cxn modelId="{E2E947AE-723A-461C-9F6C-EB8884EB33DC}" type="presParOf" srcId="{A497CE77-909C-4466-855E-6A17B7FC2BAC}" destId="{B0FD9226-6CD5-404E-9455-DA09D5FE5F63}" srcOrd="0" destOrd="0" presId="urn:microsoft.com/office/officeart/2016/7/layout/VerticalDownArrowProcess"/>
    <dgm:cxn modelId="{EC1D10D3-349F-47AE-891F-4F81907A4FC9}" type="presParOf" srcId="{A497CE77-909C-4466-855E-6A17B7FC2BAC}" destId="{AD663046-4E46-4AAF-8DA6-EC12EB46C77C}" srcOrd="1" destOrd="0" presId="urn:microsoft.com/office/officeart/2016/7/layout/VerticalDownArrowProcess"/>
    <dgm:cxn modelId="{4F216ED1-7DCC-4A0E-A15E-0E3A620790DE}" type="presParOf" srcId="{A497CE77-909C-4466-855E-6A17B7FC2BAC}" destId="{8056D5F1-6878-4190-A699-356EB26F8BFC}" srcOrd="2" destOrd="0" presId="urn:microsoft.com/office/officeart/2016/7/layout/VerticalDownArrowProcess"/>
    <dgm:cxn modelId="{458E632A-0283-4D14-A75A-D968568D0F7B}" type="presParOf" srcId="{4627DD9D-8765-48B0-A249-0E80E1ED5FD0}" destId="{9FDCD389-7E32-4E6F-B690-E36630F1D634}" srcOrd="5" destOrd="0" presId="urn:microsoft.com/office/officeart/2016/7/layout/VerticalDownArrowProcess"/>
    <dgm:cxn modelId="{66418128-2D88-4BFC-9E95-D61E704FAC5C}" type="presParOf" srcId="{4627DD9D-8765-48B0-A249-0E80E1ED5FD0}" destId="{F1BD209B-8702-4445-A38D-D966924C5F14}" srcOrd="6" destOrd="0" presId="urn:microsoft.com/office/officeart/2016/7/layout/VerticalDownArrowProcess"/>
    <dgm:cxn modelId="{A284D8B2-5D1F-4C8E-A5E5-C34F8EEE92EB}" type="presParOf" srcId="{F1BD209B-8702-4445-A38D-D966924C5F14}" destId="{3E45EE22-BB17-40E5-8E9F-85A3150B8BD3}" srcOrd="0" destOrd="0" presId="urn:microsoft.com/office/officeart/2016/7/layout/VerticalDownArrowProcess"/>
    <dgm:cxn modelId="{7AED569A-E294-4384-A654-76114D60514F}" type="presParOf" srcId="{F1BD209B-8702-4445-A38D-D966924C5F14}" destId="{62131803-44B2-47CC-9BCC-D71588C2D945}" srcOrd="1" destOrd="0" presId="urn:microsoft.com/office/officeart/2016/7/layout/VerticalDownArrowProcess"/>
    <dgm:cxn modelId="{EBD87A7E-947D-40ED-9882-8F58CD9C0BE6}" type="presParOf" srcId="{F1BD209B-8702-4445-A38D-D966924C5F14}" destId="{EE11F514-78A2-4D29-8955-68970CAAFCC1}" srcOrd="2" destOrd="0" presId="urn:microsoft.com/office/officeart/2016/7/layout/VerticalDownArrowProcess"/>
  </dgm:cxnLst>
  <dgm:bg/>
  <dgm:whole/>
  <dgm:extLst>
    <a:ext uri="http://schemas.microsoft.com/office/drawing/2008/diagram">
      <dsp:dataModelExt xmlns:dsp="http://schemas.microsoft.com/office/drawing/2008/diagram" relId="rId6" minVer="http://schemas.openxmlformats.org/drawingml/2006/diagram"/>
    </a:ext>
    <a:ext uri="{C62137D5-CB1D-491B-B009-E17868A290BF}">
      <dgm14:recolorImg xmlns:dgm14="http://schemas.microsoft.com/office/drawing/2010/diagram" val="1"/>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98A6E6D-6785-48D4-9DCC-F68DA6863733}">
      <dsp:nvSpPr>
        <dsp:cNvPr id="0" name=""/>
        <dsp:cNvSpPr/>
      </dsp:nvSpPr>
      <dsp:spPr>
        <a:xfrm>
          <a:off x="0" y="4968791"/>
          <a:ext cx="1569656" cy="1087050"/>
        </a:xfrm>
        <a:prstGeom prst="rect">
          <a:avLst/>
        </a:prstGeom>
        <a:solidFill>
          <a:schemeClr val="dk2">
            <a:hueOff val="0"/>
            <a:satOff val="0"/>
            <a:lumOff val="0"/>
            <a:alphaOff val="0"/>
          </a:schemeClr>
        </a:solidFill>
        <a:ln w="19050" cap="flat" cmpd="sng" algn="ctr">
          <a:solidFill>
            <a:schemeClr val="dk2">
              <a:hueOff val="0"/>
              <a:satOff val="0"/>
              <a:lumOff val="0"/>
              <a:alphaOff val="0"/>
            </a:schemeClr>
          </a:solidFill>
          <a:prstDash val="solid"/>
          <a:miter lim="800000"/>
        </a:ln>
        <a:effectLst/>
      </dsp:spPr>
      <dsp:style>
        <a:lnRef idx="2">
          <a:scrgbClr r="0" g="0" b="0"/>
        </a:lnRef>
        <a:fillRef idx="1">
          <a:scrgbClr r="0" g="0" b="0"/>
        </a:fillRef>
        <a:effectRef idx="1">
          <a:scrgbClr r="0" g="0" b="0"/>
        </a:effectRef>
        <a:fontRef idx="minor">
          <a:schemeClr val="lt1"/>
        </a:fontRef>
      </dsp:style>
      <dsp:txBody>
        <a:bodyPr spcFirstLastPara="0" vert="horz" wrap="square" lIns="111634" tIns="256032" rIns="111634" bIns="256032" numCol="1" spcCol="1270" anchor="ctr" anchorCtr="0">
          <a:noAutofit/>
        </a:bodyPr>
        <a:lstStyle/>
        <a:p>
          <a:pPr marL="0" lvl="0" indent="0" algn="ctr" defTabSz="1600200">
            <a:lnSpc>
              <a:spcPct val="90000"/>
            </a:lnSpc>
            <a:spcBef>
              <a:spcPct val="0"/>
            </a:spcBef>
            <a:spcAft>
              <a:spcPct val="35000"/>
            </a:spcAft>
            <a:buNone/>
          </a:pPr>
          <a:r>
            <a:rPr lang="en-US" sz="3600" kern="1200">
              <a:latin typeface="Avenir Next LT Pro"/>
            </a:rPr>
            <a:t>4</a:t>
          </a:r>
          <a:endParaRPr lang="en-US" sz="3600" kern="1200" dirty="0">
            <a:latin typeface="Avenir Next LT Pro"/>
          </a:endParaRPr>
        </a:p>
      </dsp:txBody>
      <dsp:txXfrm>
        <a:off x="0" y="4968791"/>
        <a:ext cx="1569656" cy="1087050"/>
      </dsp:txXfrm>
    </dsp:sp>
    <dsp:sp modelId="{85BB3DE3-F217-4C5C-8840-3EAC15238838}">
      <dsp:nvSpPr>
        <dsp:cNvPr id="0" name=""/>
        <dsp:cNvSpPr/>
      </dsp:nvSpPr>
      <dsp:spPr>
        <a:xfrm>
          <a:off x="1569656" y="4968791"/>
          <a:ext cx="4708968" cy="1087050"/>
        </a:xfrm>
        <a:prstGeom prst="rect">
          <a:avLst/>
        </a:prstGeom>
        <a:solidFill>
          <a:schemeClr val="dk2">
            <a:alpha val="90000"/>
            <a:tint val="40000"/>
            <a:hueOff val="0"/>
            <a:satOff val="0"/>
            <a:lumOff val="0"/>
            <a:alphaOff val="0"/>
          </a:schemeClr>
        </a:solidFill>
        <a:ln w="19050" cap="flat" cmpd="sng" algn="ctr">
          <a:solidFill>
            <a:schemeClr val="dk2">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5520" tIns="228600" rIns="95520" bIns="228600" numCol="1" spcCol="1270" anchor="ctr" anchorCtr="0">
          <a:noAutofit/>
        </a:bodyPr>
        <a:lstStyle/>
        <a:p>
          <a:pPr marL="0" lvl="0" indent="0" algn="l" defTabSz="800100" rtl="0">
            <a:lnSpc>
              <a:spcPct val="90000"/>
            </a:lnSpc>
            <a:spcBef>
              <a:spcPct val="0"/>
            </a:spcBef>
            <a:spcAft>
              <a:spcPct val="35000"/>
            </a:spcAft>
            <a:buNone/>
          </a:pPr>
          <a:r>
            <a:rPr kumimoji="0" lang="en-US" sz="1800" b="1" i="0" u="none" strike="noStrike" kern="1200" cap="none" spc="0" normalizeH="0" baseline="0" noProof="0" dirty="0">
              <a:ln>
                <a:noFill/>
              </a:ln>
              <a:solidFill>
                <a:srgbClr val="4472C4">
                  <a:lumMod val="50000"/>
                </a:srgbClr>
              </a:solidFill>
              <a:effectLst/>
              <a:uLnTx/>
              <a:uFillTx/>
              <a:latin typeface="Calibri" panose="020F0502020204030204"/>
              <a:ea typeface="+mn-ea"/>
              <a:cs typeface="+mn-cs"/>
            </a:rPr>
            <a:t>NC Total Retirement Plans</a:t>
          </a:r>
          <a:endParaRPr lang="en-US" sz="1800" b="1" kern="1200" dirty="0">
            <a:latin typeface="Avenir Next LT Pro Demi" panose="020B0704020202020204" pitchFamily="34" charset="0"/>
          </a:endParaRPr>
        </a:p>
        <a:p>
          <a:pPr marL="0" lvl="0" indent="0" algn="l" defTabSz="466725">
            <a:lnSpc>
              <a:spcPct val="90000"/>
            </a:lnSpc>
            <a:spcBef>
              <a:spcPct val="0"/>
            </a:spcBef>
            <a:spcAft>
              <a:spcPct val="35000"/>
            </a:spcAft>
            <a:buNone/>
          </a:pPr>
          <a:r>
            <a:rPr lang="en-US" sz="1050" kern="1200" dirty="0">
              <a:solidFill>
                <a:srgbClr val="1A315D"/>
              </a:solidFill>
              <a:latin typeface="Calibri" panose="020F0502020204030204" pitchFamily="34" charset="0"/>
              <a:ea typeface="Calibri" panose="020F0502020204030204" pitchFamily="34" charset="0"/>
              <a:cs typeface="Calibri" panose="020F0502020204030204" pitchFamily="34" charset="0"/>
            </a:rPr>
            <a:t>- NC State Retirement Systems</a:t>
          </a:r>
        </a:p>
        <a:p>
          <a:pPr marL="0" lvl="0" indent="0" algn="l" defTabSz="466725" rtl="0">
            <a:lnSpc>
              <a:spcPct val="90000"/>
            </a:lnSpc>
            <a:spcBef>
              <a:spcPct val="0"/>
            </a:spcBef>
            <a:spcAft>
              <a:spcPct val="35000"/>
            </a:spcAft>
            <a:buNone/>
          </a:pPr>
          <a:r>
            <a:rPr lang="en-US" sz="1050" kern="1200" dirty="0">
              <a:solidFill>
                <a:srgbClr val="1A315D"/>
              </a:solidFill>
              <a:latin typeface="Calibri" panose="020F0502020204030204" pitchFamily="34" charset="0"/>
              <a:ea typeface="Calibri" panose="020F0502020204030204" pitchFamily="34" charset="0"/>
              <a:cs typeface="Calibri" panose="020F0502020204030204" pitchFamily="34" charset="0"/>
            </a:rPr>
            <a:t>- State NC 401(k)/457-Empower</a:t>
          </a:r>
        </a:p>
      </dsp:txBody>
      <dsp:txXfrm>
        <a:off x="1569656" y="4968791"/>
        <a:ext cx="4708968" cy="1087050"/>
      </dsp:txXfrm>
    </dsp:sp>
    <dsp:sp modelId="{6976B97D-952E-4AE4-9554-9333639B196C}">
      <dsp:nvSpPr>
        <dsp:cNvPr id="0" name=""/>
        <dsp:cNvSpPr/>
      </dsp:nvSpPr>
      <dsp:spPr>
        <a:xfrm rot="10800000">
          <a:off x="0" y="3313214"/>
          <a:ext cx="1569656" cy="1671883"/>
        </a:xfrm>
        <a:prstGeom prst="upArrowCallout">
          <a:avLst>
            <a:gd name="adj1" fmla="val 5000"/>
            <a:gd name="adj2" fmla="val 10000"/>
            <a:gd name="adj3" fmla="val 15000"/>
            <a:gd name="adj4" fmla="val 64977"/>
          </a:avLst>
        </a:prstGeom>
        <a:solidFill>
          <a:schemeClr val="dk2">
            <a:hueOff val="0"/>
            <a:satOff val="0"/>
            <a:lumOff val="0"/>
            <a:alphaOff val="0"/>
          </a:schemeClr>
        </a:solidFill>
        <a:ln w="19050" cap="flat" cmpd="sng" algn="ctr">
          <a:solidFill>
            <a:schemeClr val="dk2">
              <a:hueOff val="0"/>
              <a:satOff val="0"/>
              <a:lumOff val="0"/>
              <a:alphaOff val="0"/>
            </a:schemeClr>
          </a:solidFill>
          <a:prstDash val="solid"/>
          <a:miter lim="800000"/>
        </a:ln>
        <a:effectLst/>
      </dsp:spPr>
      <dsp:style>
        <a:lnRef idx="2">
          <a:scrgbClr r="0" g="0" b="0"/>
        </a:lnRef>
        <a:fillRef idx="1">
          <a:scrgbClr r="0" g="0" b="0"/>
        </a:fillRef>
        <a:effectRef idx="1">
          <a:scrgbClr r="0" g="0" b="0"/>
        </a:effectRef>
        <a:fontRef idx="minor">
          <a:schemeClr val="lt1"/>
        </a:fontRef>
      </dsp:style>
      <dsp:txBody>
        <a:bodyPr spcFirstLastPara="0" vert="horz" wrap="square" lIns="111634" tIns="256032" rIns="111634" bIns="256032" numCol="1" spcCol="1270" anchor="ctr" anchorCtr="0">
          <a:noAutofit/>
        </a:bodyPr>
        <a:lstStyle/>
        <a:p>
          <a:pPr marL="0" lvl="0" indent="0" algn="ctr" defTabSz="1600200">
            <a:lnSpc>
              <a:spcPct val="90000"/>
            </a:lnSpc>
            <a:spcBef>
              <a:spcPct val="0"/>
            </a:spcBef>
            <a:spcAft>
              <a:spcPct val="35000"/>
            </a:spcAft>
            <a:buNone/>
          </a:pPr>
          <a:r>
            <a:rPr lang="en-US" sz="3600" kern="1200" dirty="0">
              <a:latin typeface="Avenir Next LT Pro"/>
            </a:rPr>
            <a:t>3</a:t>
          </a:r>
        </a:p>
      </dsp:txBody>
      <dsp:txXfrm rot="-10800000">
        <a:off x="0" y="3313214"/>
        <a:ext cx="1569656" cy="1086723"/>
      </dsp:txXfrm>
    </dsp:sp>
    <dsp:sp modelId="{AA59EB12-DC8A-4973-BECB-0E94CEB4530F}">
      <dsp:nvSpPr>
        <dsp:cNvPr id="0" name=""/>
        <dsp:cNvSpPr/>
      </dsp:nvSpPr>
      <dsp:spPr>
        <a:xfrm>
          <a:off x="1569656" y="3313214"/>
          <a:ext cx="4708968" cy="1086723"/>
        </a:xfrm>
        <a:prstGeom prst="rect">
          <a:avLst/>
        </a:prstGeom>
        <a:solidFill>
          <a:schemeClr val="dk2">
            <a:alpha val="90000"/>
            <a:tint val="40000"/>
            <a:hueOff val="0"/>
            <a:satOff val="0"/>
            <a:lumOff val="0"/>
            <a:alphaOff val="0"/>
          </a:schemeClr>
        </a:solidFill>
        <a:ln w="19050" cap="flat" cmpd="sng" algn="ctr">
          <a:solidFill>
            <a:schemeClr val="dk2">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5520" tIns="304800" rIns="95520" bIns="304800" numCol="1" spcCol="1270" anchor="ctr" anchorCtr="0">
          <a:noAutofit/>
        </a:bodyPr>
        <a:lstStyle/>
        <a:p>
          <a:pPr marL="0" lvl="0" indent="0" algn="l" defTabSz="1066800" rtl="0">
            <a:lnSpc>
              <a:spcPct val="90000"/>
            </a:lnSpc>
            <a:spcBef>
              <a:spcPct val="0"/>
            </a:spcBef>
            <a:spcAft>
              <a:spcPct val="35000"/>
            </a:spcAft>
            <a:buNone/>
          </a:pPr>
          <a:r>
            <a:rPr kumimoji="0" lang="en-US" sz="2400" b="1" i="0" u="none" strike="noStrike" kern="1200" cap="none" spc="0" normalizeH="0" baseline="0" noProof="0" dirty="0">
              <a:ln>
                <a:noFill/>
              </a:ln>
              <a:solidFill>
                <a:srgbClr val="4472C4">
                  <a:lumMod val="50000"/>
                </a:srgbClr>
              </a:solidFill>
              <a:effectLst/>
              <a:uLnTx/>
              <a:uFillTx/>
              <a:latin typeface="Calibri" panose="020F0502020204030204"/>
              <a:ea typeface="+mn-ea"/>
              <a:cs typeface="+mn-cs"/>
            </a:rPr>
            <a:t>BREAK</a:t>
          </a:r>
          <a:endParaRPr lang="en-US" sz="2400" b="1" kern="1200" dirty="0">
            <a:latin typeface="Avenir Next LT Pro Demi"/>
          </a:endParaRPr>
        </a:p>
      </dsp:txBody>
      <dsp:txXfrm>
        <a:off x="1569656" y="3313214"/>
        <a:ext cx="4708968" cy="1086723"/>
      </dsp:txXfrm>
    </dsp:sp>
    <dsp:sp modelId="{AD663046-4E46-4AAF-8DA6-EC12EB46C77C}">
      <dsp:nvSpPr>
        <dsp:cNvPr id="0" name=""/>
        <dsp:cNvSpPr/>
      </dsp:nvSpPr>
      <dsp:spPr>
        <a:xfrm rot="10800000">
          <a:off x="0" y="1657636"/>
          <a:ext cx="1569656" cy="1671883"/>
        </a:xfrm>
        <a:prstGeom prst="upArrowCallout">
          <a:avLst>
            <a:gd name="adj1" fmla="val 5000"/>
            <a:gd name="adj2" fmla="val 10000"/>
            <a:gd name="adj3" fmla="val 15000"/>
            <a:gd name="adj4" fmla="val 64977"/>
          </a:avLst>
        </a:prstGeom>
        <a:solidFill>
          <a:schemeClr val="dk2">
            <a:hueOff val="0"/>
            <a:satOff val="0"/>
            <a:lumOff val="0"/>
            <a:alphaOff val="0"/>
          </a:schemeClr>
        </a:solidFill>
        <a:ln w="19050" cap="flat" cmpd="sng" algn="ctr">
          <a:solidFill>
            <a:schemeClr val="dk2">
              <a:hueOff val="0"/>
              <a:satOff val="0"/>
              <a:lumOff val="0"/>
              <a:alphaOff val="0"/>
            </a:schemeClr>
          </a:solidFill>
          <a:prstDash val="solid"/>
          <a:miter lim="800000"/>
        </a:ln>
        <a:effectLst/>
      </dsp:spPr>
      <dsp:style>
        <a:lnRef idx="2">
          <a:scrgbClr r="0" g="0" b="0"/>
        </a:lnRef>
        <a:fillRef idx="1">
          <a:scrgbClr r="0" g="0" b="0"/>
        </a:fillRef>
        <a:effectRef idx="1">
          <a:scrgbClr r="0" g="0" b="0"/>
        </a:effectRef>
        <a:fontRef idx="minor">
          <a:schemeClr val="lt1"/>
        </a:fontRef>
      </dsp:style>
      <dsp:txBody>
        <a:bodyPr spcFirstLastPara="0" vert="horz" wrap="square" lIns="111634" tIns="256032" rIns="111634" bIns="256032" numCol="1" spcCol="1270" anchor="ctr" anchorCtr="0">
          <a:noAutofit/>
        </a:bodyPr>
        <a:lstStyle/>
        <a:p>
          <a:pPr marL="0" lvl="0" indent="0" algn="ctr" defTabSz="1600200" rtl="0">
            <a:lnSpc>
              <a:spcPct val="90000"/>
            </a:lnSpc>
            <a:spcBef>
              <a:spcPct val="0"/>
            </a:spcBef>
            <a:spcAft>
              <a:spcPct val="35000"/>
            </a:spcAft>
            <a:buNone/>
          </a:pPr>
          <a:r>
            <a:rPr lang="en-US" sz="3600" kern="1200" dirty="0">
              <a:latin typeface="Avenir Next LT Pro"/>
            </a:rPr>
            <a:t>2</a:t>
          </a:r>
        </a:p>
      </dsp:txBody>
      <dsp:txXfrm rot="-10800000">
        <a:off x="0" y="1657636"/>
        <a:ext cx="1569656" cy="1086723"/>
      </dsp:txXfrm>
    </dsp:sp>
    <dsp:sp modelId="{8056D5F1-6878-4190-A699-356EB26F8BFC}">
      <dsp:nvSpPr>
        <dsp:cNvPr id="0" name=""/>
        <dsp:cNvSpPr/>
      </dsp:nvSpPr>
      <dsp:spPr>
        <a:xfrm>
          <a:off x="1569656" y="1657636"/>
          <a:ext cx="4708968" cy="1086723"/>
        </a:xfrm>
        <a:prstGeom prst="rect">
          <a:avLst/>
        </a:prstGeom>
        <a:solidFill>
          <a:schemeClr val="dk2">
            <a:alpha val="90000"/>
            <a:tint val="40000"/>
            <a:hueOff val="0"/>
            <a:satOff val="0"/>
            <a:lumOff val="0"/>
            <a:alphaOff val="0"/>
          </a:schemeClr>
        </a:solidFill>
        <a:ln w="19050" cap="flat" cmpd="sng" algn="ctr">
          <a:solidFill>
            <a:schemeClr val="dk2">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5520" tIns="304800" rIns="95520" bIns="304800" numCol="1" spcCol="1270" anchor="ctr" anchorCtr="0">
          <a:noAutofit/>
        </a:bodyPr>
        <a:lstStyle/>
        <a:p>
          <a:pPr marL="0" lvl="0" indent="0" algn="l" defTabSz="1066800" rtl="0">
            <a:lnSpc>
              <a:spcPct val="90000"/>
            </a:lnSpc>
            <a:spcBef>
              <a:spcPct val="0"/>
            </a:spcBef>
            <a:spcAft>
              <a:spcPct val="35000"/>
            </a:spcAft>
            <a:buNone/>
          </a:pPr>
          <a:r>
            <a:rPr kumimoji="0" lang="en-US" sz="2400" b="1" i="0" u="none" strike="noStrike" kern="1200" cap="none" spc="0" normalizeH="0" baseline="0" noProof="0" dirty="0">
              <a:ln>
                <a:noFill/>
              </a:ln>
              <a:solidFill>
                <a:srgbClr val="4472C4">
                  <a:lumMod val="50000"/>
                </a:srgbClr>
              </a:solidFill>
              <a:effectLst/>
              <a:uLnTx/>
              <a:uFillTx/>
              <a:latin typeface="Calibri" panose="020F0502020204030204"/>
              <a:ea typeface="+mn-ea"/>
              <a:cs typeface="+mn-cs"/>
            </a:rPr>
            <a:t>NC State Employees Credit Union</a:t>
          </a:r>
          <a:endParaRPr lang="en-US" sz="2400" b="1" kern="1200" dirty="0">
            <a:latin typeface="Avenir Next LT Pro Demi" panose="020B0704020202020204" pitchFamily="34" charset="0"/>
          </a:endParaRPr>
        </a:p>
      </dsp:txBody>
      <dsp:txXfrm>
        <a:off x="1569656" y="1657636"/>
        <a:ext cx="4708968" cy="1086723"/>
      </dsp:txXfrm>
    </dsp:sp>
    <dsp:sp modelId="{62131803-44B2-47CC-9BCC-D71588C2D945}">
      <dsp:nvSpPr>
        <dsp:cNvPr id="0" name=""/>
        <dsp:cNvSpPr/>
      </dsp:nvSpPr>
      <dsp:spPr>
        <a:xfrm rot="10800000">
          <a:off x="0" y="2059"/>
          <a:ext cx="1569656" cy="1671883"/>
        </a:xfrm>
        <a:prstGeom prst="upArrowCallout">
          <a:avLst>
            <a:gd name="adj1" fmla="val 5000"/>
            <a:gd name="adj2" fmla="val 10000"/>
            <a:gd name="adj3" fmla="val 15000"/>
            <a:gd name="adj4" fmla="val 64977"/>
          </a:avLst>
        </a:prstGeom>
        <a:solidFill>
          <a:schemeClr val="dk2">
            <a:hueOff val="0"/>
            <a:satOff val="0"/>
            <a:lumOff val="0"/>
            <a:alphaOff val="0"/>
          </a:schemeClr>
        </a:solidFill>
        <a:ln w="19050" cap="flat" cmpd="sng" algn="ctr">
          <a:solidFill>
            <a:schemeClr val="dk2">
              <a:hueOff val="0"/>
              <a:satOff val="0"/>
              <a:lumOff val="0"/>
              <a:alphaOff val="0"/>
            </a:schemeClr>
          </a:solidFill>
          <a:prstDash val="solid"/>
          <a:miter lim="800000"/>
        </a:ln>
        <a:effectLst/>
      </dsp:spPr>
      <dsp:style>
        <a:lnRef idx="2">
          <a:scrgbClr r="0" g="0" b="0"/>
        </a:lnRef>
        <a:fillRef idx="1">
          <a:scrgbClr r="0" g="0" b="0"/>
        </a:fillRef>
        <a:effectRef idx="1">
          <a:scrgbClr r="0" g="0" b="0"/>
        </a:effectRef>
        <a:fontRef idx="minor">
          <a:schemeClr val="lt1"/>
        </a:fontRef>
      </dsp:style>
      <dsp:txBody>
        <a:bodyPr spcFirstLastPara="0" vert="horz" wrap="square" lIns="111634" tIns="256032" rIns="111634" bIns="256032" numCol="1" spcCol="1270" anchor="ctr" anchorCtr="0">
          <a:noAutofit/>
        </a:bodyPr>
        <a:lstStyle/>
        <a:p>
          <a:pPr marL="0" lvl="0" indent="0" algn="ctr" defTabSz="1600200">
            <a:lnSpc>
              <a:spcPct val="90000"/>
            </a:lnSpc>
            <a:spcBef>
              <a:spcPct val="0"/>
            </a:spcBef>
            <a:spcAft>
              <a:spcPct val="35000"/>
            </a:spcAft>
            <a:buNone/>
          </a:pPr>
          <a:r>
            <a:rPr lang="en-US" sz="3600" kern="1200">
              <a:latin typeface="Avenir Next LT Pro"/>
            </a:rPr>
            <a:t>1</a:t>
          </a:r>
        </a:p>
      </dsp:txBody>
      <dsp:txXfrm rot="-10800000">
        <a:off x="0" y="2059"/>
        <a:ext cx="1569656" cy="1086723"/>
      </dsp:txXfrm>
    </dsp:sp>
    <dsp:sp modelId="{EE11F514-78A2-4D29-8955-68970CAAFCC1}">
      <dsp:nvSpPr>
        <dsp:cNvPr id="0" name=""/>
        <dsp:cNvSpPr/>
      </dsp:nvSpPr>
      <dsp:spPr>
        <a:xfrm>
          <a:off x="1569656" y="2059"/>
          <a:ext cx="4708968" cy="1086723"/>
        </a:xfrm>
        <a:prstGeom prst="rect">
          <a:avLst/>
        </a:prstGeom>
        <a:solidFill>
          <a:schemeClr val="dk2">
            <a:alpha val="90000"/>
            <a:tint val="40000"/>
            <a:hueOff val="0"/>
            <a:satOff val="0"/>
            <a:lumOff val="0"/>
            <a:alphaOff val="0"/>
          </a:schemeClr>
        </a:solidFill>
        <a:ln w="19050" cap="flat" cmpd="sng" algn="ctr">
          <a:solidFill>
            <a:schemeClr val="dk2">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5520" tIns="304800" rIns="95520" bIns="304800" numCol="1" spcCol="1270" anchor="ctr" anchorCtr="0">
          <a:noAutofit/>
        </a:bodyPr>
        <a:lstStyle/>
        <a:p>
          <a:pPr marL="0" lvl="0" indent="0" algn="l" defTabSz="1066800" rtl="0">
            <a:lnSpc>
              <a:spcPct val="90000"/>
            </a:lnSpc>
            <a:spcBef>
              <a:spcPct val="0"/>
            </a:spcBef>
            <a:spcAft>
              <a:spcPct val="35000"/>
            </a:spcAft>
            <a:buNone/>
          </a:pPr>
          <a:r>
            <a:rPr kumimoji="0" lang="en-US" sz="2400" b="1" i="0" u="none" strike="noStrike" kern="1200" cap="none" spc="0" normalizeH="0" baseline="0" noProof="0" dirty="0">
              <a:ln>
                <a:noFill/>
              </a:ln>
              <a:solidFill>
                <a:srgbClr val="4472C4">
                  <a:lumMod val="50000"/>
                </a:srgbClr>
              </a:solidFill>
              <a:effectLst/>
              <a:uLnTx/>
              <a:uFillTx/>
              <a:latin typeface="Calibri" panose="020F0502020204030204"/>
              <a:ea typeface="+mn-ea"/>
              <a:cs typeface="+mn-cs"/>
            </a:rPr>
            <a:t>NCFlex Pre-tax Benefits </a:t>
          </a:r>
          <a:endParaRPr lang="en-US" sz="2400" b="1" kern="1200" dirty="0">
            <a:latin typeface="Avenir Next LT Pro Demi" panose="020B0704020202020204" pitchFamily="34" charset="0"/>
          </a:endParaRPr>
        </a:p>
      </dsp:txBody>
      <dsp:txXfrm>
        <a:off x="1569656" y="2059"/>
        <a:ext cx="4708968" cy="1086723"/>
      </dsp:txXfrm>
    </dsp:sp>
  </dsp:spTree>
</dsp:drawing>
</file>

<file path=ppt/diagrams/layout1.xml><?xml version="1.0" encoding="utf-8"?>
<dgm:layoutDef xmlns:dgm="http://schemas.openxmlformats.org/drawingml/2006/diagram" xmlns:a="http://schemas.openxmlformats.org/drawingml/2006/main" uniqueId="urn:microsoft.com/office/officeart/2016/7/layout/VerticalDownArrowProcess">
  <dgm:title val="Vertical Down Arrow Process"/>
  <dgm:desc val="Use to show a progression; a timeline; sequential steps in a task, process, or workflow; or to emphasize movement or direction. Level 1 text appears inside an arrow shape while Level 2 text appears below the arrow shapes."/>
  <dgm:catLst>
    <dgm:cat type="process" pri="5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Lst>
      <dgm:cxnLst>
        <dgm:cxn modelId="4" srcId="0" destId="1" srcOrd="0" destOrd="0"/>
        <dgm:cxn modelId="5" srcId="0" destId="2" srcOrd="1" destOrd="0"/>
        <dgm:cxn modelId="6" srcId="0" destId="3" srcOrd="2" destOrd="0"/>
        <dgm:cxn modelId="13" srcId="1" destId="11" srcOrd="0" destOrd="0"/>
        <dgm:cxn modelId="23" srcId="2" destId="21" srcOrd="0" destOrd="0"/>
        <dgm:cxn modelId="33" srcId="3" destId="31" srcOrd="0"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36"/>
      <dgm:constr type="primFontSz" for="des" forName="parentTextArrow" refType="primFontSz" refFor="des" refForName="parentTextBox" op="equ"/>
      <dgm:constr type="primFontSz" for="des" forName="descendantArrow" val="24"/>
      <dgm:constr type="primFontSz" for="des" forName="descendantArrow" refType="primFontSz" refFor="des" refForName="parentTextArrow" op="lte"/>
      <dgm:constr type="primFontSz" for="des" forName="descendantBox" refType="primFontSz" refFor="des" refForName="parentTextArrow" op="lte"/>
      <dgm:constr type="primFontSz" for="des" forName="descendantBox" refType="primFontSz" refFor="des" refForName="parentTextBox" op="lte"/>
      <dgm:constr type="primFontSz" for="des" forName="descendantArrow" refType="primFontSz" refFor="des" refForName="parentTextBox" op="lte"/>
      <dgm:constr type="primFontSz" for="des" forName="descendantBox" refType="primFontSz" refFor="des" refForName="descendan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onstrLst>
              <dgm:constr type="w" for="ch" forName="parentTextBox" refType="w" fact="0.25"/>
              <dgm:constr type="h" for="ch" forName="parentTextBox" refType="h"/>
              <dgm:constr type="t" for="ch" forName="parentTextBox"/>
              <dgm:constr type="w" for="ch" forName="descendantBox" refType="w" fact="0.75"/>
              <dgm:constr type="l" for="ch" forName="descendantBox" refType="w" fact="0.25"/>
              <dgm:constr type="b" for="ch" forName="descendantBox" refType="h"/>
              <dgm:constr type="h" for="ch" forName="descendantBox" refType="h"/>
            </dgm:constrLst>
            <dgm:ruleLst/>
            <dgm:layoutNode name="parentTextBox" styleLbl="alignNode1">
              <dgm:alg type="tx"/>
              <dgm:shape xmlns:r="http://schemas.openxmlformats.org/officeDocument/2006/relationships" type="rect" r:blip="">
                <dgm:adjLst/>
              </dgm:shape>
              <dgm:presOf axis="self"/>
              <dgm:constrLst>
                <dgm:constr type="primFontSz" refType="h" op="lte" fact="0.5"/>
                <dgm:constr type="lMarg" refType="w" fact="0.2016"/>
                <dgm:constr type="rMarg" refType="w" fact="0.2016"/>
              </dgm:constrLst>
              <dgm:ruleLst>
                <dgm:rule type="primFontSz" val="13" fact="NaN" max="NaN"/>
              </dgm:ruleLst>
            </dgm:layoutNode>
            <dgm:layoutNode name="descendantBox" styleLbl="bgAccFollowNode1">
              <dgm:alg type="tx">
                <dgm:param type="stBulletLvl" val="0"/>
                <dgm:param type="parTxLTRAlign" val="l"/>
              </dgm:alg>
              <dgm:shape xmlns:r="http://schemas.openxmlformats.org/officeDocument/2006/relationships" type="rect" r:blip="">
                <dgm:adjLst/>
              </dgm:shape>
              <dgm:presOf/>
              <dgm:constrLst>
                <dgm:constr type="tMarg" refType="primFontSz"/>
                <dgm:constr type="bMarg" refType="primFontSz"/>
                <dgm:constr type="lMarg" refType="w" fact="0.0575"/>
                <dgm:constr type="rMarg" refType="w" fact="0.0575"/>
              </dgm:constrLst>
              <dgm:presOf axis="des" ptType="node"/>
              <dgm:ruleLst>
                <dgm:rule type="primFontSz" val="11" fact="NaN" max="NaN"/>
              </dgm:ruleLst>
            </dgm:layoutNode>
          </dgm:layoutNode>
        </dgm:if>
        <dgm:else name="Name17">
          <dgm:layoutNode name="arrowAndChildren">
            <dgm:alg type="composite"/>
            <dgm:shape xmlns:r="http://schemas.openxmlformats.org/officeDocument/2006/relationships" r:blip="">
              <dgm:adjLst/>
            </dgm:shape>
            <dgm:presOf/>
            <dgm:constrLst>
              <dgm:constr type="w" for="ch" forName="parentTextArrow" refType="w" fact="0.25"/>
              <dgm:constr type="t" for="ch" forName="parentTextArrow"/>
              <dgm:constr type="h" for="ch" forName="parentTextArrow" refType="h" fact="0.65"/>
              <dgm:constr type="w" for="ch" forName="arrow" refType="w" fact="0.25"/>
              <dgm:constr type="h" for="ch" forName="arrow" refType="h"/>
              <dgm:constr type="l" for="ch" forName="descendantArrow" refType="w" fact="0.25"/>
              <dgm:constr type="w" for="ch" forName="descendantArrow" refType="w" fact="0.75"/>
              <dgm:constr type="b" for="ch" forName="descendantArrow" refType="h" fact="0.65"/>
              <dgm:constr type="h" for="ch" forName="descendantArrow" refType="h" fact="0.65"/>
            </dgm:constrLst>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constr type="primFontSz" refType="h" op="lte" fact="0.5"/>
                <dgm:constr type="lMarg" refType="w" fact="0.2016"/>
                <dgm:constr type="rMarg" refType="w" fact="0.2016"/>
              </dgm:constrLst>
              <dgm:ruleLst>
                <dgm:rule type="primFontSz" val="13" fact="NaN" max="NaN"/>
              </dgm:ruleLst>
            </dgm:layoutNode>
            <dgm:layoutNode name="arrow" styleLbl="alignNode1">
              <dgm:alg type="sp"/>
              <dgm:shape xmlns:r="http://schemas.openxmlformats.org/officeDocument/2006/relationships" rot="180" type="upArrowCallout" r:blip="">
                <dgm:adjLst>
                  <dgm:adj idx="1" val="0.05"/>
                  <dgm:adj idx="2" val="0.1"/>
                  <dgm:adj idx="3" val="0.15"/>
                </dgm:adjLst>
              </dgm:shape>
              <dgm:presOf axis="self"/>
              <dgm:constrLst/>
              <dgm:ruleLst/>
            </dgm:layoutNode>
            <dgm:layoutNode name="descendantArrow" styleLbl="bgAccFollowNode1">
              <dgm:alg type="tx">
                <dgm:param type="stBulletLvl" val="0"/>
                <dgm:param type="parTxLTRAlign" val="l"/>
              </dgm:alg>
              <dgm:shape xmlns:r="http://schemas.openxmlformats.org/officeDocument/2006/relationships" type="rect" r:blip="">
                <dgm:adjLst/>
              </dgm:shape>
              <dgm:presOf axis="des" ptType="node"/>
              <dgm:constrLst>
                <dgm:constr type="tMarg" refType="primFontSz"/>
                <dgm:constr type="bMarg" refType="primFontSz"/>
                <dgm:constr type="lMarg" refType="w" fact="0.0575"/>
                <dgm:constr type="rMarg" refType="w" fact="0.0575"/>
              </dgm:constrLst>
              <dgm:ruleLst>
                <dgm:rule type="primFontSz" val="11" fact="NaN" max="NaN"/>
              </dgm:ruleLst>
            </dgm:layoutNod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26189C12-26E2-D325-2DEF-7DEC0BD18AFA}"/>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10D21F78-CFA9-5E97-D048-B5552CB7A30A}"/>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BACE5A20-7A25-4013-B367-C9AA8BD6A645}" type="datetimeFigureOut">
              <a:rPr lang="en-US" smtClean="0"/>
              <a:t>6/24/2026</a:t>
            </a:fld>
            <a:endParaRPr lang="en-US"/>
          </a:p>
        </p:txBody>
      </p:sp>
      <p:sp>
        <p:nvSpPr>
          <p:cNvPr id="4" name="Footer Placeholder 3">
            <a:extLst>
              <a:ext uri="{FF2B5EF4-FFF2-40B4-BE49-F238E27FC236}">
                <a16:creationId xmlns:a16="http://schemas.microsoft.com/office/drawing/2014/main" id="{684CA213-84C6-9E4C-E1BE-2082D491F72E}"/>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6E3E268D-A516-A5BF-2B6E-CD2F757C6EBB}"/>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C630A342-A6C4-4AEF-BC8E-AA1669CF30FA}" type="slidenum">
              <a:rPr lang="en-US" smtClean="0"/>
              <a:t>‹#›</a:t>
            </a:fld>
            <a:endParaRPr lang="en-US"/>
          </a:p>
        </p:txBody>
      </p:sp>
    </p:spTree>
    <p:extLst>
      <p:ext uri="{BB962C8B-B14F-4D97-AF65-F5344CB8AC3E}">
        <p14:creationId xmlns:p14="http://schemas.microsoft.com/office/powerpoint/2010/main" val="64154907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E15E369-185E-4591-95C6-FD525A2D5C41}" type="datetimeFigureOut">
              <a:t>6/24/2026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E0ADBDE-BC5D-481E-8917-8077AAEE5EA7}" type="slidenum">
              <a:t>‹#›</a:t>
            </a:fld>
            <a:endParaRPr lang="en-US"/>
          </a:p>
        </p:txBody>
      </p:sp>
    </p:spTree>
    <p:extLst>
      <p:ext uri="{BB962C8B-B14F-4D97-AF65-F5344CB8AC3E}">
        <p14:creationId xmlns:p14="http://schemas.microsoft.com/office/powerpoint/2010/main" val="259396648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over Page">
    <p:bg>
      <p:bgPr>
        <a:solidFill>
          <a:schemeClr val="tx1"/>
        </a:solidFill>
        <a:effectLst/>
      </p:bgPr>
    </p:bg>
    <p:spTree>
      <p:nvGrpSpPr>
        <p:cNvPr id="1" name=""/>
        <p:cNvGrpSpPr/>
        <p:nvPr/>
      </p:nvGrpSpPr>
      <p:grpSpPr>
        <a:xfrm>
          <a:off x="0" y="0"/>
          <a:ext cx="0" cy="0"/>
          <a:chOff x="0" y="0"/>
          <a:chExt cx="0" cy="0"/>
        </a:xfrm>
      </p:grpSpPr>
      <p:sp>
        <p:nvSpPr>
          <p:cNvPr id="10" name="Right Triangle 9">
            <a:extLst>
              <a:ext uri="{FF2B5EF4-FFF2-40B4-BE49-F238E27FC236}">
                <a16:creationId xmlns:a16="http://schemas.microsoft.com/office/drawing/2014/main" id="{DD8B092E-C641-3E4A-59CE-28580A29E76E}"/>
              </a:ext>
              <a:ext uri="{C183D7F6-B498-43B3-948B-1728B52AA6E4}">
                <adec:decorative xmlns:adec="http://schemas.microsoft.com/office/drawing/2017/decorative" val="1"/>
              </a:ext>
            </a:extLst>
          </p:cNvPr>
          <p:cNvSpPr>
            <a:spLocks noGrp="1" noRot="1" noMove="1" noResize="1" noEditPoints="1" noAdjustHandles="1" noChangeArrowheads="1" noChangeShapeType="1"/>
          </p:cNvSpPr>
          <p:nvPr userDrawn="1">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a:extLst>
              <a:ext uri="{FF2B5EF4-FFF2-40B4-BE49-F238E27FC236}">
                <a16:creationId xmlns:a16="http://schemas.microsoft.com/office/drawing/2014/main" id="{BB5F83F6-CACA-E0D0-95D2-D2375F2BA804}"/>
              </a:ext>
            </a:extLst>
          </p:cNvPr>
          <p:cNvPicPr>
            <a:picLocks noGrp="1" noRot="1" noMove="1" noResize="1" noEditPoints="1" noAdjustHandles="1" noChangeArrowheads="1" noChangeShapeType="1" noCrop="1"/>
          </p:cNvPicPr>
          <p:nvPr userDrawn="1"/>
        </p:nvPicPr>
        <p:blipFill>
          <a:blip r:embed="rId2"/>
          <a:stretch>
            <a:fillRect/>
          </a:stretch>
        </p:blipFill>
        <p:spPr>
          <a:xfrm>
            <a:off x="10401027" y="139188"/>
            <a:ext cx="1601637" cy="636024"/>
          </a:xfrm>
          <a:prstGeom prst="rect">
            <a:avLst/>
          </a:prstGeom>
        </p:spPr>
      </p:pic>
      <p:sp>
        <p:nvSpPr>
          <p:cNvPr id="8" name="Subtitle 2">
            <a:extLst>
              <a:ext uri="{FF2B5EF4-FFF2-40B4-BE49-F238E27FC236}">
                <a16:creationId xmlns:a16="http://schemas.microsoft.com/office/drawing/2014/main" id="{FE5385F7-E741-5A24-C07A-192A772C512F}"/>
              </a:ext>
            </a:extLst>
          </p:cNvPr>
          <p:cNvSpPr>
            <a:spLocks noGrp="1" noRot="1" noMove="1" noResize="1" noEditPoints="1" noAdjustHandles="1" noChangeArrowheads="1" noChangeShapeType="1"/>
          </p:cNvSpPr>
          <p:nvPr>
            <p:ph type="subTitle" idx="1"/>
          </p:nvPr>
        </p:nvSpPr>
        <p:spPr>
          <a:xfrm>
            <a:off x="1285241" y="4936067"/>
            <a:ext cx="7132335" cy="1110652"/>
          </a:xfrm>
          <a:prstGeom prst="rect">
            <a:avLst/>
          </a:prstGeom>
        </p:spPr>
        <p:txBody>
          <a:bodyPr anchor="t">
            <a:noAutofit/>
          </a:bodyPr>
          <a:lstStyle>
            <a:lvl1pPr marL="0" indent="0">
              <a:buNone/>
              <a:defRPr sz="2400">
                <a:solidFill>
                  <a:schemeClr val="bg1"/>
                </a:solidFill>
              </a:defRPr>
            </a:lvl1pPr>
          </a:lstStyle>
          <a:p>
            <a:pPr algn="l"/>
            <a:endParaRPr lang="en-US">
              <a:solidFill>
                <a:schemeClr val="bg1"/>
              </a:solidFill>
              <a:latin typeface="Avenir Next LT Pro Demi"/>
            </a:endParaRPr>
          </a:p>
        </p:txBody>
      </p:sp>
      <p:sp>
        <p:nvSpPr>
          <p:cNvPr id="9" name="Rectangle 8">
            <a:extLst>
              <a:ext uri="{FF2B5EF4-FFF2-40B4-BE49-F238E27FC236}">
                <a16:creationId xmlns:a16="http://schemas.microsoft.com/office/drawing/2014/main" id="{742D5240-A833-8323-AA3A-D79FBE3207AD}"/>
              </a:ext>
              <a:ext uri="{C183D7F6-B498-43B3-948B-1728B52AA6E4}">
                <adec:decorative xmlns:adec="http://schemas.microsoft.com/office/drawing/2017/decorative" val="1"/>
              </a:ext>
            </a:extLst>
          </p:cNvPr>
          <p:cNvSpPr>
            <a:spLocks noGrp="1" noRot="1" noMove="1" noResize="1" noEditPoints="1" noAdjustHandles="1" noChangeArrowheads="1" noChangeShapeType="1"/>
          </p:cNvSpPr>
          <p:nvPr userDrawn="1">
            <p:extLst>
              <p:ext uri="{386F3935-93C4-4BCD-93E2-E3B085C9AB24}">
                <p16:designElem xmlns:p16="http://schemas.microsoft.com/office/powerpoint/2015/main" val="1"/>
              </p:ext>
            </p:extLst>
          </p:nvPr>
        </p:nvSpPr>
        <p:spPr>
          <a:xfrm>
            <a:off x="641774" y="1008993"/>
            <a:ext cx="10905053" cy="5065236"/>
          </a:xfrm>
          <a:prstGeom prst="rect">
            <a:avLst/>
          </a:prstGeom>
          <a:no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Title 13">
            <a:extLst>
              <a:ext uri="{FF2B5EF4-FFF2-40B4-BE49-F238E27FC236}">
                <a16:creationId xmlns:a16="http://schemas.microsoft.com/office/drawing/2014/main" id="{4C38BB5B-BB34-905B-8497-8ADC8468BDCA}"/>
              </a:ext>
            </a:extLst>
          </p:cNvPr>
          <p:cNvSpPr>
            <a:spLocks noGrp="1" noRot="1" noMove="1" noResize="1" noEditPoints="1" noAdjustHandles="1" noChangeArrowheads="1" noChangeShapeType="1"/>
          </p:cNvSpPr>
          <p:nvPr>
            <p:ph type="title"/>
          </p:nvPr>
        </p:nvSpPr>
        <p:spPr>
          <a:xfrm>
            <a:off x="1285240" y="1199073"/>
            <a:ext cx="9601295" cy="3503214"/>
          </a:xfrm>
          <a:prstGeom prst="rect">
            <a:avLst/>
          </a:prstGeom>
        </p:spPr>
        <p:txBody>
          <a:bodyPr anchor="b">
            <a:noAutofit/>
          </a:bodyPr>
          <a:lstStyle>
            <a:lvl1pPr>
              <a:lnSpc>
                <a:spcPct val="90000"/>
              </a:lnSpc>
              <a:defRPr sz="8600">
                <a:solidFill>
                  <a:schemeClr val="bg1"/>
                </a:solidFill>
              </a:defRPr>
            </a:lvl1pPr>
          </a:lstStyle>
          <a:p>
            <a:endParaRPr lang="en-US"/>
          </a:p>
        </p:txBody>
      </p:sp>
      <p:sp>
        <p:nvSpPr>
          <p:cNvPr id="2" name="Date Placeholder 1">
            <a:extLst>
              <a:ext uri="{FF2B5EF4-FFF2-40B4-BE49-F238E27FC236}">
                <a16:creationId xmlns:a16="http://schemas.microsoft.com/office/drawing/2014/main" id="{1519157E-5755-0452-411E-AC51F43BA3EC}"/>
              </a:ext>
            </a:extLst>
          </p:cNvPr>
          <p:cNvSpPr>
            <a:spLocks noGrp="1"/>
          </p:cNvSpPr>
          <p:nvPr>
            <p:ph type="dt" sz="half" idx="10"/>
          </p:nvPr>
        </p:nvSpPr>
        <p:spPr/>
        <p:txBody>
          <a:bodyPr/>
          <a:lstStyle>
            <a:lvl1pPr>
              <a:defRPr>
                <a:solidFill>
                  <a:schemeClr val="bg1"/>
                </a:solidFill>
              </a:defRPr>
            </a:lvl1pPr>
          </a:lstStyle>
          <a:p>
            <a:fld id="{F2871D33-BF02-4513-AB69-76BB7B592F01}" type="datetime1">
              <a:rPr lang="en-US" smtClean="0"/>
              <a:t>6/24/2026</a:t>
            </a:fld>
            <a:endParaRPr lang="en-US"/>
          </a:p>
        </p:txBody>
      </p:sp>
    </p:spTree>
    <p:extLst>
      <p:ext uri="{BB962C8B-B14F-4D97-AF65-F5344CB8AC3E}">
        <p14:creationId xmlns:p14="http://schemas.microsoft.com/office/powerpoint/2010/main" val="23853878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able of Contents">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33E63698-E9A0-9FBC-913A-EDD7FAB62931}"/>
              </a:ext>
            </a:extLst>
          </p:cNvPr>
          <p:cNvSpPr>
            <a:spLocks noGrp="1" noRot="1" noMove="1" noResize="1" noEditPoints="1" noAdjustHandles="1" noChangeArrowheads="1" noChangeShapeType="1"/>
          </p:cNvSpPr>
          <p:nvPr userDrawn="1"/>
        </p:nvSpPr>
        <p:spPr>
          <a:xfrm>
            <a:off x="7529587" y="3847"/>
            <a:ext cx="4662413" cy="6850305"/>
          </a:xfrm>
          <a:prstGeom prst="rect">
            <a:avLst/>
          </a:prstGeom>
          <a:solidFill>
            <a:schemeClr val="tx1"/>
          </a:solidFill>
          <a:ln>
            <a:solidFill>
              <a:srgbClr val="002D5E"/>
            </a:solidFill>
          </a:ln>
          <a:effectLst/>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spcAft>
                <a:spcPts val="600"/>
              </a:spcAft>
            </a:pPr>
            <a:endParaRPr lang="en-US" sz="4000">
              <a:ln>
                <a:solidFill>
                  <a:schemeClr val="bg1"/>
                </a:solidFill>
              </a:ln>
              <a:solidFill>
                <a:schemeClr val="bg1"/>
              </a:solidFill>
              <a:latin typeface="Avenir Next LT Pro Demi "/>
            </a:endParaRPr>
          </a:p>
        </p:txBody>
      </p:sp>
      <p:pic>
        <p:nvPicPr>
          <p:cNvPr id="7" name="Picture 6" descr="Text&#10;&#10;AI-generated content may be incorrect.">
            <a:extLst>
              <a:ext uri="{FF2B5EF4-FFF2-40B4-BE49-F238E27FC236}">
                <a16:creationId xmlns:a16="http://schemas.microsoft.com/office/drawing/2014/main" id="{3F6D402B-5C22-73C5-4559-A43F1B9AAC6E}"/>
              </a:ext>
            </a:extLst>
          </p:cNvPr>
          <p:cNvPicPr>
            <a:picLocks noGrp="1" noRot="1" noMove="1" noResize="1" noEditPoints="1" noAdjustHandles="1" noChangeArrowheads="1" noChangeShapeType="1" noCrop="1"/>
          </p:cNvPicPr>
          <p:nvPr userDrawn="1"/>
        </p:nvPicPr>
        <p:blipFill>
          <a:blip r:embed="rId2"/>
          <a:stretch>
            <a:fillRect/>
          </a:stretch>
        </p:blipFill>
        <p:spPr>
          <a:xfrm>
            <a:off x="10401027" y="139188"/>
            <a:ext cx="1601637" cy="636024"/>
          </a:xfrm>
          <a:prstGeom prst="rect">
            <a:avLst/>
          </a:prstGeom>
        </p:spPr>
      </p:pic>
      <p:sp>
        <p:nvSpPr>
          <p:cNvPr id="17" name="Text Placeholder 16">
            <a:extLst>
              <a:ext uri="{FF2B5EF4-FFF2-40B4-BE49-F238E27FC236}">
                <a16:creationId xmlns:a16="http://schemas.microsoft.com/office/drawing/2014/main" id="{772EBD08-1502-F96A-B943-8816BEBA54B4}"/>
              </a:ext>
            </a:extLst>
          </p:cNvPr>
          <p:cNvSpPr>
            <a:spLocks noGrp="1"/>
          </p:cNvSpPr>
          <p:nvPr>
            <p:ph type="body" sz="quarter" idx="10" hasCustomPrompt="1"/>
          </p:nvPr>
        </p:nvSpPr>
        <p:spPr>
          <a:xfrm>
            <a:off x="7856502" y="4407296"/>
            <a:ext cx="4008582" cy="1664922"/>
          </a:xfrm>
          <a:prstGeom prst="roundRect">
            <a:avLst>
              <a:gd name="adj" fmla="val 8554"/>
            </a:avLst>
          </a:prstGeom>
          <a:ln>
            <a:solidFill>
              <a:schemeClr val="accent3"/>
            </a:solidFill>
            <a:prstDash val="sysDash"/>
          </a:ln>
        </p:spPr>
        <p:txBody>
          <a:bodyPr wrap="square">
            <a:spAutoFit/>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1800">
                <a:solidFill>
                  <a:schemeClr val="bg1"/>
                </a:solidFill>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a:solidFill>
                  <a:schemeClr val="bg1"/>
                </a:solidFill>
              </a:rPr>
              <a:t>To add or remove agenda sections, click anywhere on the contents and click the small &lt; arrow on the left. This will open the agenda as a bulleted list. Editing this list will automatically adjust the agenda.</a:t>
            </a:r>
          </a:p>
        </p:txBody>
      </p:sp>
      <p:sp>
        <p:nvSpPr>
          <p:cNvPr id="4" name="Slide Number Placeholder 3">
            <a:extLst>
              <a:ext uri="{FF2B5EF4-FFF2-40B4-BE49-F238E27FC236}">
                <a16:creationId xmlns:a16="http://schemas.microsoft.com/office/drawing/2014/main" id="{45E50C1B-DE83-AF59-4B2B-6573157E44BA}"/>
              </a:ext>
            </a:extLst>
          </p:cNvPr>
          <p:cNvSpPr>
            <a:spLocks noGrp="1"/>
          </p:cNvSpPr>
          <p:nvPr>
            <p:ph type="sldNum" sz="quarter" idx="13"/>
          </p:nvPr>
        </p:nvSpPr>
        <p:spPr/>
        <p:txBody>
          <a:bodyPr/>
          <a:lstStyle>
            <a:lvl1pPr>
              <a:defRPr>
                <a:solidFill>
                  <a:schemeClr val="bg1"/>
                </a:solidFill>
              </a:defRPr>
            </a:lvl1pPr>
          </a:lstStyle>
          <a:p>
            <a:fld id="{330EA680-D336-4FF7-8B7A-9848BB0A1C32}" type="slidenum">
              <a:rPr lang="en-US" smtClean="0"/>
              <a:pPr/>
              <a:t>‹#›</a:t>
            </a:fld>
            <a:endParaRPr lang="en-US"/>
          </a:p>
        </p:txBody>
      </p:sp>
      <p:sp>
        <p:nvSpPr>
          <p:cNvPr id="5" name="Title 4">
            <a:extLst>
              <a:ext uri="{FF2B5EF4-FFF2-40B4-BE49-F238E27FC236}">
                <a16:creationId xmlns:a16="http://schemas.microsoft.com/office/drawing/2014/main" id="{BE9B1255-C49E-B463-3636-C41BC2721B0A}"/>
              </a:ext>
            </a:extLst>
          </p:cNvPr>
          <p:cNvSpPr>
            <a:spLocks noGrp="1"/>
          </p:cNvSpPr>
          <p:nvPr>
            <p:ph type="title" hasCustomPrompt="1"/>
          </p:nvPr>
        </p:nvSpPr>
        <p:spPr>
          <a:xfrm>
            <a:off x="7529586" y="2620241"/>
            <a:ext cx="4662414" cy="1325563"/>
          </a:xfrm>
        </p:spPr>
        <p:txBody>
          <a:bodyPr/>
          <a:lstStyle>
            <a:lvl1pPr algn="ctr">
              <a:defRPr>
                <a:solidFill>
                  <a:schemeClr val="bg1"/>
                </a:solidFill>
              </a:defRPr>
            </a:lvl1pPr>
          </a:lstStyle>
          <a:p>
            <a:r>
              <a:rPr lang="en-US"/>
              <a:t>Agenda, Contents, or Objectives</a:t>
            </a:r>
          </a:p>
        </p:txBody>
      </p:sp>
      <p:sp>
        <p:nvSpPr>
          <p:cNvPr id="6" name="Text Placeholder 16">
            <a:extLst>
              <a:ext uri="{FF2B5EF4-FFF2-40B4-BE49-F238E27FC236}">
                <a16:creationId xmlns:a16="http://schemas.microsoft.com/office/drawing/2014/main" id="{119D0653-9629-EC75-4B8F-90D4F77050FE}"/>
              </a:ext>
            </a:extLst>
          </p:cNvPr>
          <p:cNvSpPr>
            <a:spLocks noGrp="1"/>
          </p:cNvSpPr>
          <p:nvPr>
            <p:ph type="body" sz="quarter" idx="14" hasCustomPrompt="1"/>
          </p:nvPr>
        </p:nvSpPr>
        <p:spPr>
          <a:xfrm>
            <a:off x="7856502" y="1371649"/>
            <a:ext cx="4008582" cy="619506"/>
          </a:xfrm>
          <a:prstGeom prst="roundRect">
            <a:avLst>
              <a:gd name="adj" fmla="val 8554"/>
            </a:avLst>
          </a:prstGeom>
          <a:ln>
            <a:solidFill>
              <a:schemeClr val="accent3"/>
            </a:solidFill>
            <a:prstDash val="sysDash"/>
          </a:ln>
        </p:spPr>
        <p:txBody>
          <a:bodyPr wrap="square">
            <a:spAutoFit/>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1800">
                <a:solidFill>
                  <a:schemeClr val="bg1"/>
                </a:solidFill>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a:solidFill>
                  <a:schemeClr val="bg1"/>
                </a:solidFill>
              </a:rPr>
              <a:t>Adjust title accordingly for your presentation.</a:t>
            </a:r>
          </a:p>
        </p:txBody>
      </p:sp>
    </p:spTree>
    <p:extLst>
      <p:ext uri="{BB962C8B-B14F-4D97-AF65-F5344CB8AC3E}">
        <p14:creationId xmlns:p14="http://schemas.microsoft.com/office/powerpoint/2010/main" val="9491384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Section Title Card 2">
    <p:bg>
      <p:bgPr>
        <a:blipFill dpi="0" rotWithShape="1">
          <a:blip r:embed="rId2">
            <a:alphaModFix amt="30000"/>
            <a:lum/>
          </a:blip>
          <a:srcRect/>
          <a:stretch>
            <a:fillRect t="-17000" b="-17000"/>
          </a:stretch>
        </a:blipFill>
        <a:effectLst/>
      </p:bgPr>
    </p:bg>
    <p:spTree>
      <p:nvGrpSpPr>
        <p:cNvPr id="1" name=""/>
        <p:cNvGrpSpPr/>
        <p:nvPr/>
      </p:nvGrpSpPr>
      <p:grpSpPr>
        <a:xfrm>
          <a:off x="0" y="0"/>
          <a:ext cx="0" cy="0"/>
          <a:chOff x="0" y="0"/>
          <a:chExt cx="0" cy="0"/>
        </a:xfrm>
      </p:grpSpPr>
      <p:sp>
        <p:nvSpPr>
          <p:cNvPr id="15" name="Title 14">
            <a:extLst>
              <a:ext uri="{FF2B5EF4-FFF2-40B4-BE49-F238E27FC236}">
                <a16:creationId xmlns:a16="http://schemas.microsoft.com/office/drawing/2014/main" id="{328CDC7C-F7D4-31F6-00F7-EBFEECB3F796}"/>
              </a:ext>
            </a:extLst>
          </p:cNvPr>
          <p:cNvSpPr>
            <a:spLocks noGrp="1"/>
          </p:cNvSpPr>
          <p:nvPr>
            <p:ph type="title" hasCustomPrompt="1"/>
          </p:nvPr>
        </p:nvSpPr>
        <p:spPr>
          <a:xfrm>
            <a:off x="1073943" y="1072485"/>
            <a:ext cx="10044111" cy="4713030"/>
          </a:xfrm>
          <a:prstGeom prst="rect">
            <a:avLst/>
          </a:prstGeom>
          <a:solidFill>
            <a:srgbClr val="1A315D">
              <a:alpha val="92157"/>
            </a:srgbClr>
          </a:solidFill>
        </p:spPr>
        <p:txBody>
          <a:bodyPr lIns="914400" rIns="914400"/>
          <a:lstStyle>
            <a:lvl1pPr algn="ctr">
              <a:defRPr>
                <a:solidFill>
                  <a:schemeClr val="bg1"/>
                </a:solidFill>
              </a:defRPr>
            </a:lvl1pPr>
          </a:lstStyle>
          <a:p>
            <a:r>
              <a:rPr lang="en-US"/>
              <a:t>Section Title Card Option 1</a:t>
            </a:r>
            <a:br>
              <a:rPr lang="en-US"/>
            </a:br>
            <a:r>
              <a:rPr lang="en-US"/>
              <a:t>Avenir Next LT Pro Demi, Size 36</a:t>
            </a:r>
          </a:p>
        </p:txBody>
      </p:sp>
      <p:sp>
        <p:nvSpPr>
          <p:cNvPr id="14" name="Text Placeholder 16">
            <a:extLst>
              <a:ext uri="{FF2B5EF4-FFF2-40B4-BE49-F238E27FC236}">
                <a16:creationId xmlns:a16="http://schemas.microsoft.com/office/drawing/2014/main" id="{949E171F-7305-F022-840E-FB266681189C}"/>
              </a:ext>
            </a:extLst>
          </p:cNvPr>
          <p:cNvSpPr>
            <a:spLocks noGrp="1"/>
          </p:cNvSpPr>
          <p:nvPr>
            <p:ph type="body" sz="quarter" idx="10" hasCustomPrompt="1"/>
          </p:nvPr>
        </p:nvSpPr>
        <p:spPr>
          <a:xfrm>
            <a:off x="1800043" y="4089874"/>
            <a:ext cx="8591910" cy="1695641"/>
          </a:xfrm>
          <a:prstGeom prst="roundRect">
            <a:avLst>
              <a:gd name="adj" fmla="val 11812"/>
            </a:avLst>
          </a:prstGeom>
          <a:ln>
            <a:solidFill>
              <a:schemeClr val="accent3"/>
            </a:solidFill>
            <a:prstDash val="sysDash"/>
          </a:ln>
        </p:spPr>
        <p:txBody>
          <a:bodyPr wrap="square">
            <a:spAutoFit/>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1800">
                <a:solidFill>
                  <a:schemeClr val="bg1"/>
                </a:solidFill>
              </a:defRPr>
            </a:lvl1pPr>
          </a:lstStyle>
          <a:p>
            <a:r>
              <a:rPr lang="en-US">
                <a:solidFill>
                  <a:schemeClr val="bg1"/>
                </a:solidFill>
              </a:rPr>
              <a:t>Use this slide to start each new section. Choose one section title format and use it for the entire presentation! Each section should use a different image from the image repository. To change the image, right click on the background, select “format background,” and then select “insert” under “picture source” in the sidebar. Crop your image file to horizontal proportions on your PC before inserting, if necessary. Delete this instruction box!</a:t>
            </a:r>
          </a:p>
        </p:txBody>
      </p:sp>
      <p:sp>
        <p:nvSpPr>
          <p:cNvPr id="4" name="Slide Number Placeholder 3">
            <a:extLst>
              <a:ext uri="{FF2B5EF4-FFF2-40B4-BE49-F238E27FC236}">
                <a16:creationId xmlns:a16="http://schemas.microsoft.com/office/drawing/2014/main" id="{60B94F40-84B5-F51F-A084-11113E6B52FF}"/>
              </a:ext>
            </a:extLst>
          </p:cNvPr>
          <p:cNvSpPr>
            <a:spLocks noGrp="1"/>
          </p:cNvSpPr>
          <p:nvPr>
            <p:ph type="sldNum" sz="quarter" idx="16"/>
          </p:nvPr>
        </p:nvSpPr>
        <p:spPr>
          <a:xfrm>
            <a:off x="0" y="6502992"/>
            <a:ext cx="12192000" cy="365125"/>
          </a:xfrm>
          <a:solidFill>
            <a:srgbClr val="FFFFFF">
              <a:alpha val="89020"/>
            </a:srgbClr>
          </a:solidFill>
        </p:spPr>
        <p:txBody>
          <a:bodyPr/>
          <a:lstStyle>
            <a:lvl1pPr>
              <a:defRPr>
                <a:solidFill>
                  <a:schemeClr val="tx1"/>
                </a:solidFill>
              </a:defRPr>
            </a:lvl1pPr>
          </a:lstStyle>
          <a:p>
            <a:fld id="{330EA680-D336-4FF7-8B7A-9848BB0A1C32}" type="slidenum">
              <a:rPr lang="en-US" smtClean="0"/>
              <a:pPr/>
              <a:t>‹#›</a:t>
            </a:fld>
            <a:endParaRPr lang="en-US"/>
          </a:p>
        </p:txBody>
      </p:sp>
      <p:pic>
        <p:nvPicPr>
          <p:cNvPr id="2" name="Picture 1">
            <a:extLst>
              <a:ext uri="{FF2B5EF4-FFF2-40B4-BE49-F238E27FC236}">
                <a16:creationId xmlns:a16="http://schemas.microsoft.com/office/drawing/2014/main" id="{9696BB9D-8C67-C176-0DC6-CD169AA9729C}"/>
              </a:ext>
            </a:extLst>
          </p:cNvPr>
          <p:cNvPicPr>
            <a:picLocks noChangeAspect="1"/>
          </p:cNvPicPr>
          <p:nvPr userDrawn="1"/>
        </p:nvPicPr>
        <p:blipFill>
          <a:blip r:embed="rId3"/>
          <a:stretch>
            <a:fillRect/>
          </a:stretch>
        </p:blipFill>
        <p:spPr>
          <a:xfrm>
            <a:off x="10401027" y="139188"/>
            <a:ext cx="1634436" cy="636025"/>
          </a:xfrm>
          <a:prstGeom prst="rect">
            <a:avLst/>
          </a:prstGeom>
        </p:spPr>
      </p:pic>
    </p:spTree>
    <p:extLst>
      <p:ext uri="{BB962C8B-B14F-4D97-AF65-F5344CB8AC3E}">
        <p14:creationId xmlns:p14="http://schemas.microsoft.com/office/powerpoint/2010/main" val="25915245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ection Title Card 2 - Portrait Images">
    <p:bg>
      <p:bgPr>
        <a:blipFill dpi="0" rotWithShape="1">
          <a:blip r:embed="rId2">
            <a:alphaModFix amt="30000"/>
            <a:lum/>
          </a:blip>
          <a:srcRect/>
          <a:stretch>
            <a:fillRect t="-65000" b="-65000"/>
          </a:stretch>
        </a:blipFill>
        <a:effectLst/>
      </p:bgPr>
    </p:bg>
    <p:spTree>
      <p:nvGrpSpPr>
        <p:cNvPr id="1" name=""/>
        <p:cNvGrpSpPr/>
        <p:nvPr/>
      </p:nvGrpSpPr>
      <p:grpSpPr>
        <a:xfrm>
          <a:off x="0" y="0"/>
          <a:ext cx="0" cy="0"/>
          <a:chOff x="0" y="0"/>
          <a:chExt cx="0" cy="0"/>
        </a:xfrm>
      </p:grpSpPr>
      <p:sp>
        <p:nvSpPr>
          <p:cNvPr id="15" name="Title 14">
            <a:extLst>
              <a:ext uri="{FF2B5EF4-FFF2-40B4-BE49-F238E27FC236}">
                <a16:creationId xmlns:a16="http://schemas.microsoft.com/office/drawing/2014/main" id="{328CDC7C-F7D4-31F6-00F7-EBFEECB3F796}"/>
              </a:ext>
            </a:extLst>
          </p:cNvPr>
          <p:cNvSpPr>
            <a:spLocks noGrp="1"/>
          </p:cNvSpPr>
          <p:nvPr>
            <p:ph type="title" hasCustomPrompt="1"/>
          </p:nvPr>
        </p:nvSpPr>
        <p:spPr>
          <a:xfrm>
            <a:off x="1073943" y="1072485"/>
            <a:ext cx="10044111" cy="4713030"/>
          </a:xfrm>
          <a:prstGeom prst="rect">
            <a:avLst/>
          </a:prstGeom>
          <a:solidFill>
            <a:srgbClr val="1A315D">
              <a:alpha val="92157"/>
            </a:srgbClr>
          </a:solidFill>
        </p:spPr>
        <p:txBody>
          <a:bodyPr lIns="914400" rIns="914400"/>
          <a:lstStyle>
            <a:lvl1pPr algn="ctr">
              <a:defRPr>
                <a:solidFill>
                  <a:schemeClr val="bg1"/>
                </a:solidFill>
              </a:defRPr>
            </a:lvl1pPr>
          </a:lstStyle>
          <a:p>
            <a:r>
              <a:rPr lang="en-US"/>
              <a:t>Section Title Card Option 1</a:t>
            </a:r>
            <a:br>
              <a:rPr lang="en-US"/>
            </a:br>
            <a:r>
              <a:rPr lang="en-US"/>
              <a:t>Avenir Next LT Pro Demi, Size 36</a:t>
            </a:r>
          </a:p>
        </p:txBody>
      </p:sp>
      <p:sp>
        <p:nvSpPr>
          <p:cNvPr id="14" name="Text Placeholder 16">
            <a:extLst>
              <a:ext uri="{FF2B5EF4-FFF2-40B4-BE49-F238E27FC236}">
                <a16:creationId xmlns:a16="http://schemas.microsoft.com/office/drawing/2014/main" id="{949E171F-7305-F022-840E-FB266681189C}"/>
              </a:ext>
            </a:extLst>
          </p:cNvPr>
          <p:cNvSpPr>
            <a:spLocks noGrp="1"/>
          </p:cNvSpPr>
          <p:nvPr>
            <p:ph type="body" sz="quarter" idx="10" hasCustomPrompt="1"/>
          </p:nvPr>
        </p:nvSpPr>
        <p:spPr>
          <a:xfrm>
            <a:off x="1800043" y="4089874"/>
            <a:ext cx="8591910" cy="1695641"/>
          </a:xfrm>
          <a:prstGeom prst="roundRect">
            <a:avLst>
              <a:gd name="adj" fmla="val 11812"/>
            </a:avLst>
          </a:prstGeom>
          <a:ln>
            <a:solidFill>
              <a:schemeClr val="accent3"/>
            </a:solidFill>
            <a:prstDash val="sysDash"/>
          </a:ln>
        </p:spPr>
        <p:txBody>
          <a:bodyPr wrap="square">
            <a:spAutoFit/>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1800">
                <a:solidFill>
                  <a:schemeClr val="bg1"/>
                </a:solidFill>
              </a:defRPr>
            </a:lvl1pPr>
          </a:lstStyle>
          <a:p>
            <a:r>
              <a:rPr lang="en-US">
                <a:solidFill>
                  <a:schemeClr val="bg1"/>
                </a:solidFill>
              </a:rPr>
              <a:t>Use this slide to start each new section. Choose one section title format and use it for the entire presentation! Each section should use a different image from the image repository. To change the image, right click on the background, select “format background,” and then select “insert” under “picture source” in the sidebar. This slide template is compatible with image files in “portrait” orientation (taller than they are wide). Delete this instruction box!</a:t>
            </a:r>
          </a:p>
        </p:txBody>
      </p:sp>
      <p:sp>
        <p:nvSpPr>
          <p:cNvPr id="4" name="Slide Number Placeholder 3">
            <a:extLst>
              <a:ext uri="{FF2B5EF4-FFF2-40B4-BE49-F238E27FC236}">
                <a16:creationId xmlns:a16="http://schemas.microsoft.com/office/drawing/2014/main" id="{60B94F40-84B5-F51F-A084-11113E6B52FF}"/>
              </a:ext>
            </a:extLst>
          </p:cNvPr>
          <p:cNvSpPr>
            <a:spLocks noGrp="1"/>
          </p:cNvSpPr>
          <p:nvPr>
            <p:ph type="sldNum" sz="quarter" idx="16"/>
          </p:nvPr>
        </p:nvSpPr>
        <p:spPr>
          <a:xfrm>
            <a:off x="0" y="6502992"/>
            <a:ext cx="12192000" cy="365125"/>
          </a:xfrm>
          <a:solidFill>
            <a:srgbClr val="FFFFFF">
              <a:alpha val="89020"/>
            </a:srgbClr>
          </a:solidFill>
        </p:spPr>
        <p:txBody>
          <a:bodyPr/>
          <a:lstStyle>
            <a:lvl1pPr>
              <a:defRPr>
                <a:solidFill>
                  <a:schemeClr val="tx1"/>
                </a:solidFill>
              </a:defRPr>
            </a:lvl1pPr>
          </a:lstStyle>
          <a:p>
            <a:fld id="{330EA680-D336-4FF7-8B7A-9848BB0A1C32}" type="slidenum">
              <a:rPr lang="en-US" smtClean="0"/>
              <a:pPr/>
              <a:t>‹#›</a:t>
            </a:fld>
            <a:endParaRPr lang="en-US"/>
          </a:p>
        </p:txBody>
      </p:sp>
      <p:pic>
        <p:nvPicPr>
          <p:cNvPr id="2" name="Picture 1">
            <a:extLst>
              <a:ext uri="{FF2B5EF4-FFF2-40B4-BE49-F238E27FC236}">
                <a16:creationId xmlns:a16="http://schemas.microsoft.com/office/drawing/2014/main" id="{9696BB9D-8C67-C176-0DC6-CD169AA9729C}"/>
              </a:ext>
            </a:extLst>
          </p:cNvPr>
          <p:cNvPicPr>
            <a:picLocks noChangeAspect="1"/>
          </p:cNvPicPr>
          <p:nvPr userDrawn="1"/>
        </p:nvPicPr>
        <p:blipFill>
          <a:blip r:embed="rId3"/>
          <a:stretch>
            <a:fillRect/>
          </a:stretch>
        </p:blipFill>
        <p:spPr>
          <a:xfrm>
            <a:off x="10401027" y="139188"/>
            <a:ext cx="1634436" cy="636025"/>
          </a:xfrm>
          <a:prstGeom prst="rect">
            <a:avLst/>
          </a:prstGeom>
        </p:spPr>
      </p:pic>
    </p:spTree>
    <p:extLst>
      <p:ext uri="{BB962C8B-B14F-4D97-AF65-F5344CB8AC3E}">
        <p14:creationId xmlns:p14="http://schemas.microsoft.com/office/powerpoint/2010/main" val="228892308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Section Title Card 1">
    <p:bg>
      <p:bgPr>
        <a:solidFill>
          <a:schemeClr val="tx1"/>
        </a:solidFill>
        <a:effectLst/>
      </p:bgPr>
    </p:bg>
    <p:spTree>
      <p:nvGrpSpPr>
        <p:cNvPr id="1" name=""/>
        <p:cNvGrpSpPr/>
        <p:nvPr/>
      </p:nvGrpSpPr>
      <p:grpSpPr>
        <a:xfrm>
          <a:off x="0" y="0"/>
          <a:ext cx="0" cy="0"/>
          <a:chOff x="0" y="0"/>
          <a:chExt cx="0" cy="0"/>
        </a:xfrm>
      </p:grpSpPr>
      <p:sp>
        <p:nvSpPr>
          <p:cNvPr id="10" name="Picture Placeholder 9">
            <a:extLst>
              <a:ext uri="{FF2B5EF4-FFF2-40B4-BE49-F238E27FC236}">
                <a16:creationId xmlns:a16="http://schemas.microsoft.com/office/drawing/2014/main" id="{A061003A-DD82-3E6A-C94D-AAC88581DABD}"/>
              </a:ext>
            </a:extLst>
          </p:cNvPr>
          <p:cNvSpPr>
            <a:spLocks noGrp="1" noRot="1" noMove="1" noResize="1" noEditPoints="1" noAdjustHandles="1" noChangeArrowheads="1" noChangeShapeType="1"/>
          </p:cNvSpPr>
          <p:nvPr>
            <p:ph type="pic" sz="quarter" idx="13"/>
          </p:nvPr>
        </p:nvSpPr>
        <p:spPr>
          <a:xfrm>
            <a:off x="0" y="0"/>
            <a:ext cx="5410197" cy="6858000"/>
          </a:xfrm>
          <a:solidFill>
            <a:schemeClr val="bg1"/>
          </a:solidFill>
        </p:spPr>
        <p:txBody>
          <a:bodyPr/>
          <a:lstStyle>
            <a:lvl1pPr marL="0" indent="0">
              <a:buNone/>
              <a:defRPr/>
            </a:lvl1pPr>
          </a:lstStyle>
          <a:p>
            <a:endParaRPr lang="en-US"/>
          </a:p>
        </p:txBody>
      </p:sp>
      <p:pic>
        <p:nvPicPr>
          <p:cNvPr id="11" name="Picture 10" descr="Text&#10;&#10;AI-generated content may be incorrect.">
            <a:extLst>
              <a:ext uri="{FF2B5EF4-FFF2-40B4-BE49-F238E27FC236}">
                <a16:creationId xmlns:a16="http://schemas.microsoft.com/office/drawing/2014/main" id="{131F8088-1D7A-0904-CB2D-39BC14375B87}"/>
              </a:ext>
            </a:extLst>
          </p:cNvPr>
          <p:cNvPicPr>
            <a:picLocks noGrp="1" noRot="1" noChangeAspect="1" noMove="1" noResize="1" noEditPoints="1" noAdjustHandles="1" noChangeArrowheads="1" noChangeShapeType="1" noCrop="1"/>
          </p:cNvPicPr>
          <p:nvPr userDrawn="1"/>
        </p:nvPicPr>
        <p:blipFill>
          <a:blip r:embed="rId2"/>
          <a:stretch>
            <a:fillRect/>
          </a:stretch>
        </p:blipFill>
        <p:spPr>
          <a:xfrm>
            <a:off x="10401027" y="139188"/>
            <a:ext cx="1601637" cy="636024"/>
          </a:xfrm>
          <a:prstGeom prst="rect">
            <a:avLst/>
          </a:prstGeom>
        </p:spPr>
      </p:pic>
      <p:sp>
        <p:nvSpPr>
          <p:cNvPr id="14" name="Text Placeholder 16">
            <a:extLst>
              <a:ext uri="{FF2B5EF4-FFF2-40B4-BE49-F238E27FC236}">
                <a16:creationId xmlns:a16="http://schemas.microsoft.com/office/drawing/2014/main" id="{949E171F-7305-F022-840E-FB266681189C}"/>
              </a:ext>
            </a:extLst>
          </p:cNvPr>
          <p:cNvSpPr>
            <a:spLocks noGrp="1"/>
          </p:cNvSpPr>
          <p:nvPr>
            <p:ph type="body" sz="quarter" idx="10" hasCustomPrompt="1"/>
          </p:nvPr>
        </p:nvSpPr>
        <p:spPr>
          <a:xfrm>
            <a:off x="5698836" y="4479535"/>
            <a:ext cx="6303828" cy="1695641"/>
          </a:xfrm>
          <a:prstGeom prst="roundRect">
            <a:avLst>
              <a:gd name="adj" fmla="val 11812"/>
            </a:avLst>
          </a:prstGeom>
          <a:ln>
            <a:solidFill>
              <a:schemeClr val="accent3"/>
            </a:solidFill>
            <a:prstDash val="sysDash"/>
          </a:ln>
        </p:spPr>
        <p:txBody>
          <a:bodyPr wrap="square">
            <a:spAutoFit/>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1800">
                <a:solidFill>
                  <a:schemeClr val="bg1"/>
                </a:solidFill>
              </a:defRPr>
            </a:lvl1pPr>
          </a:lstStyle>
          <a:p>
            <a:r>
              <a:rPr lang="en-US">
                <a:solidFill>
                  <a:schemeClr val="bg1"/>
                </a:solidFill>
              </a:rPr>
              <a:t>Use this slide to start each new section. Choose one section title format and use it for the entire presentation! Each section should use a different image from the image repository. To use a portrait-oriented image file (taller than it is wide), create a new slide and apply this title template. Delete this instruction box!</a:t>
            </a:r>
          </a:p>
        </p:txBody>
      </p:sp>
      <p:sp>
        <p:nvSpPr>
          <p:cNvPr id="15" name="Title 14">
            <a:extLst>
              <a:ext uri="{FF2B5EF4-FFF2-40B4-BE49-F238E27FC236}">
                <a16:creationId xmlns:a16="http://schemas.microsoft.com/office/drawing/2014/main" id="{328CDC7C-F7D4-31F6-00F7-EBFEECB3F796}"/>
              </a:ext>
            </a:extLst>
          </p:cNvPr>
          <p:cNvSpPr>
            <a:spLocks noGrp="1"/>
          </p:cNvSpPr>
          <p:nvPr>
            <p:ph type="title" hasCustomPrompt="1"/>
          </p:nvPr>
        </p:nvSpPr>
        <p:spPr>
          <a:xfrm>
            <a:off x="6115315" y="2649348"/>
            <a:ext cx="5464969" cy="1559301"/>
          </a:xfrm>
          <a:prstGeom prst="rect">
            <a:avLst/>
          </a:prstGeom>
        </p:spPr>
        <p:txBody>
          <a:bodyPr/>
          <a:lstStyle>
            <a:lvl1pPr>
              <a:defRPr>
                <a:solidFill>
                  <a:schemeClr val="bg1"/>
                </a:solidFill>
              </a:defRPr>
            </a:lvl1pPr>
          </a:lstStyle>
          <a:p>
            <a:r>
              <a:rPr lang="en-US"/>
              <a:t>Section Title Card Option 2 - Avenir Next LT Pro Demi, Size 36</a:t>
            </a:r>
          </a:p>
        </p:txBody>
      </p:sp>
      <p:sp>
        <p:nvSpPr>
          <p:cNvPr id="4" name="Slide Number Placeholder 3">
            <a:extLst>
              <a:ext uri="{FF2B5EF4-FFF2-40B4-BE49-F238E27FC236}">
                <a16:creationId xmlns:a16="http://schemas.microsoft.com/office/drawing/2014/main" id="{60B94F40-84B5-F51F-A084-11113E6B52FF}"/>
              </a:ext>
            </a:extLst>
          </p:cNvPr>
          <p:cNvSpPr>
            <a:spLocks noGrp="1"/>
          </p:cNvSpPr>
          <p:nvPr>
            <p:ph type="sldNum" sz="quarter" idx="16"/>
          </p:nvPr>
        </p:nvSpPr>
        <p:spPr/>
        <p:txBody>
          <a:bodyPr/>
          <a:lstStyle>
            <a:lvl1pPr>
              <a:defRPr>
                <a:solidFill>
                  <a:schemeClr val="bg1"/>
                </a:solidFill>
              </a:defRPr>
            </a:lvl1pPr>
          </a:lstStyle>
          <a:p>
            <a:fld id="{330EA680-D336-4FF7-8B7A-9848BB0A1C32}" type="slidenum">
              <a:rPr lang="en-US" smtClean="0"/>
              <a:pPr/>
              <a:t>‹#›</a:t>
            </a:fld>
            <a:endParaRPr lang="en-US"/>
          </a:p>
        </p:txBody>
      </p:sp>
    </p:spTree>
    <p:extLst>
      <p:ext uri="{BB962C8B-B14F-4D97-AF65-F5344CB8AC3E}">
        <p14:creationId xmlns:p14="http://schemas.microsoft.com/office/powerpoint/2010/main" val="224980504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Blank Canvas">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87E8600F-BCD6-4FD0-527F-CC382115CF8B}"/>
              </a:ext>
            </a:extLst>
          </p:cNvPr>
          <p:cNvSpPr>
            <a:spLocks noGrp="1" noRot="1" noMove="1" noResize="1" noEditPoints="1" noAdjustHandles="1" noChangeArrowheads="1" noChangeShapeType="1"/>
          </p:cNvSpPr>
          <p:nvPr userDrawn="1"/>
        </p:nvSpPr>
        <p:spPr>
          <a:xfrm>
            <a:off x="0" y="0"/>
            <a:ext cx="12191999" cy="1119673"/>
          </a:xfrm>
          <a:prstGeom prst="rect">
            <a:avLst/>
          </a:prstGeom>
          <a:solidFill>
            <a:schemeClr val="tx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7" name="Right Triangle 6">
            <a:extLst>
              <a:ext uri="{FF2B5EF4-FFF2-40B4-BE49-F238E27FC236}">
                <a16:creationId xmlns:a16="http://schemas.microsoft.com/office/drawing/2014/main" id="{76EFB814-0022-6694-954F-948B554CAA0C}"/>
              </a:ext>
            </a:extLst>
          </p:cNvPr>
          <p:cNvSpPr>
            <a:spLocks noGrp="1" noRot="1" noMove="1" noResize="1" noEditPoints="1" noAdjustHandles="1" noChangeArrowheads="1" noChangeShapeType="1"/>
          </p:cNvSpPr>
          <p:nvPr userDrawn="1"/>
        </p:nvSpPr>
        <p:spPr>
          <a:xfrm>
            <a:off x="0" y="5424459"/>
            <a:ext cx="1433541" cy="1433541"/>
          </a:xfrm>
          <a:prstGeom prst="rtTriangle">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1BCEC1D-0F28-FF4E-CBEB-D372A2750027}"/>
              </a:ext>
            </a:extLst>
          </p:cNvPr>
          <p:cNvSpPr>
            <a:spLocks noGrp="1" noRot="1" noMove="1" noResize="1" noEditPoints="1" noAdjustHandles="1" noChangeArrowheads="1" noChangeShapeType="1"/>
          </p:cNvSpPr>
          <p:nvPr>
            <p:ph type="title"/>
          </p:nvPr>
        </p:nvSpPr>
        <p:spPr>
          <a:xfrm>
            <a:off x="0" y="0"/>
            <a:ext cx="12192000" cy="1119673"/>
          </a:xfrm>
          <a:prstGeom prst="rect">
            <a:avLst/>
          </a:prstGeom>
          <a:noFill/>
        </p:spPr>
        <p:txBody>
          <a:bodyPr lIns="1828800" rIns="1828800"/>
          <a:lstStyle>
            <a:lvl1pPr algn="ctr">
              <a:defRPr>
                <a:solidFill>
                  <a:schemeClr val="bg1"/>
                </a:solidFill>
              </a:defRPr>
            </a:lvl1pPr>
          </a:lstStyle>
          <a:p>
            <a:endParaRPr lang="en-US"/>
          </a:p>
        </p:txBody>
      </p:sp>
      <p:pic>
        <p:nvPicPr>
          <p:cNvPr id="4" name="Picture 3">
            <a:extLst>
              <a:ext uri="{FF2B5EF4-FFF2-40B4-BE49-F238E27FC236}">
                <a16:creationId xmlns:a16="http://schemas.microsoft.com/office/drawing/2014/main" id="{42CC754B-54E3-73A8-15FE-EED925267C41}"/>
              </a:ext>
            </a:extLst>
          </p:cNvPr>
          <p:cNvPicPr>
            <a:picLocks noGrp="1" noRot="1" noChangeAspect="1" noMove="1" noResize="1" noEditPoints="1" noAdjustHandles="1" noChangeArrowheads="1" noChangeShapeType="1" noCrop="1"/>
          </p:cNvPicPr>
          <p:nvPr userDrawn="1"/>
        </p:nvPicPr>
        <p:blipFill>
          <a:blip r:embed="rId2"/>
          <a:stretch>
            <a:fillRect/>
          </a:stretch>
        </p:blipFill>
        <p:spPr>
          <a:xfrm>
            <a:off x="10401027" y="139188"/>
            <a:ext cx="1601637" cy="636024"/>
          </a:xfrm>
          <a:prstGeom prst="rect">
            <a:avLst/>
          </a:prstGeom>
        </p:spPr>
      </p:pic>
      <p:sp>
        <p:nvSpPr>
          <p:cNvPr id="5" name="Slide Number Placeholder 4">
            <a:extLst>
              <a:ext uri="{FF2B5EF4-FFF2-40B4-BE49-F238E27FC236}">
                <a16:creationId xmlns:a16="http://schemas.microsoft.com/office/drawing/2014/main" id="{2F90C629-199D-11C1-55A2-F8FC2940343D}"/>
              </a:ext>
            </a:extLst>
          </p:cNvPr>
          <p:cNvSpPr>
            <a:spLocks noGrp="1"/>
          </p:cNvSpPr>
          <p:nvPr>
            <p:ph type="sldNum" sz="quarter" idx="12"/>
          </p:nvPr>
        </p:nvSpPr>
        <p:spPr/>
        <p:txBody>
          <a:bodyPr/>
          <a:lstStyle/>
          <a:p>
            <a:fld id="{330EA680-D336-4FF7-8B7A-9848BB0A1C32}" type="slidenum">
              <a:rPr lang="en-US" smtClean="0"/>
              <a:pPr/>
              <a:t>‹#›</a:t>
            </a:fld>
            <a:endParaRPr lang="en-US"/>
          </a:p>
        </p:txBody>
      </p:sp>
      <p:sp>
        <p:nvSpPr>
          <p:cNvPr id="12" name="Text Placeholder 11">
            <a:extLst>
              <a:ext uri="{FF2B5EF4-FFF2-40B4-BE49-F238E27FC236}">
                <a16:creationId xmlns:a16="http://schemas.microsoft.com/office/drawing/2014/main" id="{FF6B414C-12C1-4A0C-CFE0-21C15F7D3A0C}"/>
              </a:ext>
            </a:extLst>
          </p:cNvPr>
          <p:cNvSpPr>
            <a:spLocks noGrp="1"/>
          </p:cNvSpPr>
          <p:nvPr>
            <p:ph type="body" sz="quarter" idx="13" hasCustomPrompt="1"/>
          </p:nvPr>
        </p:nvSpPr>
        <p:spPr>
          <a:xfrm>
            <a:off x="1961745" y="1867710"/>
            <a:ext cx="8268510" cy="4635281"/>
          </a:xfrm>
        </p:spPr>
        <p:txBody>
          <a:bodyPr>
            <a:noAutofit/>
          </a:bodyPr>
          <a:lstStyle>
            <a:lvl1pPr marL="342900" indent="-342900">
              <a:buFont typeface="Arial" panose="020B0604020202020204" pitchFamily="34" charset="0"/>
              <a:buChar char="•"/>
              <a:defRPr/>
            </a:lvl1pPr>
          </a:lstStyle>
          <a:p>
            <a:pPr lvl="0"/>
            <a:r>
              <a:rPr lang="en-US"/>
              <a:t>Use this slide for a bulleted list.</a:t>
            </a:r>
          </a:p>
        </p:txBody>
      </p:sp>
    </p:spTree>
    <p:extLst>
      <p:ext uri="{BB962C8B-B14F-4D97-AF65-F5344CB8AC3E}">
        <p14:creationId xmlns:p14="http://schemas.microsoft.com/office/powerpoint/2010/main" val="306648092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Blank Canvas - 2 Up">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87E8600F-BCD6-4FD0-527F-CC382115CF8B}"/>
              </a:ext>
            </a:extLst>
          </p:cNvPr>
          <p:cNvSpPr>
            <a:spLocks noGrp="1" noRot="1" noMove="1" noResize="1" noEditPoints="1" noAdjustHandles="1" noChangeArrowheads="1" noChangeShapeType="1"/>
          </p:cNvSpPr>
          <p:nvPr userDrawn="1"/>
        </p:nvSpPr>
        <p:spPr>
          <a:xfrm>
            <a:off x="0" y="0"/>
            <a:ext cx="12191999" cy="1119673"/>
          </a:xfrm>
          <a:prstGeom prst="rect">
            <a:avLst/>
          </a:prstGeom>
          <a:solidFill>
            <a:schemeClr val="tx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7" name="Right Triangle 6">
            <a:extLst>
              <a:ext uri="{FF2B5EF4-FFF2-40B4-BE49-F238E27FC236}">
                <a16:creationId xmlns:a16="http://schemas.microsoft.com/office/drawing/2014/main" id="{76EFB814-0022-6694-954F-948B554CAA0C}"/>
              </a:ext>
            </a:extLst>
          </p:cNvPr>
          <p:cNvSpPr>
            <a:spLocks noGrp="1" noRot="1" noMove="1" noResize="1" noEditPoints="1" noAdjustHandles="1" noChangeArrowheads="1" noChangeShapeType="1"/>
          </p:cNvSpPr>
          <p:nvPr userDrawn="1"/>
        </p:nvSpPr>
        <p:spPr>
          <a:xfrm>
            <a:off x="0" y="5424459"/>
            <a:ext cx="1433541" cy="1433541"/>
          </a:xfrm>
          <a:prstGeom prst="rtTriangle">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1BCEC1D-0F28-FF4E-CBEB-D372A2750027}"/>
              </a:ext>
            </a:extLst>
          </p:cNvPr>
          <p:cNvSpPr>
            <a:spLocks noGrp="1" noRot="1" noMove="1" noResize="1" noEditPoints="1" noAdjustHandles="1" noChangeArrowheads="1" noChangeShapeType="1"/>
          </p:cNvSpPr>
          <p:nvPr>
            <p:ph type="title"/>
          </p:nvPr>
        </p:nvSpPr>
        <p:spPr>
          <a:xfrm>
            <a:off x="0" y="0"/>
            <a:ext cx="12192000" cy="1119673"/>
          </a:xfrm>
          <a:prstGeom prst="rect">
            <a:avLst/>
          </a:prstGeom>
          <a:noFill/>
        </p:spPr>
        <p:txBody>
          <a:bodyPr lIns="1828800" rIns="1828800"/>
          <a:lstStyle>
            <a:lvl1pPr algn="ctr">
              <a:defRPr>
                <a:solidFill>
                  <a:schemeClr val="bg1"/>
                </a:solidFill>
              </a:defRPr>
            </a:lvl1pPr>
          </a:lstStyle>
          <a:p>
            <a:endParaRPr lang="en-US"/>
          </a:p>
        </p:txBody>
      </p:sp>
      <p:pic>
        <p:nvPicPr>
          <p:cNvPr id="4" name="Picture 3">
            <a:extLst>
              <a:ext uri="{FF2B5EF4-FFF2-40B4-BE49-F238E27FC236}">
                <a16:creationId xmlns:a16="http://schemas.microsoft.com/office/drawing/2014/main" id="{42CC754B-54E3-73A8-15FE-EED925267C41}"/>
              </a:ext>
            </a:extLst>
          </p:cNvPr>
          <p:cNvPicPr>
            <a:picLocks noGrp="1" noRot="1" noChangeAspect="1" noMove="1" noResize="1" noEditPoints="1" noAdjustHandles="1" noChangeArrowheads="1" noChangeShapeType="1" noCrop="1"/>
          </p:cNvPicPr>
          <p:nvPr userDrawn="1"/>
        </p:nvPicPr>
        <p:blipFill>
          <a:blip r:embed="rId2"/>
          <a:stretch>
            <a:fillRect/>
          </a:stretch>
        </p:blipFill>
        <p:spPr>
          <a:xfrm>
            <a:off x="10401027" y="139188"/>
            <a:ext cx="1601637" cy="636024"/>
          </a:xfrm>
          <a:prstGeom prst="rect">
            <a:avLst/>
          </a:prstGeom>
        </p:spPr>
      </p:pic>
      <p:sp>
        <p:nvSpPr>
          <p:cNvPr id="5" name="Slide Number Placeholder 4">
            <a:extLst>
              <a:ext uri="{FF2B5EF4-FFF2-40B4-BE49-F238E27FC236}">
                <a16:creationId xmlns:a16="http://schemas.microsoft.com/office/drawing/2014/main" id="{2F90C629-199D-11C1-55A2-F8FC2940343D}"/>
              </a:ext>
            </a:extLst>
          </p:cNvPr>
          <p:cNvSpPr>
            <a:spLocks noGrp="1"/>
          </p:cNvSpPr>
          <p:nvPr>
            <p:ph type="sldNum" sz="quarter" idx="12"/>
          </p:nvPr>
        </p:nvSpPr>
        <p:spPr/>
        <p:txBody>
          <a:bodyPr/>
          <a:lstStyle/>
          <a:p>
            <a:fld id="{330EA680-D336-4FF7-8B7A-9848BB0A1C32}" type="slidenum">
              <a:rPr lang="en-US" smtClean="0"/>
              <a:pPr/>
              <a:t>‹#›</a:t>
            </a:fld>
            <a:endParaRPr lang="en-US"/>
          </a:p>
        </p:txBody>
      </p:sp>
      <p:sp>
        <p:nvSpPr>
          <p:cNvPr id="12" name="Text Placeholder 11">
            <a:extLst>
              <a:ext uri="{FF2B5EF4-FFF2-40B4-BE49-F238E27FC236}">
                <a16:creationId xmlns:a16="http://schemas.microsoft.com/office/drawing/2014/main" id="{FF6B414C-12C1-4A0C-CFE0-21C15F7D3A0C}"/>
              </a:ext>
            </a:extLst>
          </p:cNvPr>
          <p:cNvSpPr>
            <a:spLocks noGrp="1"/>
          </p:cNvSpPr>
          <p:nvPr>
            <p:ph type="body" sz="quarter" idx="13" hasCustomPrompt="1"/>
          </p:nvPr>
        </p:nvSpPr>
        <p:spPr>
          <a:xfrm>
            <a:off x="1185375" y="1746941"/>
            <a:ext cx="5077410" cy="4635281"/>
          </a:xfrm>
        </p:spPr>
        <p:txBody>
          <a:bodyPr>
            <a:noAutofit/>
          </a:bodyPr>
          <a:lstStyle>
            <a:lvl1pPr marL="342900" indent="-342900">
              <a:buFont typeface="Arial" panose="020B0604020202020204" pitchFamily="34" charset="0"/>
              <a:buChar char="•"/>
              <a:defRPr/>
            </a:lvl1pPr>
          </a:lstStyle>
          <a:p>
            <a:pPr lvl="0"/>
            <a:r>
              <a:rPr lang="en-US"/>
              <a:t>Use this slide for a bulleted list.</a:t>
            </a:r>
          </a:p>
        </p:txBody>
      </p:sp>
      <p:sp>
        <p:nvSpPr>
          <p:cNvPr id="3" name="Text Placeholder 11">
            <a:extLst>
              <a:ext uri="{FF2B5EF4-FFF2-40B4-BE49-F238E27FC236}">
                <a16:creationId xmlns:a16="http://schemas.microsoft.com/office/drawing/2014/main" id="{F6A1E7B9-2746-0722-DC9D-B43AB43EA66B}"/>
              </a:ext>
            </a:extLst>
          </p:cNvPr>
          <p:cNvSpPr>
            <a:spLocks noGrp="1"/>
          </p:cNvSpPr>
          <p:nvPr>
            <p:ph type="body" sz="quarter" idx="14" hasCustomPrompt="1"/>
          </p:nvPr>
        </p:nvSpPr>
        <p:spPr>
          <a:xfrm>
            <a:off x="6806921" y="1746941"/>
            <a:ext cx="5077410" cy="4635281"/>
          </a:xfrm>
        </p:spPr>
        <p:txBody>
          <a:bodyPr>
            <a:noAutofit/>
          </a:bodyPr>
          <a:lstStyle>
            <a:lvl1pPr marL="342900" indent="-342900">
              <a:buFont typeface="Arial" panose="020B0604020202020204" pitchFamily="34" charset="0"/>
              <a:buChar char="•"/>
              <a:defRPr/>
            </a:lvl1pPr>
          </a:lstStyle>
          <a:p>
            <a:pPr lvl="0"/>
            <a:r>
              <a:rPr lang="en-US"/>
              <a:t>Use this slide for a bulleted list.</a:t>
            </a:r>
          </a:p>
        </p:txBody>
      </p:sp>
    </p:spTree>
    <p:extLst>
      <p:ext uri="{BB962C8B-B14F-4D97-AF65-F5344CB8AC3E}">
        <p14:creationId xmlns:p14="http://schemas.microsoft.com/office/powerpoint/2010/main" val="143681734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ext with left picture">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7816F8AD-163C-270D-49DC-4004DA2CFC9D}"/>
              </a:ext>
            </a:extLst>
          </p:cNvPr>
          <p:cNvPicPr>
            <a:picLocks noChangeAspect="1"/>
          </p:cNvPicPr>
          <p:nvPr userDrawn="1"/>
        </p:nvPicPr>
        <p:blipFill>
          <a:blip r:embed="rId2"/>
          <a:stretch>
            <a:fillRect/>
          </a:stretch>
        </p:blipFill>
        <p:spPr>
          <a:xfrm>
            <a:off x="10401027" y="139188"/>
            <a:ext cx="1634436" cy="636025"/>
          </a:xfrm>
          <a:prstGeom prst="rect">
            <a:avLst/>
          </a:prstGeom>
        </p:spPr>
      </p:pic>
      <p:sp>
        <p:nvSpPr>
          <p:cNvPr id="9" name="Right Triangle 8">
            <a:extLst>
              <a:ext uri="{FF2B5EF4-FFF2-40B4-BE49-F238E27FC236}">
                <a16:creationId xmlns:a16="http://schemas.microsoft.com/office/drawing/2014/main" id="{0EB6B815-ACC7-57C5-D09E-221D38B17FEB}"/>
              </a:ext>
            </a:extLst>
          </p:cNvPr>
          <p:cNvSpPr/>
          <p:nvPr userDrawn="1"/>
        </p:nvSpPr>
        <p:spPr>
          <a:xfrm>
            <a:off x="0" y="5424459"/>
            <a:ext cx="1433541" cy="1433541"/>
          </a:xfrm>
          <a:prstGeom prst="rtTriangle">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Picture Placeholder 10">
            <a:extLst>
              <a:ext uri="{FF2B5EF4-FFF2-40B4-BE49-F238E27FC236}">
                <a16:creationId xmlns:a16="http://schemas.microsoft.com/office/drawing/2014/main" id="{999E27EE-20BE-2803-D8B4-D35BF0078EDA}"/>
              </a:ext>
            </a:extLst>
          </p:cNvPr>
          <p:cNvSpPr>
            <a:spLocks noGrp="1"/>
          </p:cNvSpPr>
          <p:nvPr>
            <p:ph type="pic" sz="quarter" idx="10"/>
          </p:nvPr>
        </p:nvSpPr>
        <p:spPr>
          <a:xfrm>
            <a:off x="5526758" y="1617501"/>
            <a:ext cx="5485060" cy="4113795"/>
          </a:xfrm>
          <a:effectLst/>
        </p:spPr>
        <p:txBody>
          <a:bodyPr/>
          <a:lstStyle/>
          <a:p>
            <a:endParaRPr lang="en-US"/>
          </a:p>
        </p:txBody>
      </p:sp>
      <p:sp>
        <p:nvSpPr>
          <p:cNvPr id="14" name="Text Placeholder 13">
            <a:extLst>
              <a:ext uri="{FF2B5EF4-FFF2-40B4-BE49-F238E27FC236}">
                <a16:creationId xmlns:a16="http://schemas.microsoft.com/office/drawing/2014/main" id="{9C157E77-A7F0-060B-0FDB-1A1806FBBB38}"/>
              </a:ext>
            </a:extLst>
          </p:cNvPr>
          <p:cNvSpPr>
            <a:spLocks noGrp="1"/>
          </p:cNvSpPr>
          <p:nvPr>
            <p:ph type="body" sz="quarter" idx="11" hasCustomPrompt="1"/>
          </p:nvPr>
        </p:nvSpPr>
        <p:spPr>
          <a:xfrm>
            <a:off x="1008629" y="2017450"/>
            <a:ext cx="3932236" cy="3623690"/>
          </a:xfrm>
        </p:spPr>
        <p:txBody>
          <a:bodyPr>
            <a:noAutofit/>
          </a:bodyPr>
          <a:lstStyle>
            <a:lvl1pPr marL="342900" indent="-342900">
              <a:buFont typeface="Arial" panose="020B0604020202020204" pitchFamily="34" charset="0"/>
              <a:buChar char="•"/>
              <a:defRPr/>
            </a:lvl1pPr>
          </a:lstStyle>
          <a:p>
            <a:pPr lvl="0"/>
            <a:r>
              <a:rPr lang="en-US"/>
              <a:t>Use this slide for a bulleted list. Choose a photo from the repository! Font: Avenir Next LT Pro, dark blue text</a:t>
            </a:r>
          </a:p>
        </p:txBody>
      </p:sp>
      <p:sp>
        <p:nvSpPr>
          <p:cNvPr id="16" name="Title 15">
            <a:extLst>
              <a:ext uri="{FF2B5EF4-FFF2-40B4-BE49-F238E27FC236}">
                <a16:creationId xmlns:a16="http://schemas.microsoft.com/office/drawing/2014/main" id="{AA7D3301-EF61-D4DF-699B-DBF40FFCC6E8}"/>
              </a:ext>
            </a:extLst>
          </p:cNvPr>
          <p:cNvSpPr>
            <a:spLocks noGrp="1"/>
          </p:cNvSpPr>
          <p:nvPr>
            <p:ph type="title" hasCustomPrompt="1"/>
          </p:nvPr>
        </p:nvSpPr>
        <p:spPr>
          <a:xfrm>
            <a:off x="737016" y="547014"/>
            <a:ext cx="7578848" cy="1293575"/>
          </a:xfrm>
          <a:prstGeom prst="rect">
            <a:avLst/>
          </a:prstGeom>
          <a:solidFill>
            <a:schemeClr val="tx1"/>
          </a:solidFill>
        </p:spPr>
        <p:txBody>
          <a:bodyPr/>
          <a:lstStyle>
            <a:lvl1pPr algn="ctr">
              <a:defRPr>
                <a:solidFill>
                  <a:schemeClr val="bg1"/>
                </a:solidFill>
              </a:defRPr>
            </a:lvl1pPr>
          </a:lstStyle>
          <a:p>
            <a:r>
              <a:rPr lang="en-US"/>
              <a:t>Slide Title</a:t>
            </a:r>
          </a:p>
        </p:txBody>
      </p:sp>
      <p:sp>
        <p:nvSpPr>
          <p:cNvPr id="4" name="Slide Number Placeholder 3">
            <a:extLst>
              <a:ext uri="{FF2B5EF4-FFF2-40B4-BE49-F238E27FC236}">
                <a16:creationId xmlns:a16="http://schemas.microsoft.com/office/drawing/2014/main" id="{E7108749-B723-A8CF-987F-9F929F3FB3B2}"/>
              </a:ext>
            </a:extLst>
          </p:cNvPr>
          <p:cNvSpPr>
            <a:spLocks noGrp="1"/>
          </p:cNvSpPr>
          <p:nvPr>
            <p:ph type="sldNum" sz="quarter" idx="14"/>
          </p:nvPr>
        </p:nvSpPr>
        <p:spPr/>
        <p:txBody>
          <a:bodyPr/>
          <a:lstStyle/>
          <a:p>
            <a:fld id="{330EA680-D336-4FF7-8B7A-9848BB0A1C32}" type="slidenum">
              <a:rPr lang="en-US" smtClean="0"/>
              <a:pPr/>
              <a:t>‹#›</a:t>
            </a:fld>
            <a:endParaRPr lang="en-US"/>
          </a:p>
        </p:txBody>
      </p:sp>
    </p:spTree>
    <p:extLst>
      <p:ext uri="{BB962C8B-B14F-4D97-AF65-F5344CB8AC3E}">
        <p14:creationId xmlns:p14="http://schemas.microsoft.com/office/powerpoint/2010/main" val="406935898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ext with right picture">
    <p:spTree>
      <p:nvGrpSpPr>
        <p:cNvPr id="1" name=""/>
        <p:cNvGrpSpPr/>
        <p:nvPr/>
      </p:nvGrpSpPr>
      <p:grpSpPr>
        <a:xfrm>
          <a:off x="0" y="0"/>
          <a:ext cx="0" cy="0"/>
          <a:chOff x="0" y="0"/>
          <a:chExt cx="0" cy="0"/>
        </a:xfrm>
      </p:grpSpPr>
      <p:sp>
        <p:nvSpPr>
          <p:cNvPr id="2" name="Right Triangle 1">
            <a:extLst>
              <a:ext uri="{FF2B5EF4-FFF2-40B4-BE49-F238E27FC236}">
                <a16:creationId xmlns:a16="http://schemas.microsoft.com/office/drawing/2014/main" id="{CDD5E405-91DA-225C-1D61-7E38BE401235}"/>
              </a:ext>
            </a:extLst>
          </p:cNvPr>
          <p:cNvSpPr/>
          <p:nvPr userDrawn="1"/>
        </p:nvSpPr>
        <p:spPr>
          <a:xfrm>
            <a:off x="-1" y="0"/>
            <a:ext cx="6858001" cy="6858001"/>
          </a:xfrm>
          <a:prstGeom prst="rtTriangle">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a:extLst>
              <a:ext uri="{FF2B5EF4-FFF2-40B4-BE49-F238E27FC236}">
                <a16:creationId xmlns:a16="http://schemas.microsoft.com/office/drawing/2014/main" id="{7816F8AD-163C-270D-49DC-4004DA2CFC9D}"/>
              </a:ext>
            </a:extLst>
          </p:cNvPr>
          <p:cNvPicPr>
            <a:picLocks noChangeAspect="1"/>
          </p:cNvPicPr>
          <p:nvPr userDrawn="1"/>
        </p:nvPicPr>
        <p:blipFill>
          <a:blip r:embed="rId2"/>
          <a:stretch>
            <a:fillRect/>
          </a:stretch>
        </p:blipFill>
        <p:spPr>
          <a:xfrm>
            <a:off x="10401027" y="139188"/>
            <a:ext cx="1634436" cy="636025"/>
          </a:xfrm>
          <a:prstGeom prst="rect">
            <a:avLst/>
          </a:prstGeom>
        </p:spPr>
      </p:pic>
      <p:sp>
        <p:nvSpPr>
          <p:cNvPr id="11" name="Picture Placeholder 10">
            <a:extLst>
              <a:ext uri="{FF2B5EF4-FFF2-40B4-BE49-F238E27FC236}">
                <a16:creationId xmlns:a16="http://schemas.microsoft.com/office/drawing/2014/main" id="{999E27EE-20BE-2803-D8B4-D35BF0078EDA}"/>
              </a:ext>
            </a:extLst>
          </p:cNvPr>
          <p:cNvSpPr>
            <a:spLocks noGrp="1"/>
          </p:cNvSpPr>
          <p:nvPr>
            <p:ph type="pic" sz="quarter" idx="10"/>
          </p:nvPr>
        </p:nvSpPr>
        <p:spPr>
          <a:xfrm>
            <a:off x="952766" y="2013941"/>
            <a:ext cx="5485060" cy="4113795"/>
          </a:xfrm>
          <a:effectLst/>
        </p:spPr>
        <p:txBody>
          <a:bodyPr/>
          <a:lstStyle/>
          <a:p>
            <a:endParaRPr lang="en-US"/>
          </a:p>
        </p:txBody>
      </p:sp>
      <p:sp>
        <p:nvSpPr>
          <p:cNvPr id="14" name="Text Placeholder 13">
            <a:extLst>
              <a:ext uri="{FF2B5EF4-FFF2-40B4-BE49-F238E27FC236}">
                <a16:creationId xmlns:a16="http://schemas.microsoft.com/office/drawing/2014/main" id="{9C157E77-A7F0-060B-0FDB-1A1806FBBB38}"/>
              </a:ext>
            </a:extLst>
          </p:cNvPr>
          <p:cNvSpPr>
            <a:spLocks noGrp="1"/>
          </p:cNvSpPr>
          <p:nvPr>
            <p:ph type="body" sz="quarter" idx="11" hasCustomPrompt="1"/>
          </p:nvPr>
        </p:nvSpPr>
        <p:spPr>
          <a:xfrm>
            <a:off x="6858000" y="2494970"/>
            <a:ext cx="4596984" cy="3623690"/>
          </a:xfrm>
        </p:spPr>
        <p:txBody>
          <a:bodyPr>
            <a:noAutofit/>
          </a:bodyPr>
          <a:lstStyle>
            <a:lvl1pPr marL="342900" indent="-342900">
              <a:buFont typeface="Arial" panose="020B0604020202020204" pitchFamily="34" charset="0"/>
              <a:buChar char="•"/>
              <a:defRPr/>
            </a:lvl1pPr>
          </a:lstStyle>
          <a:p>
            <a:pPr lvl="0"/>
            <a:r>
              <a:rPr lang="en-US"/>
              <a:t>Use this slide for a bulleted list. Choose a photo from the repository! Font: Avenir Next LT Pro, dark blue text</a:t>
            </a:r>
          </a:p>
        </p:txBody>
      </p:sp>
      <p:sp>
        <p:nvSpPr>
          <p:cNvPr id="12" name="Title 11">
            <a:extLst>
              <a:ext uri="{FF2B5EF4-FFF2-40B4-BE49-F238E27FC236}">
                <a16:creationId xmlns:a16="http://schemas.microsoft.com/office/drawing/2014/main" id="{FA49D250-A504-A993-749F-69C2490092A8}"/>
              </a:ext>
            </a:extLst>
          </p:cNvPr>
          <p:cNvSpPr>
            <a:spLocks noGrp="1"/>
          </p:cNvSpPr>
          <p:nvPr>
            <p:ph type="title" hasCustomPrompt="1"/>
          </p:nvPr>
        </p:nvSpPr>
        <p:spPr>
          <a:xfrm>
            <a:off x="4347713" y="921517"/>
            <a:ext cx="7107271" cy="1293575"/>
          </a:xfrm>
          <a:prstGeom prst="rect">
            <a:avLst/>
          </a:prstGeom>
          <a:solidFill>
            <a:schemeClr val="tx1"/>
          </a:solidFill>
        </p:spPr>
        <p:txBody>
          <a:bodyPr/>
          <a:lstStyle>
            <a:lvl1pPr algn="ctr">
              <a:defRPr>
                <a:solidFill>
                  <a:schemeClr val="bg1"/>
                </a:solidFill>
              </a:defRPr>
            </a:lvl1pPr>
          </a:lstStyle>
          <a:p>
            <a:r>
              <a:rPr lang="en-US"/>
              <a:t>Slide Title</a:t>
            </a:r>
          </a:p>
        </p:txBody>
      </p:sp>
      <p:sp>
        <p:nvSpPr>
          <p:cNvPr id="4" name="Slide Number Placeholder 3">
            <a:extLst>
              <a:ext uri="{FF2B5EF4-FFF2-40B4-BE49-F238E27FC236}">
                <a16:creationId xmlns:a16="http://schemas.microsoft.com/office/drawing/2014/main" id="{96C0C2D5-83A1-FE2C-FFE9-594BD37098A2}"/>
              </a:ext>
            </a:extLst>
          </p:cNvPr>
          <p:cNvSpPr>
            <a:spLocks noGrp="1"/>
          </p:cNvSpPr>
          <p:nvPr>
            <p:ph type="sldNum" sz="quarter" idx="13"/>
          </p:nvPr>
        </p:nvSpPr>
        <p:spPr/>
        <p:txBody>
          <a:bodyPr/>
          <a:lstStyle/>
          <a:p>
            <a:fld id="{330EA680-D336-4FF7-8B7A-9848BB0A1C32}" type="slidenum">
              <a:rPr lang="en-US" smtClean="0"/>
              <a:pPr/>
              <a:t>‹#›</a:t>
            </a:fld>
            <a:endParaRPr lang="en-US"/>
          </a:p>
        </p:txBody>
      </p:sp>
    </p:spTree>
    <p:extLst>
      <p:ext uri="{BB962C8B-B14F-4D97-AF65-F5344CB8AC3E}">
        <p14:creationId xmlns:p14="http://schemas.microsoft.com/office/powerpoint/2010/main" val="419540837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Dark bg text with picture">
    <p:bg>
      <p:bgPr>
        <a:solidFill>
          <a:schemeClr val="tx1"/>
        </a:solidFill>
        <a:effectLst/>
      </p:bgPr>
    </p:bg>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24D107A2-62D8-4E03-CA3D-389B2D29E36F}"/>
              </a:ext>
            </a:extLst>
          </p:cNvPr>
          <p:cNvPicPr>
            <a:picLocks noChangeAspect="1"/>
          </p:cNvPicPr>
          <p:nvPr userDrawn="1"/>
        </p:nvPicPr>
        <p:blipFill>
          <a:blip r:embed="rId2"/>
          <a:stretch>
            <a:fillRect/>
          </a:stretch>
        </p:blipFill>
        <p:spPr>
          <a:xfrm>
            <a:off x="10401027" y="139188"/>
            <a:ext cx="1601637" cy="636024"/>
          </a:xfrm>
          <a:prstGeom prst="rect">
            <a:avLst/>
          </a:prstGeom>
        </p:spPr>
      </p:pic>
      <p:sp>
        <p:nvSpPr>
          <p:cNvPr id="11" name="Text Placeholder 17">
            <a:extLst>
              <a:ext uri="{FF2B5EF4-FFF2-40B4-BE49-F238E27FC236}">
                <a16:creationId xmlns:a16="http://schemas.microsoft.com/office/drawing/2014/main" id="{8E5BDC9C-E212-F7D2-7C5A-E743F51AFF00}"/>
              </a:ext>
            </a:extLst>
          </p:cNvPr>
          <p:cNvSpPr>
            <a:spLocks noGrp="1"/>
          </p:cNvSpPr>
          <p:nvPr>
            <p:ph type="body" sz="quarter" idx="12" hasCustomPrompt="1"/>
          </p:nvPr>
        </p:nvSpPr>
        <p:spPr>
          <a:xfrm>
            <a:off x="718311" y="2691384"/>
            <a:ext cx="6379758" cy="3557016"/>
          </a:xfrm>
          <a:solidFill>
            <a:schemeClr val="bg1"/>
          </a:solidFill>
        </p:spPr>
        <p:txBody>
          <a:bodyPr lIns="365760" tIns="182880" rIns="365760" bIns="182880">
            <a:noAutofit/>
          </a:bodyPr>
          <a:lstStyle>
            <a:lvl1pPr marL="342900" indent="-342900">
              <a:buFont typeface="Arial" panose="020B0604020202020204" pitchFamily="34" charset="0"/>
              <a:buChar char="•"/>
              <a:defRPr>
                <a:solidFill>
                  <a:schemeClr val="tx1"/>
                </a:solidFill>
              </a:defRPr>
            </a:lvl1pPr>
          </a:lstStyle>
          <a:p>
            <a:pPr lvl="0"/>
            <a:r>
              <a:rPr lang="en-US"/>
              <a:t>Use this slide for a bulleted list. Choose photos from the repository! Font: Avenir Next LT Pro, Dark blue text</a:t>
            </a:r>
          </a:p>
        </p:txBody>
      </p:sp>
      <p:sp>
        <p:nvSpPr>
          <p:cNvPr id="14" name="Picture Placeholder 13">
            <a:extLst>
              <a:ext uri="{FF2B5EF4-FFF2-40B4-BE49-F238E27FC236}">
                <a16:creationId xmlns:a16="http://schemas.microsoft.com/office/drawing/2014/main" id="{70D64040-4D11-4CAE-CE8E-A4269988D243}"/>
              </a:ext>
            </a:extLst>
          </p:cNvPr>
          <p:cNvSpPr>
            <a:spLocks noGrp="1"/>
          </p:cNvSpPr>
          <p:nvPr>
            <p:ph type="pic" sz="quarter" idx="13"/>
          </p:nvPr>
        </p:nvSpPr>
        <p:spPr>
          <a:xfrm>
            <a:off x="7561943" y="1698472"/>
            <a:ext cx="4066294" cy="4066294"/>
          </a:xfrm>
        </p:spPr>
        <p:txBody>
          <a:bodyPr/>
          <a:lstStyle/>
          <a:p>
            <a:endParaRPr lang="en-US"/>
          </a:p>
        </p:txBody>
      </p:sp>
      <p:sp>
        <p:nvSpPr>
          <p:cNvPr id="16" name="Title 15">
            <a:extLst>
              <a:ext uri="{FF2B5EF4-FFF2-40B4-BE49-F238E27FC236}">
                <a16:creationId xmlns:a16="http://schemas.microsoft.com/office/drawing/2014/main" id="{891304BD-5731-13D6-3305-EFC953294451}"/>
              </a:ext>
            </a:extLst>
          </p:cNvPr>
          <p:cNvSpPr>
            <a:spLocks noGrp="1"/>
          </p:cNvSpPr>
          <p:nvPr>
            <p:ph type="title" hasCustomPrompt="1"/>
          </p:nvPr>
        </p:nvSpPr>
        <p:spPr>
          <a:xfrm>
            <a:off x="718312" y="775209"/>
            <a:ext cx="6379758" cy="1645921"/>
          </a:xfrm>
          <a:prstGeom prst="rect">
            <a:avLst/>
          </a:prstGeom>
          <a:solidFill>
            <a:schemeClr val="bg1"/>
          </a:solidFill>
        </p:spPr>
        <p:txBody>
          <a:bodyPr/>
          <a:lstStyle>
            <a:lvl1pPr algn="ctr">
              <a:defRPr/>
            </a:lvl1pPr>
          </a:lstStyle>
          <a:p>
            <a:r>
              <a:rPr lang="en-US"/>
              <a:t>Slide Title</a:t>
            </a:r>
          </a:p>
        </p:txBody>
      </p:sp>
      <p:sp>
        <p:nvSpPr>
          <p:cNvPr id="3" name="Slide Number Placeholder 2">
            <a:extLst>
              <a:ext uri="{FF2B5EF4-FFF2-40B4-BE49-F238E27FC236}">
                <a16:creationId xmlns:a16="http://schemas.microsoft.com/office/drawing/2014/main" id="{1CFA3F99-285B-8DD5-1F16-F0D5E666B6BD}"/>
              </a:ext>
            </a:extLst>
          </p:cNvPr>
          <p:cNvSpPr>
            <a:spLocks noGrp="1"/>
          </p:cNvSpPr>
          <p:nvPr>
            <p:ph type="sldNum" sz="quarter" idx="15"/>
          </p:nvPr>
        </p:nvSpPr>
        <p:spPr/>
        <p:txBody>
          <a:bodyPr/>
          <a:lstStyle>
            <a:lvl1pPr>
              <a:defRPr>
                <a:solidFill>
                  <a:schemeClr val="bg1"/>
                </a:solidFill>
              </a:defRPr>
            </a:lvl1pPr>
          </a:lstStyle>
          <a:p>
            <a:fld id="{330EA680-D336-4FF7-8B7A-9848BB0A1C32}" type="slidenum">
              <a:rPr lang="en-US" smtClean="0"/>
              <a:pPr/>
              <a:t>‹#›</a:t>
            </a:fld>
            <a:endParaRPr lang="en-US"/>
          </a:p>
        </p:txBody>
      </p:sp>
    </p:spTree>
    <p:extLst>
      <p:ext uri="{BB962C8B-B14F-4D97-AF65-F5344CB8AC3E}">
        <p14:creationId xmlns:p14="http://schemas.microsoft.com/office/powerpoint/2010/main" val="381881426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Text with two pictures">
    <p:bg>
      <p:bgRef idx="1001">
        <a:schemeClr val="bg2"/>
      </p:bgRef>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D055CCAE-846D-B158-B3BA-7645744F0C90}"/>
              </a:ext>
            </a:extLst>
          </p:cNvPr>
          <p:cNvSpPr/>
          <p:nvPr userDrawn="1"/>
        </p:nvSpPr>
        <p:spPr>
          <a:xfrm>
            <a:off x="0" y="0"/>
            <a:ext cx="1792224" cy="6858000"/>
          </a:xfrm>
          <a:prstGeom prst="rect">
            <a:avLst/>
          </a:prstGeom>
          <a:solidFill>
            <a:schemeClr val="tx1"/>
          </a:solidFill>
          <a:ln>
            <a:noFill/>
          </a:ln>
          <a:scene3d>
            <a:camera prst="orthographicFront"/>
            <a:lightRig rig="threePt" dir="t"/>
          </a:scene3d>
          <a:sp3d>
            <a:bevelB w="44450" h="120650" prst="slope"/>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a:extLst>
              <a:ext uri="{FF2B5EF4-FFF2-40B4-BE49-F238E27FC236}">
                <a16:creationId xmlns:a16="http://schemas.microsoft.com/office/drawing/2014/main" id="{D3226252-99BB-18BA-0AC8-FB0E8F054C42}"/>
              </a:ext>
            </a:extLst>
          </p:cNvPr>
          <p:cNvPicPr>
            <a:picLocks noChangeAspect="1"/>
          </p:cNvPicPr>
          <p:nvPr userDrawn="1"/>
        </p:nvPicPr>
        <p:blipFill>
          <a:blip r:embed="rId2"/>
          <a:stretch>
            <a:fillRect/>
          </a:stretch>
        </p:blipFill>
        <p:spPr>
          <a:xfrm>
            <a:off x="10401027" y="139188"/>
            <a:ext cx="1634436" cy="636025"/>
          </a:xfrm>
          <a:prstGeom prst="rect">
            <a:avLst/>
          </a:prstGeom>
        </p:spPr>
      </p:pic>
      <p:sp>
        <p:nvSpPr>
          <p:cNvPr id="9" name="Rectangle 8">
            <a:extLst>
              <a:ext uri="{FF2B5EF4-FFF2-40B4-BE49-F238E27FC236}">
                <a16:creationId xmlns:a16="http://schemas.microsoft.com/office/drawing/2014/main" id="{707A4AB3-FFA0-7FC2-A1DA-7F819A52C9C5}"/>
              </a:ext>
            </a:extLst>
          </p:cNvPr>
          <p:cNvSpPr/>
          <p:nvPr userDrawn="1"/>
        </p:nvSpPr>
        <p:spPr>
          <a:xfrm>
            <a:off x="4753969" y="1128784"/>
            <a:ext cx="6465626" cy="5001335"/>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Picture Placeholder 14">
            <a:extLst>
              <a:ext uri="{FF2B5EF4-FFF2-40B4-BE49-F238E27FC236}">
                <a16:creationId xmlns:a16="http://schemas.microsoft.com/office/drawing/2014/main" id="{208C43DA-21B6-8A0E-4787-4E655B963BD6}"/>
              </a:ext>
            </a:extLst>
          </p:cNvPr>
          <p:cNvSpPr>
            <a:spLocks noGrp="1"/>
          </p:cNvSpPr>
          <p:nvPr>
            <p:ph type="pic" sz="quarter" idx="10"/>
          </p:nvPr>
        </p:nvSpPr>
        <p:spPr>
          <a:xfrm>
            <a:off x="768096" y="176170"/>
            <a:ext cx="3056858" cy="3054643"/>
          </a:xfrm>
        </p:spPr>
        <p:txBody>
          <a:bodyPr/>
          <a:lstStyle/>
          <a:p>
            <a:endParaRPr lang="en-US"/>
          </a:p>
        </p:txBody>
      </p:sp>
      <p:sp>
        <p:nvSpPr>
          <p:cNvPr id="16" name="Picture Placeholder 14">
            <a:extLst>
              <a:ext uri="{FF2B5EF4-FFF2-40B4-BE49-F238E27FC236}">
                <a16:creationId xmlns:a16="http://schemas.microsoft.com/office/drawing/2014/main" id="{3B155264-B3E2-96CF-AE0E-056A7015FF18}"/>
              </a:ext>
            </a:extLst>
          </p:cNvPr>
          <p:cNvSpPr>
            <a:spLocks noGrp="1"/>
          </p:cNvSpPr>
          <p:nvPr>
            <p:ph type="pic" sz="quarter" idx="11"/>
          </p:nvPr>
        </p:nvSpPr>
        <p:spPr>
          <a:xfrm>
            <a:off x="768096" y="3390485"/>
            <a:ext cx="3056858" cy="3054643"/>
          </a:xfrm>
        </p:spPr>
        <p:txBody>
          <a:bodyPr/>
          <a:lstStyle/>
          <a:p>
            <a:endParaRPr lang="en-US"/>
          </a:p>
        </p:txBody>
      </p:sp>
      <p:sp>
        <p:nvSpPr>
          <p:cNvPr id="18" name="Text Placeholder 17">
            <a:extLst>
              <a:ext uri="{FF2B5EF4-FFF2-40B4-BE49-F238E27FC236}">
                <a16:creationId xmlns:a16="http://schemas.microsoft.com/office/drawing/2014/main" id="{DF19D443-2F25-A6A8-2644-E549252EBFA8}"/>
              </a:ext>
            </a:extLst>
          </p:cNvPr>
          <p:cNvSpPr>
            <a:spLocks noGrp="1"/>
          </p:cNvSpPr>
          <p:nvPr>
            <p:ph type="body" sz="quarter" idx="12" hasCustomPrompt="1"/>
          </p:nvPr>
        </p:nvSpPr>
        <p:spPr>
          <a:xfrm>
            <a:off x="5189729" y="2717320"/>
            <a:ext cx="5648128" cy="3312543"/>
          </a:xfrm>
        </p:spPr>
        <p:txBody>
          <a:bodyPr>
            <a:noAutofit/>
          </a:bodyPr>
          <a:lstStyle>
            <a:lvl1pPr marL="342900" indent="-342900">
              <a:buFont typeface="Arial" panose="020B0604020202020204" pitchFamily="34" charset="0"/>
              <a:buChar char="•"/>
              <a:defRPr/>
            </a:lvl1pPr>
          </a:lstStyle>
          <a:p>
            <a:pPr lvl="0"/>
            <a:r>
              <a:rPr lang="en-US"/>
              <a:t>Use this slide for a bulleted list. Choose photos from the repository! Font: Avenir Next LT Pro. Dark blue text.</a:t>
            </a:r>
          </a:p>
        </p:txBody>
      </p:sp>
      <p:sp>
        <p:nvSpPr>
          <p:cNvPr id="3" name="Slide Number Placeholder 2">
            <a:extLst>
              <a:ext uri="{FF2B5EF4-FFF2-40B4-BE49-F238E27FC236}">
                <a16:creationId xmlns:a16="http://schemas.microsoft.com/office/drawing/2014/main" id="{230245E2-112E-C7D3-A2E2-A726C7A68A6E}"/>
              </a:ext>
            </a:extLst>
          </p:cNvPr>
          <p:cNvSpPr>
            <a:spLocks noGrp="1"/>
          </p:cNvSpPr>
          <p:nvPr>
            <p:ph type="sldNum" sz="quarter" idx="14"/>
          </p:nvPr>
        </p:nvSpPr>
        <p:spPr/>
        <p:txBody>
          <a:bodyPr/>
          <a:lstStyle/>
          <a:p>
            <a:fld id="{330EA680-D336-4FF7-8B7A-9848BB0A1C32}" type="slidenum">
              <a:rPr lang="en-US" smtClean="0"/>
              <a:pPr/>
              <a:t>‹#›</a:t>
            </a:fld>
            <a:endParaRPr lang="en-US"/>
          </a:p>
        </p:txBody>
      </p:sp>
      <p:sp>
        <p:nvSpPr>
          <p:cNvPr id="4" name="Title 11">
            <a:extLst>
              <a:ext uri="{FF2B5EF4-FFF2-40B4-BE49-F238E27FC236}">
                <a16:creationId xmlns:a16="http://schemas.microsoft.com/office/drawing/2014/main" id="{2BEA9367-F39A-3AC5-09DC-DF94869FDF3C}"/>
              </a:ext>
            </a:extLst>
          </p:cNvPr>
          <p:cNvSpPr>
            <a:spLocks noGrp="1"/>
          </p:cNvSpPr>
          <p:nvPr>
            <p:ph type="title" hasCustomPrompt="1"/>
          </p:nvPr>
        </p:nvSpPr>
        <p:spPr>
          <a:xfrm>
            <a:off x="5018146" y="1198568"/>
            <a:ext cx="5997786" cy="1293575"/>
          </a:xfrm>
          <a:prstGeom prst="rect">
            <a:avLst/>
          </a:prstGeom>
          <a:noFill/>
        </p:spPr>
        <p:txBody>
          <a:bodyPr/>
          <a:lstStyle>
            <a:lvl1pPr algn="ctr">
              <a:defRPr>
                <a:solidFill>
                  <a:schemeClr val="tx1"/>
                </a:solidFill>
              </a:defRPr>
            </a:lvl1pPr>
          </a:lstStyle>
          <a:p>
            <a:r>
              <a:rPr lang="en-US"/>
              <a:t>Slide Title</a:t>
            </a:r>
          </a:p>
        </p:txBody>
      </p:sp>
    </p:spTree>
    <p:extLst>
      <p:ext uri="{BB962C8B-B14F-4D97-AF65-F5344CB8AC3E}">
        <p14:creationId xmlns:p14="http://schemas.microsoft.com/office/powerpoint/2010/main" val="1139817896"/>
      </p:ext>
    </p:extLst>
  </p:cSld>
  <p:clrMapOvr>
    <a:overrideClrMapping bg1="lt1" tx1="dk1" bg2="lt2" tx2="dk2" accent1="accent1" accent2="accent2" accent3="accent3" accent4="accent4" accent5="accent5" accent6="accent6" hlink="hlink" folHlink="folHlink"/>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Staggered Text">
    <p:bg>
      <p:bgPr>
        <a:solidFill>
          <a:schemeClr val="bg2"/>
        </a:solidFill>
        <a:effectLst/>
      </p:bgPr>
    </p:bg>
    <p:spTree>
      <p:nvGrpSpPr>
        <p:cNvPr id="1" name=""/>
        <p:cNvGrpSpPr/>
        <p:nvPr/>
      </p:nvGrpSpPr>
      <p:grpSpPr>
        <a:xfrm>
          <a:off x="0" y="0"/>
          <a:ext cx="0" cy="0"/>
          <a:chOff x="0" y="0"/>
          <a:chExt cx="0" cy="0"/>
        </a:xfrm>
      </p:grpSpPr>
      <p:sp>
        <p:nvSpPr>
          <p:cNvPr id="6" name="Right Triangle 5">
            <a:extLst>
              <a:ext uri="{FF2B5EF4-FFF2-40B4-BE49-F238E27FC236}">
                <a16:creationId xmlns:a16="http://schemas.microsoft.com/office/drawing/2014/main" id="{58941D07-F6FC-D709-11C3-76B5DD53A000}"/>
              </a:ext>
            </a:extLst>
          </p:cNvPr>
          <p:cNvSpPr>
            <a:spLocks noGrp="1" noRot="1" noMove="1" noResize="1" noEditPoints="1" noAdjustHandles="1" noChangeArrowheads="1" noChangeShapeType="1"/>
          </p:cNvSpPr>
          <p:nvPr userDrawn="1"/>
        </p:nvSpPr>
        <p:spPr>
          <a:xfrm>
            <a:off x="0" y="5424459"/>
            <a:ext cx="1433541" cy="1433541"/>
          </a:xfrm>
          <a:prstGeom prst="rtTriangle">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3A40FF68-7B93-DD60-4890-B7636FCFDCEF}"/>
              </a:ext>
            </a:extLst>
          </p:cNvPr>
          <p:cNvSpPr>
            <a:spLocks noGrp="1" noRot="1" noMove="1" noResize="1" noEditPoints="1" noAdjustHandles="1" noChangeArrowheads="1" noChangeShapeType="1"/>
          </p:cNvSpPr>
          <p:nvPr userDrawn="1"/>
        </p:nvSpPr>
        <p:spPr>
          <a:xfrm>
            <a:off x="673100" y="5003801"/>
            <a:ext cx="5181600" cy="1325562"/>
          </a:xfrm>
          <a:prstGeom prst="rect">
            <a:avLst/>
          </a:prstGeom>
          <a:solidFill>
            <a:schemeClr val="tx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a:extLst>
              <a:ext uri="{FF2B5EF4-FFF2-40B4-BE49-F238E27FC236}">
                <a16:creationId xmlns:a16="http://schemas.microsoft.com/office/drawing/2014/main" id="{EA5C23F0-88D8-F37F-1989-4FF2471F4387}"/>
              </a:ext>
            </a:extLst>
          </p:cNvPr>
          <p:cNvPicPr>
            <a:picLocks noGrp="1" noRot="1" noChangeAspect="1" noMove="1" noResize="1" noEditPoints="1" noAdjustHandles="1" noChangeArrowheads="1" noChangeShapeType="1" noCrop="1"/>
          </p:cNvPicPr>
          <p:nvPr userDrawn="1"/>
        </p:nvPicPr>
        <p:blipFill>
          <a:blip r:embed="rId2"/>
          <a:stretch>
            <a:fillRect/>
          </a:stretch>
        </p:blipFill>
        <p:spPr>
          <a:xfrm>
            <a:off x="10401027" y="139188"/>
            <a:ext cx="1634436" cy="636025"/>
          </a:xfrm>
          <a:prstGeom prst="rect">
            <a:avLst/>
          </a:prstGeom>
        </p:spPr>
      </p:pic>
      <p:sp>
        <p:nvSpPr>
          <p:cNvPr id="10" name="Rectangle 9">
            <a:extLst>
              <a:ext uri="{FF2B5EF4-FFF2-40B4-BE49-F238E27FC236}">
                <a16:creationId xmlns:a16="http://schemas.microsoft.com/office/drawing/2014/main" id="{0B5D1FB3-E290-A3F7-3CA1-3A4B7AF81CAD}"/>
              </a:ext>
            </a:extLst>
          </p:cNvPr>
          <p:cNvSpPr>
            <a:spLocks noGrp="1" noRot="1" noMove="1" noResize="1" noEditPoints="1" noAdjustHandles="1" noChangeArrowheads="1" noChangeShapeType="1"/>
          </p:cNvSpPr>
          <p:nvPr userDrawn="1"/>
        </p:nvSpPr>
        <p:spPr>
          <a:xfrm>
            <a:off x="673100" y="685801"/>
            <a:ext cx="5181600" cy="4178300"/>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8AD6BEE2-20ED-F915-DCEB-EC7D4C6D94FA}"/>
              </a:ext>
            </a:extLst>
          </p:cNvPr>
          <p:cNvSpPr>
            <a:spLocks noGrp="1" noRot="1" noMove="1" noResize="1" noEditPoints="1" noAdjustHandles="1" noChangeArrowheads="1" noChangeShapeType="1"/>
          </p:cNvSpPr>
          <p:nvPr userDrawn="1"/>
        </p:nvSpPr>
        <p:spPr>
          <a:xfrm>
            <a:off x="6388100" y="2376652"/>
            <a:ext cx="5181600" cy="4178300"/>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Text Placeholder 12">
            <a:extLst>
              <a:ext uri="{FF2B5EF4-FFF2-40B4-BE49-F238E27FC236}">
                <a16:creationId xmlns:a16="http://schemas.microsoft.com/office/drawing/2014/main" id="{FD6F801A-7D72-209D-1F3C-0F992386CF4B}"/>
              </a:ext>
            </a:extLst>
          </p:cNvPr>
          <p:cNvSpPr>
            <a:spLocks noGrp="1"/>
          </p:cNvSpPr>
          <p:nvPr>
            <p:ph type="body" sz="quarter" idx="10" hasCustomPrompt="1"/>
          </p:nvPr>
        </p:nvSpPr>
        <p:spPr>
          <a:xfrm>
            <a:off x="673100" y="5003800"/>
            <a:ext cx="5181600" cy="1325563"/>
          </a:xfrm>
        </p:spPr>
        <p:txBody>
          <a:bodyPr anchor="ctr" anchorCtr="0">
            <a:noAutofit/>
          </a:bodyPr>
          <a:lstStyle>
            <a:lvl1pPr marL="0" indent="0" algn="ctr">
              <a:buNone/>
              <a:defRPr sz="3600">
                <a:solidFill>
                  <a:schemeClr val="bg1"/>
                </a:solidFill>
                <a:latin typeface="+mj-lt"/>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latin typeface="+mj-lt"/>
              </a:rPr>
              <a:t>Text Heading</a:t>
            </a:r>
          </a:p>
        </p:txBody>
      </p:sp>
      <p:sp>
        <p:nvSpPr>
          <p:cNvPr id="15" name="Rectangle 14">
            <a:extLst>
              <a:ext uri="{FF2B5EF4-FFF2-40B4-BE49-F238E27FC236}">
                <a16:creationId xmlns:a16="http://schemas.microsoft.com/office/drawing/2014/main" id="{E5C5EC9B-597A-80EB-EEE3-9E3897310EC2}"/>
              </a:ext>
            </a:extLst>
          </p:cNvPr>
          <p:cNvSpPr>
            <a:spLocks noGrp="1" noRot="1" noMove="1" noResize="1" noEditPoints="1" noAdjustHandles="1" noChangeArrowheads="1" noChangeShapeType="1"/>
          </p:cNvSpPr>
          <p:nvPr userDrawn="1"/>
        </p:nvSpPr>
        <p:spPr>
          <a:xfrm>
            <a:off x="6388100" y="900452"/>
            <a:ext cx="5181600" cy="1325562"/>
          </a:xfrm>
          <a:prstGeom prst="rect">
            <a:avLst/>
          </a:prstGeom>
          <a:solidFill>
            <a:schemeClr val="tx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Text Placeholder 12">
            <a:extLst>
              <a:ext uri="{FF2B5EF4-FFF2-40B4-BE49-F238E27FC236}">
                <a16:creationId xmlns:a16="http://schemas.microsoft.com/office/drawing/2014/main" id="{2D0B57ED-69A8-C4BC-83D1-4268330040A3}"/>
              </a:ext>
            </a:extLst>
          </p:cNvPr>
          <p:cNvSpPr>
            <a:spLocks noGrp="1"/>
          </p:cNvSpPr>
          <p:nvPr>
            <p:ph type="body" sz="quarter" idx="11" hasCustomPrompt="1"/>
          </p:nvPr>
        </p:nvSpPr>
        <p:spPr>
          <a:xfrm>
            <a:off x="6388100" y="900451"/>
            <a:ext cx="5181600" cy="1325563"/>
          </a:xfrm>
        </p:spPr>
        <p:txBody>
          <a:bodyPr anchor="ctr" anchorCtr="0">
            <a:noAutofit/>
          </a:bodyPr>
          <a:lstStyle>
            <a:lvl1pPr marL="0" indent="0" algn="ctr">
              <a:buNone/>
              <a:defRPr sz="3600">
                <a:solidFill>
                  <a:schemeClr val="bg1"/>
                </a:solidFill>
                <a:latin typeface="+mj-lt"/>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Text Heading</a:t>
            </a:r>
          </a:p>
        </p:txBody>
      </p:sp>
      <p:sp>
        <p:nvSpPr>
          <p:cNvPr id="18" name="Text Placeholder 17">
            <a:extLst>
              <a:ext uri="{FF2B5EF4-FFF2-40B4-BE49-F238E27FC236}">
                <a16:creationId xmlns:a16="http://schemas.microsoft.com/office/drawing/2014/main" id="{5C3800E0-177C-D35C-26E6-F7428831E032}"/>
              </a:ext>
            </a:extLst>
          </p:cNvPr>
          <p:cNvSpPr>
            <a:spLocks noGrp="1"/>
          </p:cNvSpPr>
          <p:nvPr>
            <p:ph type="body" sz="quarter" idx="12" hasCustomPrompt="1"/>
          </p:nvPr>
        </p:nvSpPr>
        <p:spPr>
          <a:xfrm>
            <a:off x="673100" y="685800"/>
            <a:ext cx="5181600" cy="4178299"/>
          </a:xfrm>
        </p:spPr>
        <p:txBody>
          <a:bodyPr lIns="274320" tIns="274320" rIns="274320" bIns="182880">
            <a:noAutofit/>
          </a:bodyPr>
          <a:lstStyle>
            <a:lvl1pPr marL="342900" indent="-342900">
              <a:buFont typeface="Arial" panose="020B0604020202020204" pitchFamily="34" charset="0"/>
              <a:buChar char="•"/>
              <a:defRPr/>
            </a:lvl1pPr>
          </a:lstStyle>
          <a:p>
            <a:pPr lvl="0"/>
            <a:r>
              <a:rPr lang="en-US"/>
              <a:t>Use this slide for bulleted lists.</a:t>
            </a:r>
          </a:p>
        </p:txBody>
      </p:sp>
      <p:sp>
        <p:nvSpPr>
          <p:cNvPr id="21" name="Text Placeholder 17">
            <a:extLst>
              <a:ext uri="{FF2B5EF4-FFF2-40B4-BE49-F238E27FC236}">
                <a16:creationId xmlns:a16="http://schemas.microsoft.com/office/drawing/2014/main" id="{371D1D2B-AC40-3430-77E5-9DB7AA7D1E53}"/>
              </a:ext>
            </a:extLst>
          </p:cNvPr>
          <p:cNvSpPr>
            <a:spLocks noGrp="1"/>
          </p:cNvSpPr>
          <p:nvPr>
            <p:ph type="body" sz="quarter" idx="13" hasCustomPrompt="1"/>
          </p:nvPr>
        </p:nvSpPr>
        <p:spPr>
          <a:xfrm>
            <a:off x="6388100" y="2376653"/>
            <a:ext cx="5181600" cy="4060361"/>
          </a:xfrm>
        </p:spPr>
        <p:txBody>
          <a:bodyPr lIns="274320" tIns="274320" rIns="274320" bIns="182880">
            <a:noAutofit/>
          </a:bodyPr>
          <a:lstStyle>
            <a:lvl1pPr marL="342900" indent="-342900">
              <a:buFont typeface="Arial" panose="020B0604020202020204" pitchFamily="34" charset="0"/>
              <a:buChar char="•"/>
              <a:defRPr/>
            </a:lvl1pPr>
          </a:lstStyle>
          <a:p>
            <a:pPr lvl="0"/>
            <a:r>
              <a:rPr lang="en-US"/>
              <a:t>Use this slide for bulleted lists.</a:t>
            </a:r>
          </a:p>
        </p:txBody>
      </p:sp>
      <p:sp>
        <p:nvSpPr>
          <p:cNvPr id="3" name="Slide Number Placeholder 2">
            <a:extLst>
              <a:ext uri="{FF2B5EF4-FFF2-40B4-BE49-F238E27FC236}">
                <a16:creationId xmlns:a16="http://schemas.microsoft.com/office/drawing/2014/main" id="{18651FF0-45A0-5B85-F5EC-418EB5B146F6}"/>
              </a:ext>
            </a:extLst>
          </p:cNvPr>
          <p:cNvSpPr>
            <a:spLocks noGrp="1"/>
          </p:cNvSpPr>
          <p:nvPr>
            <p:ph type="sldNum" sz="quarter" idx="15"/>
          </p:nvPr>
        </p:nvSpPr>
        <p:spPr/>
        <p:txBody>
          <a:bodyPr/>
          <a:lstStyle/>
          <a:p>
            <a:fld id="{330EA680-D336-4FF7-8B7A-9848BB0A1C32}" type="slidenum">
              <a:rPr lang="en-US" smtClean="0"/>
              <a:pPr/>
              <a:t>‹#›</a:t>
            </a:fld>
            <a:endParaRPr lang="en-US"/>
          </a:p>
        </p:txBody>
      </p:sp>
    </p:spTree>
    <p:extLst>
      <p:ext uri="{BB962C8B-B14F-4D97-AF65-F5344CB8AC3E}">
        <p14:creationId xmlns:p14="http://schemas.microsoft.com/office/powerpoint/2010/main" val="176955074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Text with 3 pictures">
    <p:bg>
      <p:bgPr>
        <a:solidFill>
          <a:schemeClr val="bg2"/>
        </a:solidFill>
        <a:effectLst/>
      </p:bgPr>
    </p:bg>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0824512C-5E63-DCDB-77EF-7064DD2B634F}"/>
              </a:ext>
            </a:extLst>
          </p:cNvPr>
          <p:cNvSpPr/>
          <p:nvPr userDrawn="1"/>
        </p:nvSpPr>
        <p:spPr>
          <a:xfrm>
            <a:off x="4231244" y="1209674"/>
            <a:ext cx="7282543" cy="3810001"/>
          </a:xfrm>
          <a:prstGeom prst="rect">
            <a:avLst/>
          </a:prstGeom>
          <a:solidFill>
            <a:schemeClr val="bg1"/>
          </a:solidFill>
          <a:ln>
            <a:noFill/>
          </a:ln>
          <a:effectLst/>
          <a:scene3d>
            <a:camera prst="orthographicFront">
              <a:rot lat="0" lon="0" rev="0"/>
            </a:camera>
            <a:lightRig rig="glow" dir="t">
              <a:rot lat="0" lon="0" rev="4800000"/>
            </a:lightRig>
          </a:scene3d>
          <a:sp3d prstMaterial="matte">
            <a:bevelT w="127000" h="6350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600">
              <a:solidFill>
                <a:schemeClr val="tx1"/>
              </a:solidFill>
              <a:latin typeface="Century Gothic"/>
            </a:endParaRPr>
          </a:p>
        </p:txBody>
      </p:sp>
      <p:sp>
        <p:nvSpPr>
          <p:cNvPr id="8" name="Rectangle 7">
            <a:extLst>
              <a:ext uri="{FF2B5EF4-FFF2-40B4-BE49-F238E27FC236}">
                <a16:creationId xmlns:a16="http://schemas.microsoft.com/office/drawing/2014/main" id="{3DB9D6CE-48A8-716F-D2CC-46CC28D805E6}"/>
              </a:ext>
            </a:extLst>
          </p:cNvPr>
          <p:cNvSpPr>
            <a:spLocks/>
          </p:cNvSpPr>
          <p:nvPr userDrawn="1"/>
        </p:nvSpPr>
        <p:spPr>
          <a:xfrm>
            <a:off x="0" y="5014424"/>
            <a:ext cx="12192000" cy="1843576"/>
          </a:xfrm>
          <a:prstGeom prst="rect">
            <a:avLst/>
          </a:prstGeom>
          <a:solidFill>
            <a:schemeClr val="tx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Picture 8">
            <a:extLst>
              <a:ext uri="{FF2B5EF4-FFF2-40B4-BE49-F238E27FC236}">
                <a16:creationId xmlns:a16="http://schemas.microsoft.com/office/drawing/2014/main" id="{28F028DE-3BE4-62C2-FC07-2A291F257367}"/>
              </a:ext>
            </a:extLst>
          </p:cNvPr>
          <p:cNvPicPr>
            <a:picLocks noChangeAspect="1"/>
          </p:cNvPicPr>
          <p:nvPr userDrawn="1"/>
        </p:nvPicPr>
        <p:blipFill>
          <a:blip r:embed="rId2"/>
          <a:stretch>
            <a:fillRect/>
          </a:stretch>
        </p:blipFill>
        <p:spPr>
          <a:xfrm>
            <a:off x="10401027" y="139188"/>
            <a:ext cx="1634436" cy="636025"/>
          </a:xfrm>
          <a:prstGeom prst="rect">
            <a:avLst/>
          </a:prstGeom>
        </p:spPr>
      </p:pic>
      <p:sp>
        <p:nvSpPr>
          <p:cNvPr id="11" name="Picture Placeholder 10">
            <a:extLst>
              <a:ext uri="{FF2B5EF4-FFF2-40B4-BE49-F238E27FC236}">
                <a16:creationId xmlns:a16="http://schemas.microsoft.com/office/drawing/2014/main" id="{579844EB-569C-A71E-4D3D-8F3F244E441A}"/>
              </a:ext>
            </a:extLst>
          </p:cNvPr>
          <p:cNvSpPr>
            <a:spLocks noGrp="1"/>
          </p:cNvSpPr>
          <p:nvPr>
            <p:ph type="pic" sz="quarter" idx="10"/>
          </p:nvPr>
        </p:nvSpPr>
        <p:spPr>
          <a:xfrm>
            <a:off x="4799" y="-1"/>
            <a:ext cx="3390900" cy="2268107"/>
          </a:xfrm>
        </p:spPr>
        <p:txBody>
          <a:bodyPr/>
          <a:lstStyle/>
          <a:p>
            <a:endParaRPr lang="en-US"/>
          </a:p>
        </p:txBody>
      </p:sp>
      <p:sp>
        <p:nvSpPr>
          <p:cNvPr id="17" name="Picture Placeholder 10">
            <a:extLst>
              <a:ext uri="{FF2B5EF4-FFF2-40B4-BE49-F238E27FC236}">
                <a16:creationId xmlns:a16="http://schemas.microsoft.com/office/drawing/2014/main" id="{9190F55B-7571-4FE0-152F-39E18B93CF8F}"/>
              </a:ext>
            </a:extLst>
          </p:cNvPr>
          <p:cNvSpPr>
            <a:spLocks noGrp="1"/>
          </p:cNvSpPr>
          <p:nvPr>
            <p:ph type="pic" sz="quarter" idx="11"/>
          </p:nvPr>
        </p:nvSpPr>
        <p:spPr>
          <a:xfrm>
            <a:off x="4798" y="2294946"/>
            <a:ext cx="3390900" cy="2268107"/>
          </a:xfrm>
        </p:spPr>
        <p:txBody>
          <a:bodyPr/>
          <a:lstStyle/>
          <a:p>
            <a:endParaRPr lang="en-US"/>
          </a:p>
        </p:txBody>
      </p:sp>
      <p:sp>
        <p:nvSpPr>
          <p:cNvPr id="18" name="Picture Placeholder 10">
            <a:extLst>
              <a:ext uri="{FF2B5EF4-FFF2-40B4-BE49-F238E27FC236}">
                <a16:creationId xmlns:a16="http://schemas.microsoft.com/office/drawing/2014/main" id="{EBF4D43F-DE8D-08DE-7BB0-974F27EBC962}"/>
              </a:ext>
            </a:extLst>
          </p:cNvPr>
          <p:cNvSpPr>
            <a:spLocks noGrp="1"/>
          </p:cNvSpPr>
          <p:nvPr>
            <p:ph type="pic" sz="quarter" idx="12"/>
          </p:nvPr>
        </p:nvSpPr>
        <p:spPr>
          <a:xfrm>
            <a:off x="4798" y="4589893"/>
            <a:ext cx="3390900" cy="2268107"/>
          </a:xfrm>
        </p:spPr>
        <p:txBody>
          <a:bodyPr/>
          <a:lstStyle/>
          <a:p>
            <a:endParaRPr lang="en-US"/>
          </a:p>
        </p:txBody>
      </p:sp>
      <p:sp>
        <p:nvSpPr>
          <p:cNvPr id="20" name="Title 19">
            <a:extLst>
              <a:ext uri="{FF2B5EF4-FFF2-40B4-BE49-F238E27FC236}">
                <a16:creationId xmlns:a16="http://schemas.microsoft.com/office/drawing/2014/main" id="{76656814-CC07-BE30-4A38-8AC4EB613F5A}"/>
              </a:ext>
            </a:extLst>
          </p:cNvPr>
          <p:cNvSpPr>
            <a:spLocks noGrp="1"/>
          </p:cNvSpPr>
          <p:nvPr>
            <p:ph type="title" hasCustomPrompt="1"/>
          </p:nvPr>
        </p:nvSpPr>
        <p:spPr>
          <a:xfrm>
            <a:off x="3395698" y="5024540"/>
            <a:ext cx="8801101" cy="1843577"/>
          </a:xfrm>
        </p:spPr>
        <p:txBody>
          <a:bodyPr lIns="457200" rIns="457200"/>
          <a:lstStyle>
            <a:lvl1pPr algn="ctr">
              <a:defRPr>
                <a:solidFill>
                  <a:schemeClr val="bg1"/>
                </a:solidFill>
              </a:defRPr>
            </a:lvl1pPr>
          </a:lstStyle>
          <a:p>
            <a:r>
              <a:rPr lang="en-US"/>
              <a:t>Slide Title</a:t>
            </a:r>
          </a:p>
        </p:txBody>
      </p:sp>
      <p:sp>
        <p:nvSpPr>
          <p:cNvPr id="22" name="Text Placeholder 21">
            <a:extLst>
              <a:ext uri="{FF2B5EF4-FFF2-40B4-BE49-F238E27FC236}">
                <a16:creationId xmlns:a16="http://schemas.microsoft.com/office/drawing/2014/main" id="{F2636CE2-9FC4-049F-C826-9AFE5639E2DA}"/>
              </a:ext>
            </a:extLst>
          </p:cNvPr>
          <p:cNvSpPr>
            <a:spLocks noGrp="1"/>
          </p:cNvSpPr>
          <p:nvPr>
            <p:ph type="body" sz="quarter" idx="13" hasCustomPrompt="1"/>
          </p:nvPr>
        </p:nvSpPr>
        <p:spPr>
          <a:xfrm>
            <a:off x="4581627" y="1456643"/>
            <a:ext cx="6581775" cy="3316062"/>
          </a:xfrm>
        </p:spPr>
        <p:txBody>
          <a:bodyPr>
            <a:noAutofit/>
          </a:bodyPr>
          <a:lstStyle>
            <a:lvl1pPr marL="342900" indent="-342900">
              <a:buFont typeface="Arial" panose="020B0604020202020204" pitchFamily="34" charset="0"/>
              <a:buChar char="•"/>
              <a:defRPr/>
            </a:lvl1pPr>
            <a:lvl2pPr marL="742950" indent="-285750">
              <a:buFont typeface="Courier New,monospace"/>
              <a:buChar char="•"/>
              <a:defRPr/>
            </a:lvl2pPr>
          </a:lstStyle>
          <a:p>
            <a:r>
              <a:rPr lang="en-US">
                <a:latin typeface="+mn-lt"/>
                <a:ea typeface="Calibri"/>
                <a:cs typeface="Calibri"/>
              </a:rPr>
              <a:t>Use this slide for a bulleted list. Avenir Next LT Pro font. Size 24. Dark blue.</a:t>
            </a:r>
          </a:p>
        </p:txBody>
      </p:sp>
      <p:sp>
        <p:nvSpPr>
          <p:cNvPr id="4" name="Slide Number Placeholder 3">
            <a:extLst>
              <a:ext uri="{FF2B5EF4-FFF2-40B4-BE49-F238E27FC236}">
                <a16:creationId xmlns:a16="http://schemas.microsoft.com/office/drawing/2014/main" id="{2140D241-F8BD-156F-C824-39E1A6C4E808}"/>
              </a:ext>
            </a:extLst>
          </p:cNvPr>
          <p:cNvSpPr>
            <a:spLocks noGrp="1"/>
          </p:cNvSpPr>
          <p:nvPr>
            <p:ph type="sldNum" sz="quarter" idx="15"/>
          </p:nvPr>
        </p:nvSpPr>
        <p:spPr/>
        <p:txBody>
          <a:bodyPr/>
          <a:lstStyle>
            <a:lvl1pPr>
              <a:defRPr>
                <a:solidFill>
                  <a:schemeClr val="bg1"/>
                </a:solidFill>
              </a:defRPr>
            </a:lvl1pPr>
          </a:lstStyle>
          <a:p>
            <a:fld id="{330EA680-D336-4FF7-8B7A-9848BB0A1C32}" type="slidenum">
              <a:rPr lang="en-US" smtClean="0"/>
              <a:pPr/>
              <a:t>‹#›</a:t>
            </a:fld>
            <a:endParaRPr lang="en-US"/>
          </a:p>
        </p:txBody>
      </p:sp>
    </p:spTree>
    <p:extLst>
      <p:ext uri="{BB962C8B-B14F-4D97-AF65-F5344CB8AC3E}">
        <p14:creationId xmlns:p14="http://schemas.microsoft.com/office/powerpoint/2010/main" val="120309203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Smart Art Feature">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A40E2D11-20CA-B2E0-ADC6-BE9FE3EDCBB5}"/>
              </a:ext>
            </a:extLst>
          </p:cNvPr>
          <p:cNvSpPr/>
          <p:nvPr userDrawn="1"/>
        </p:nvSpPr>
        <p:spPr>
          <a:xfrm>
            <a:off x="4963885" y="451106"/>
            <a:ext cx="6906985" cy="5955788"/>
          </a:xfrm>
          <a:prstGeom prst="rect">
            <a:avLst/>
          </a:prstGeom>
          <a:solidFill>
            <a:schemeClr val="tx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CD73CCB-752F-CA8D-BFCB-BF25CDC3CF7E}"/>
              </a:ext>
            </a:extLst>
          </p:cNvPr>
          <p:cNvSpPr>
            <a:spLocks noGrp="1"/>
          </p:cNvSpPr>
          <p:nvPr>
            <p:ph type="title" hasCustomPrompt="1"/>
          </p:nvPr>
        </p:nvSpPr>
        <p:spPr>
          <a:xfrm>
            <a:off x="0" y="2225040"/>
            <a:ext cx="4572001" cy="2412274"/>
          </a:xfrm>
          <a:prstGeom prst="rect">
            <a:avLst/>
          </a:prstGeom>
          <a:solidFill>
            <a:schemeClr val="accent1"/>
          </a:solidFill>
        </p:spPr>
        <p:txBody>
          <a:bodyPr/>
          <a:lstStyle>
            <a:lvl1pPr algn="ctr">
              <a:defRPr>
                <a:solidFill>
                  <a:schemeClr val="bg1"/>
                </a:solidFill>
              </a:defRPr>
            </a:lvl1pPr>
          </a:lstStyle>
          <a:p>
            <a:r>
              <a:rPr lang="en-US"/>
              <a:t>Slide Title</a:t>
            </a:r>
          </a:p>
        </p:txBody>
      </p:sp>
      <p:pic>
        <p:nvPicPr>
          <p:cNvPr id="7" name="Picture 6">
            <a:extLst>
              <a:ext uri="{FF2B5EF4-FFF2-40B4-BE49-F238E27FC236}">
                <a16:creationId xmlns:a16="http://schemas.microsoft.com/office/drawing/2014/main" id="{43D32568-23AD-C48C-3602-6F14E0F4E27B}"/>
              </a:ext>
            </a:extLst>
          </p:cNvPr>
          <p:cNvPicPr>
            <a:picLocks noChangeAspect="1"/>
          </p:cNvPicPr>
          <p:nvPr userDrawn="1"/>
        </p:nvPicPr>
        <p:blipFill>
          <a:blip r:embed="rId2"/>
          <a:stretch>
            <a:fillRect/>
          </a:stretch>
        </p:blipFill>
        <p:spPr>
          <a:xfrm>
            <a:off x="193102" y="139188"/>
            <a:ext cx="1634436" cy="636025"/>
          </a:xfrm>
          <a:prstGeom prst="rect">
            <a:avLst/>
          </a:prstGeom>
        </p:spPr>
      </p:pic>
      <p:sp>
        <p:nvSpPr>
          <p:cNvPr id="9" name="SmartArt Placeholder 8">
            <a:extLst>
              <a:ext uri="{FF2B5EF4-FFF2-40B4-BE49-F238E27FC236}">
                <a16:creationId xmlns:a16="http://schemas.microsoft.com/office/drawing/2014/main" id="{D8C93804-3ED4-3BE4-F610-514B04061889}"/>
              </a:ext>
            </a:extLst>
          </p:cNvPr>
          <p:cNvSpPr>
            <a:spLocks noGrp="1"/>
          </p:cNvSpPr>
          <p:nvPr>
            <p:ph type="dgm" sz="quarter" idx="10"/>
          </p:nvPr>
        </p:nvSpPr>
        <p:spPr>
          <a:xfrm>
            <a:off x="5183640" y="595312"/>
            <a:ext cx="6467475" cy="5667376"/>
          </a:xfrm>
          <a:noFill/>
        </p:spPr>
        <p:txBody>
          <a:bodyPr/>
          <a:lstStyle/>
          <a:p>
            <a:endParaRPr lang="en-US"/>
          </a:p>
        </p:txBody>
      </p:sp>
      <p:sp>
        <p:nvSpPr>
          <p:cNvPr id="4" name="Slide Number Placeholder 3">
            <a:extLst>
              <a:ext uri="{FF2B5EF4-FFF2-40B4-BE49-F238E27FC236}">
                <a16:creationId xmlns:a16="http://schemas.microsoft.com/office/drawing/2014/main" id="{AA4FCAF5-7BF4-39CD-D564-F83EB3F9B2FC}"/>
              </a:ext>
            </a:extLst>
          </p:cNvPr>
          <p:cNvSpPr>
            <a:spLocks noGrp="1"/>
          </p:cNvSpPr>
          <p:nvPr>
            <p:ph type="sldNum" sz="quarter" idx="12"/>
          </p:nvPr>
        </p:nvSpPr>
        <p:spPr/>
        <p:txBody>
          <a:bodyPr/>
          <a:lstStyle/>
          <a:p>
            <a:fld id="{330EA680-D336-4FF7-8B7A-9848BB0A1C32}" type="slidenum">
              <a:rPr lang="en-US" smtClean="0"/>
              <a:pPr/>
              <a:t>‹#›</a:t>
            </a:fld>
            <a:endParaRPr lang="en-US"/>
          </a:p>
        </p:txBody>
      </p:sp>
    </p:spTree>
    <p:extLst>
      <p:ext uri="{BB962C8B-B14F-4D97-AF65-F5344CB8AC3E}">
        <p14:creationId xmlns:p14="http://schemas.microsoft.com/office/powerpoint/2010/main" val="426945425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Collage">
    <p:spTree>
      <p:nvGrpSpPr>
        <p:cNvPr id="1" name=""/>
        <p:cNvGrpSpPr/>
        <p:nvPr/>
      </p:nvGrpSpPr>
      <p:grpSpPr>
        <a:xfrm>
          <a:off x="0" y="0"/>
          <a:ext cx="0" cy="0"/>
          <a:chOff x="0" y="0"/>
          <a:chExt cx="0" cy="0"/>
        </a:xfrm>
      </p:grpSpPr>
      <p:pic>
        <p:nvPicPr>
          <p:cNvPr id="27" name="Picture 26">
            <a:extLst>
              <a:ext uri="{FF2B5EF4-FFF2-40B4-BE49-F238E27FC236}">
                <a16:creationId xmlns:a16="http://schemas.microsoft.com/office/drawing/2014/main" id="{C1651339-B0AC-5101-59C7-026E0524C75B}"/>
              </a:ext>
            </a:extLst>
          </p:cNvPr>
          <p:cNvPicPr>
            <a:picLocks noGrp="1" noRot="1" noChangeAspect="1" noMove="1" noResize="1" noEditPoints="1" noAdjustHandles="1" noChangeArrowheads="1" noChangeShapeType="1" noCrop="1"/>
          </p:cNvPicPr>
          <p:nvPr userDrawn="1"/>
        </p:nvPicPr>
        <p:blipFill>
          <a:blip r:embed="rId2"/>
          <a:stretch>
            <a:fillRect/>
          </a:stretch>
        </p:blipFill>
        <p:spPr>
          <a:xfrm>
            <a:off x="10401027" y="139188"/>
            <a:ext cx="1634436" cy="636025"/>
          </a:xfrm>
          <a:prstGeom prst="rect">
            <a:avLst/>
          </a:prstGeom>
        </p:spPr>
      </p:pic>
      <p:sp>
        <p:nvSpPr>
          <p:cNvPr id="16" name="Right Triangle 15">
            <a:extLst>
              <a:ext uri="{FF2B5EF4-FFF2-40B4-BE49-F238E27FC236}">
                <a16:creationId xmlns:a16="http://schemas.microsoft.com/office/drawing/2014/main" id="{629ADF36-909A-0B33-3BBF-C707A96054AC}"/>
              </a:ext>
            </a:extLst>
          </p:cNvPr>
          <p:cNvSpPr>
            <a:spLocks noGrp="1" noRot="1" noMove="1" noResize="1" noEditPoints="1" noAdjustHandles="1" noChangeArrowheads="1" noChangeShapeType="1"/>
          </p:cNvSpPr>
          <p:nvPr userDrawn="1"/>
        </p:nvSpPr>
        <p:spPr>
          <a:xfrm>
            <a:off x="-1" y="0"/>
            <a:ext cx="6858001" cy="6858001"/>
          </a:xfrm>
          <a:prstGeom prst="rtTriangle">
            <a:avLst/>
          </a:prstGeom>
          <a:solidFill>
            <a:srgbClr val="B3092E"/>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Picture Placeholder 17">
            <a:extLst>
              <a:ext uri="{FF2B5EF4-FFF2-40B4-BE49-F238E27FC236}">
                <a16:creationId xmlns:a16="http://schemas.microsoft.com/office/drawing/2014/main" id="{B35F30AD-FC30-64C5-DDAD-9079837AFCC2}"/>
              </a:ext>
            </a:extLst>
          </p:cNvPr>
          <p:cNvSpPr>
            <a:spLocks noGrp="1" noRot="1" noMove="1" noResize="1" noEditPoints="1" noAdjustHandles="1" noChangeArrowheads="1" noChangeShapeType="1"/>
          </p:cNvSpPr>
          <p:nvPr>
            <p:ph type="pic" sz="quarter" idx="10"/>
          </p:nvPr>
        </p:nvSpPr>
        <p:spPr>
          <a:xfrm>
            <a:off x="323473" y="197197"/>
            <a:ext cx="2697017" cy="2022763"/>
          </a:xfrm>
        </p:spPr>
        <p:txBody>
          <a:bodyPr/>
          <a:lstStyle/>
          <a:p>
            <a:endParaRPr lang="en-US"/>
          </a:p>
        </p:txBody>
      </p:sp>
      <p:sp>
        <p:nvSpPr>
          <p:cNvPr id="19" name="Picture Placeholder 17">
            <a:extLst>
              <a:ext uri="{FF2B5EF4-FFF2-40B4-BE49-F238E27FC236}">
                <a16:creationId xmlns:a16="http://schemas.microsoft.com/office/drawing/2014/main" id="{F0201CFD-96AA-4D93-B975-6CB19950692A}"/>
              </a:ext>
            </a:extLst>
          </p:cNvPr>
          <p:cNvSpPr>
            <a:spLocks noGrp="1" noRot="1" noMove="1" noResize="1" noEditPoints="1" noAdjustHandles="1" noChangeArrowheads="1" noChangeShapeType="1"/>
          </p:cNvSpPr>
          <p:nvPr>
            <p:ph type="pic" sz="quarter" idx="11"/>
          </p:nvPr>
        </p:nvSpPr>
        <p:spPr>
          <a:xfrm>
            <a:off x="3379127" y="197197"/>
            <a:ext cx="2697017" cy="2022763"/>
          </a:xfrm>
        </p:spPr>
        <p:txBody>
          <a:bodyPr/>
          <a:lstStyle/>
          <a:p>
            <a:endParaRPr lang="en-US"/>
          </a:p>
        </p:txBody>
      </p:sp>
      <p:sp>
        <p:nvSpPr>
          <p:cNvPr id="20" name="Picture Placeholder 17">
            <a:extLst>
              <a:ext uri="{FF2B5EF4-FFF2-40B4-BE49-F238E27FC236}">
                <a16:creationId xmlns:a16="http://schemas.microsoft.com/office/drawing/2014/main" id="{AEFE5227-874D-FADE-6629-2BCD14EE3478}"/>
              </a:ext>
            </a:extLst>
          </p:cNvPr>
          <p:cNvSpPr>
            <a:spLocks noGrp="1" noRot="1" noMove="1" noResize="1" noEditPoints="1" noAdjustHandles="1" noChangeArrowheads="1" noChangeShapeType="1"/>
          </p:cNvSpPr>
          <p:nvPr>
            <p:ph type="pic" sz="quarter" idx="12"/>
          </p:nvPr>
        </p:nvSpPr>
        <p:spPr>
          <a:xfrm>
            <a:off x="6434781" y="197197"/>
            <a:ext cx="2697017" cy="2022763"/>
          </a:xfrm>
        </p:spPr>
        <p:txBody>
          <a:bodyPr/>
          <a:lstStyle/>
          <a:p>
            <a:endParaRPr lang="en-US"/>
          </a:p>
        </p:txBody>
      </p:sp>
      <p:sp>
        <p:nvSpPr>
          <p:cNvPr id="21" name="Picture Placeholder 17">
            <a:extLst>
              <a:ext uri="{FF2B5EF4-FFF2-40B4-BE49-F238E27FC236}">
                <a16:creationId xmlns:a16="http://schemas.microsoft.com/office/drawing/2014/main" id="{711F4EE2-9625-570B-3401-DAD5E7D9A93A}"/>
              </a:ext>
            </a:extLst>
          </p:cNvPr>
          <p:cNvSpPr>
            <a:spLocks noGrp="1" noRot="1" noMove="1" noResize="1" noEditPoints="1" noAdjustHandles="1" noChangeArrowheads="1" noChangeShapeType="1"/>
          </p:cNvSpPr>
          <p:nvPr>
            <p:ph type="pic" sz="quarter" idx="13"/>
          </p:nvPr>
        </p:nvSpPr>
        <p:spPr>
          <a:xfrm>
            <a:off x="323473" y="2326896"/>
            <a:ext cx="2697017" cy="2022763"/>
          </a:xfrm>
        </p:spPr>
        <p:txBody>
          <a:bodyPr/>
          <a:lstStyle/>
          <a:p>
            <a:endParaRPr lang="en-US"/>
          </a:p>
        </p:txBody>
      </p:sp>
      <p:sp>
        <p:nvSpPr>
          <p:cNvPr id="22" name="Picture Placeholder 17">
            <a:extLst>
              <a:ext uri="{FF2B5EF4-FFF2-40B4-BE49-F238E27FC236}">
                <a16:creationId xmlns:a16="http://schemas.microsoft.com/office/drawing/2014/main" id="{530CF8FC-D1F3-066B-41B7-374BA9C766F5}"/>
              </a:ext>
            </a:extLst>
          </p:cNvPr>
          <p:cNvSpPr>
            <a:spLocks noGrp="1" noRot="1" noMove="1" noResize="1" noEditPoints="1" noAdjustHandles="1" noChangeArrowheads="1" noChangeShapeType="1"/>
          </p:cNvSpPr>
          <p:nvPr>
            <p:ph type="pic" sz="quarter" idx="14"/>
          </p:nvPr>
        </p:nvSpPr>
        <p:spPr>
          <a:xfrm>
            <a:off x="3379127" y="2326896"/>
            <a:ext cx="2697017" cy="2022763"/>
          </a:xfrm>
        </p:spPr>
        <p:txBody>
          <a:bodyPr/>
          <a:lstStyle/>
          <a:p>
            <a:endParaRPr lang="en-US"/>
          </a:p>
        </p:txBody>
      </p:sp>
      <p:sp>
        <p:nvSpPr>
          <p:cNvPr id="23" name="Picture Placeholder 17">
            <a:extLst>
              <a:ext uri="{FF2B5EF4-FFF2-40B4-BE49-F238E27FC236}">
                <a16:creationId xmlns:a16="http://schemas.microsoft.com/office/drawing/2014/main" id="{931E17C2-4A15-FCF2-B189-D20536189156}"/>
              </a:ext>
            </a:extLst>
          </p:cNvPr>
          <p:cNvSpPr>
            <a:spLocks noGrp="1" noRot="1" noMove="1" noResize="1" noEditPoints="1" noAdjustHandles="1" noChangeArrowheads="1" noChangeShapeType="1"/>
          </p:cNvSpPr>
          <p:nvPr>
            <p:ph type="pic" sz="quarter" idx="15"/>
          </p:nvPr>
        </p:nvSpPr>
        <p:spPr>
          <a:xfrm>
            <a:off x="6434781" y="2326896"/>
            <a:ext cx="2697017" cy="2022763"/>
          </a:xfrm>
        </p:spPr>
        <p:txBody>
          <a:bodyPr/>
          <a:lstStyle/>
          <a:p>
            <a:endParaRPr lang="en-US"/>
          </a:p>
        </p:txBody>
      </p:sp>
      <p:sp>
        <p:nvSpPr>
          <p:cNvPr id="24" name="Picture Placeholder 17">
            <a:extLst>
              <a:ext uri="{FF2B5EF4-FFF2-40B4-BE49-F238E27FC236}">
                <a16:creationId xmlns:a16="http://schemas.microsoft.com/office/drawing/2014/main" id="{9461025C-BC32-DBE3-A5BB-4CFB520F6F5D}"/>
              </a:ext>
            </a:extLst>
          </p:cNvPr>
          <p:cNvSpPr>
            <a:spLocks noGrp="1" noRot="1" noMove="1" noResize="1" noEditPoints="1" noAdjustHandles="1" noChangeArrowheads="1" noChangeShapeType="1"/>
          </p:cNvSpPr>
          <p:nvPr>
            <p:ph type="pic" sz="quarter" idx="16"/>
          </p:nvPr>
        </p:nvSpPr>
        <p:spPr>
          <a:xfrm>
            <a:off x="6434781" y="4456595"/>
            <a:ext cx="2697017" cy="2022763"/>
          </a:xfrm>
        </p:spPr>
        <p:txBody>
          <a:bodyPr/>
          <a:lstStyle/>
          <a:p>
            <a:endParaRPr lang="en-US"/>
          </a:p>
        </p:txBody>
      </p:sp>
      <p:sp>
        <p:nvSpPr>
          <p:cNvPr id="25" name="Picture Placeholder 17">
            <a:extLst>
              <a:ext uri="{FF2B5EF4-FFF2-40B4-BE49-F238E27FC236}">
                <a16:creationId xmlns:a16="http://schemas.microsoft.com/office/drawing/2014/main" id="{B93B6ACB-490B-1CDD-FB95-1B5B4879CB6F}"/>
              </a:ext>
            </a:extLst>
          </p:cNvPr>
          <p:cNvSpPr>
            <a:spLocks noGrp="1" noRot="1" noMove="1" noResize="1" noEditPoints="1" noAdjustHandles="1" noChangeArrowheads="1" noChangeShapeType="1"/>
          </p:cNvSpPr>
          <p:nvPr>
            <p:ph type="pic" sz="quarter" idx="17"/>
          </p:nvPr>
        </p:nvSpPr>
        <p:spPr>
          <a:xfrm>
            <a:off x="3379127" y="4456595"/>
            <a:ext cx="2697017" cy="2022763"/>
          </a:xfrm>
        </p:spPr>
        <p:txBody>
          <a:bodyPr/>
          <a:lstStyle/>
          <a:p>
            <a:endParaRPr lang="en-US"/>
          </a:p>
        </p:txBody>
      </p:sp>
      <p:sp>
        <p:nvSpPr>
          <p:cNvPr id="26" name="Picture Placeholder 17">
            <a:extLst>
              <a:ext uri="{FF2B5EF4-FFF2-40B4-BE49-F238E27FC236}">
                <a16:creationId xmlns:a16="http://schemas.microsoft.com/office/drawing/2014/main" id="{B2DEA9A9-1532-F60D-E9A9-2754DB0E742F}"/>
              </a:ext>
            </a:extLst>
          </p:cNvPr>
          <p:cNvSpPr>
            <a:spLocks noGrp="1" noRot="1" noMove="1" noResize="1" noEditPoints="1" noAdjustHandles="1" noChangeArrowheads="1" noChangeShapeType="1"/>
          </p:cNvSpPr>
          <p:nvPr>
            <p:ph type="pic" sz="quarter" idx="18"/>
          </p:nvPr>
        </p:nvSpPr>
        <p:spPr>
          <a:xfrm>
            <a:off x="323473" y="4456595"/>
            <a:ext cx="2697017" cy="2022763"/>
          </a:xfrm>
        </p:spPr>
        <p:txBody>
          <a:bodyPr/>
          <a:lstStyle/>
          <a:p>
            <a:endParaRPr lang="en-US"/>
          </a:p>
        </p:txBody>
      </p:sp>
      <p:sp>
        <p:nvSpPr>
          <p:cNvPr id="29" name="Text Placeholder 28">
            <a:extLst>
              <a:ext uri="{FF2B5EF4-FFF2-40B4-BE49-F238E27FC236}">
                <a16:creationId xmlns:a16="http://schemas.microsoft.com/office/drawing/2014/main" id="{7581BB30-30C9-8C44-07A1-DA3B4BCC928A}"/>
              </a:ext>
            </a:extLst>
          </p:cNvPr>
          <p:cNvSpPr>
            <a:spLocks noGrp="1"/>
          </p:cNvSpPr>
          <p:nvPr>
            <p:ph type="body" sz="quarter" idx="19" hasCustomPrompt="1"/>
          </p:nvPr>
        </p:nvSpPr>
        <p:spPr>
          <a:xfrm>
            <a:off x="9448800" y="1119183"/>
            <a:ext cx="2454563" cy="3090508"/>
          </a:xfrm>
        </p:spPr>
        <p:txBody>
          <a:bodyPr>
            <a:noAutofit/>
          </a:bodyPr>
          <a:lstStyle>
            <a:lvl1pPr marL="0" indent="0">
              <a:buNone/>
              <a:defRPr/>
            </a:lvl1pPr>
          </a:lstStyle>
          <a:p>
            <a:r>
              <a:rPr lang="en-US">
                <a:latin typeface="+mn-lt"/>
                <a:ea typeface="Calibri"/>
                <a:cs typeface="Calibri"/>
              </a:rPr>
              <a:t>Photo Collage: Use this slide to showcase photos from events or projects. Add a caption/credits here, but keep it brief!</a:t>
            </a:r>
          </a:p>
        </p:txBody>
      </p:sp>
      <p:sp>
        <p:nvSpPr>
          <p:cNvPr id="31" name="Text Placeholder 9">
            <a:extLst>
              <a:ext uri="{FF2B5EF4-FFF2-40B4-BE49-F238E27FC236}">
                <a16:creationId xmlns:a16="http://schemas.microsoft.com/office/drawing/2014/main" id="{78D2AA38-9463-A16A-CB5E-1E13591C49C1}"/>
              </a:ext>
            </a:extLst>
          </p:cNvPr>
          <p:cNvSpPr>
            <a:spLocks noGrp="1"/>
          </p:cNvSpPr>
          <p:nvPr>
            <p:ph type="body" sz="quarter" idx="20" hasCustomPrompt="1"/>
          </p:nvPr>
        </p:nvSpPr>
        <p:spPr>
          <a:xfrm>
            <a:off x="9387368" y="4505725"/>
            <a:ext cx="2577426" cy="1473047"/>
          </a:xfrm>
          <a:prstGeom prst="roundRect">
            <a:avLst>
              <a:gd name="adj" fmla="val 4711"/>
            </a:avLst>
          </a:prstGeom>
          <a:ln>
            <a:solidFill>
              <a:schemeClr val="accent3"/>
            </a:solidFill>
            <a:prstDash val="sysDash"/>
          </a:ln>
        </p:spPr>
        <p:txBody>
          <a:bodyPr>
            <a:normAutofit/>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1800"/>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a:latin typeface="Avenir Next LT Pro" panose="020B0504020202020204" pitchFamily="34" charset="0"/>
              </a:rPr>
              <a:t>To change a picture, right-click the picture and select “Change Picture.”</a:t>
            </a:r>
          </a:p>
        </p:txBody>
      </p:sp>
      <p:sp>
        <p:nvSpPr>
          <p:cNvPr id="2" name="Date Placeholder 1">
            <a:extLst>
              <a:ext uri="{FF2B5EF4-FFF2-40B4-BE49-F238E27FC236}">
                <a16:creationId xmlns:a16="http://schemas.microsoft.com/office/drawing/2014/main" id="{9FF3F459-FCE3-4685-7F6D-D15AC11D6E5F}"/>
              </a:ext>
            </a:extLst>
          </p:cNvPr>
          <p:cNvSpPr>
            <a:spLocks noGrp="1"/>
          </p:cNvSpPr>
          <p:nvPr>
            <p:ph type="dt" sz="half" idx="21"/>
          </p:nvPr>
        </p:nvSpPr>
        <p:spPr/>
        <p:txBody>
          <a:bodyPr/>
          <a:lstStyle>
            <a:lvl1pPr>
              <a:defRPr>
                <a:solidFill>
                  <a:schemeClr val="bg1"/>
                </a:solidFill>
              </a:defRPr>
            </a:lvl1pPr>
          </a:lstStyle>
          <a:p>
            <a:fld id="{CE95B8A9-25A5-4C31-8A40-CBD951405E7F}" type="datetime1">
              <a:rPr lang="en-US" smtClean="0"/>
              <a:t>6/24/2026</a:t>
            </a:fld>
            <a:endParaRPr lang="en-US"/>
          </a:p>
        </p:txBody>
      </p:sp>
      <p:sp>
        <p:nvSpPr>
          <p:cNvPr id="3" name="Slide Number Placeholder 2">
            <a:extLst>
              <a:ext uri="{FF2B5EF4-FFF2-40B4-BE49-F238E27FC236}">
                <a16:creationId xmlns:a16="http://schemas.microsoft.com/office/drawing/2014/main" id="{E710A3F4-E072-74DC-C6F9-5573893C2C7B}"/>
              </a:ext>
            </a:extLst>
          </p:cNvPr>
          <p:cNvSpPr>
            <a:spLocks noGrp="1"/>
          </p:cNvSpPr>
          <p:nvPr>
            <p:ph type="sldNum" sz="quarter" idx="22"/>
          </p:nvPr>
        </p:nvSpPr>
        <p:spPr/>
        <p:txBody>
          <a:bodyPr/>
          <a:lstStyle/>
          <a:p>
            <a:fld id="{330EA680-D336-4FF7-8B7A-9848BB0A1C32}" type="slidenum">
              <a:rPr lang="en-US" smtClean="0"/>
              <a:pPr/>
              <a:t>‹#›</a:t>
            </a:fld>
            <a:endParaRPr lang="en-US"/>
          </a:p>
        </p:txBody>
      </p:sp>
    </p:spTree>
    <p:extLst>
      <p:ext uri="{BB962C8B-B14F-4D97-AF65-F5344CB8AC3E}">
        <p14:creationId xmlns:p14="http://schemas.microsoft.com/office/powerpoint/2010/main" val="279878815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Timeline">
    <p:spTree>
      <p:nvGrpSpPr>
        <p:cNvPr id="1" name=""/>
        <p:cNvGrpSpPr/>
        <p:nvPr/>
      </p:nvGrpSpPr>
      <p:grpSpPr>
        <a:xfrm>
          <a:off x="0" y="0"/>
          <a:ext cx="0" cy="0"/>
          <a:chOff x="0" y="0"/>
          <a:chExt cx="0" cy="0"/>
        </a:xfrm>
      </p:grpSpPr>
      <p:sp>
        <p:nvSpPr>
          <p:cNvPr id="12" name="Title 11">
            <a:extLst>
              <a:ext uri="{FF2B5EF4-FFF2-40B4-BE49-F238E27FC236}">
                <a16:creationId xmlns:a16="http://schemas.microsoft.com/office/drawing/2014/main" id="{FA49D250-A504-A993-749F-69C2490092A8}"/>
              </a:ext>
            </a:extLst>
          </p:cNvPr>
          <p:cNvSpPr>
            <a:spLocks noGrp="1"/>
          </p:cNvSpPr>
          <p:nvPr>
            <p:ph type="title" hasCustomPrompt="1"/>
          </p:nvPr>
        </p:nvSpPr>
        <p:spPr>
          <a:xfrm>
            <a:off x="4085617" y="356242"/>
            <a:ext cx="7294719" cy="1293575"/>
          </a:xfrm>
          <a:prstGeom prst="rect">
            <a:avLst/>
          </a:prstGeom>
          <a:solidFill>
            <a:schemeClr val="tx1"/>
          </a:solidFill>
        </p:spPr>
        <p:txBody>
          <a:bodyPr/>
          <a:lstStyle>
            <a:lvl1pPr algn="ctr">
              <a:defRPr>
                <a:solidFill>
                  <a:schemeClr val="bg1"/>
                </a:solidFill>
              </a:defRPr>
            </a:lvl1pPr>
          </a:lstStyle>
          <a:p>
            <a:r>
              <a:rPr lang="en-US"/>
              <a:t>Timeline Title</a:t>
            </a:r>
          </a:p>
        </p:txBody>
      </p:sp>
      <p:sp>
        <p:nvSpPr>
          <p:cNvPr id="3" name="Right Triangle 2">
            <a:extLst>
              <a:ext uri="{FF2B5EF4-FFF2-40B4-BE49-F238E27FC236}">
                <a16:creationId xmlns:a16="http://schemas.microsoft.com/office/drawing/2014/main" id="{BA755AC9-4153-9ADB-133F-BBD8171C2A64}"/>
              </a:ext>
            </a:extLst>
          </p:cNvPr>
          <p:cNvSpPr/>
          <p:nvPr userDrawn="1"/>
        </p:nvSpPr>
        <p:spPr>
          <a:xfrm>
            <a:off x="0" y="5424459"/>
            <a:ext cx="1433541" cy="1433541"/>
          </a:xfrm>
          <a:prstGeom prst="rtTriangle">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SmartArt Placeholder 4">
            <a:extLst>
              <a:ext uri="{FF2B5EF4-FFF2-40B4-BE49-F238E27FC236}">
                <a16:creationId xmlns:a16="http://schemas.microsoft.com/office/drawing/2014/main" id="{01101428-52EB-FD93-902E-74E269DCFA51}"/>
              </a:ext>
            </a:extLst>
          </p:cNvPr>
          <p:cNvSpPr>
            <a:spLocks noGrp="1"/>
          </p:cNvSpPr>
          <p:nvPr>
            <p:ph type="dgm" sz="quarter" idx="10"/>
          </p:nvPr>
        </p:nvSpPr>
        <p:spPr>
          <a:xfrm>
            <a:off x="376237" y="2016422"/>
            <a:ext cx="11439525" cy="4410075"/>
          </a:xfrm>
        </p:spPr>
        <p:txBody>
          <a:bodyPr/>
          <a:lstStyle/>
          <a:p>
            <a:endParaRPr lang="en-US"/>
          </a:p>
        </p:txBody>
      </p:sp>
      <p:pic>
        <p:nvPicPr>
          <p:cNvPr id="7" name="Picture 6">
            <a:extLst>
              <a:ext uri="{FF2B5EF4-FFF2-40B4-BE49-F238E27FC236}">
                <a16:creationId xmlns:a16="http://schemas.microsoft.com/office/drawing/2014/main" id="{218CE26B-CE71-C1D5-6393-A84BA0DE1561}"/>
              </a:ext>
            </a:extLst>
          </p:cNvPr>
          <p:cNvPicPr>
            <a:picLocks noGrp="1" noRot="1" noChangeAspect="1" noMove="1" noResize="1" noEditPoints="1" noAdjustHandles="1" noChangeArrowheads="1" noChangeShapeType="1" noCrop="1"/>
          </p:cNvPicPr>
          <p:nvPr userDrawn="1"/>
        </p:nvPicPr>
        <p:blipFill>
          <a:blip r:embed="rId2"/>
          <a:stretch>
            <a:fillRect/>
          </a:stretch>
        </p:blipFill>
        <p:spPr>
          <a:xfrm>
            <a:off x="193102" y="139188"/>
            <a:ext cx="1634436" cy="636025"/>
          </a:xfrm>
          <a:prstGeom prst="rect">
            <a:avLst/>
          </a:prstGeom>
        </p:spPr>
      </p:pic>
      <p:sp>
        <p:nvSpPr>
          <p:cNvPr id="4" name="Slide Number Placeholder 3">
            <a:extLst>
              <a:ext uri="{FF2B5EF4-FFF2-40B4-BE49-F238E27FC236}">
                <a16:creationId xmlns:a16="http://schemas.microsoft.com/office/drawing/2014/main" id="{28AF3AD4-B871-67C5-1C7D-7492D66A5424}"/>
              </a:ext>
            </a:extLst>
          </p:cNvPr>
          <p:cNvSpPr>
            <a:spLocks noGrp="1"/>
          </p:cNvSpPr>
          <p:nvPr>
            <p:ph type="sldNum" sz="quarter" idx="12"/>
          </p:nvPr>
        </p:nvSpPr>
        <p:spPr/>
        <p:txBody>
          <a:bodyPr/>
          <a:lstStyle/>
          <a:p>
            <a:fld id="{330EA680-D336-4FF7-8B7A-9848BB0A1C32}" type="slidenum">
              <a:rPr lang="en-US" smtClean="0"/>
              <a:pPr/>
              <a:t>‹#›</a:t>
            </a:fld>
            <a:endParaRPr lang="en-US"/>
          </a:p>
        </p:txBody>
      </p:sp>
    </p:spTree>
    <p:extLst>
      <p:ext uri="{BB962C8B-B14F-4D97-AF65-F5344CB8AC3E}">
        <p14:creationId xmlns:p14="http://schemas.microsoft.com/office/powerpoint/2010/main" val="249480546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Table">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350FC1E-DDF7-03A0-232C-2038C809057B}"/>
              </a:ext>
            </a:extLst>
          </p:cNvPr>
          <p:cNvSpPr>
            <a:spLocks noGrp="1" noRot="1" noMove="1" noResize="1" noEditPoints="1" noAdjustHandles="1" noChangeArrowheads="1" noChangeShapeType="1"/>
          </p:cNvSpPr>
          <p:nvPr userDrawn="1"/>
        </p:nvSpPr>
        <p:spPr>
          <a:xfrm>
            <a:off x="0" y="0"/>
            <a:ext cx="12191999" cy="1119673"/>
          </a:xfrm>
          <a:prstGeom prst="rect">
            <a:avLst/>
          </a:prstGeom>
          <a:solidFill>
            <a:schemeClr val="tx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7" name="Right Triangle 6">
            <a:extLst>
              <a:ext uri="{FF2B5EF4-FFF2-40B4-BE49-F238E27FC236}">
                <a16:creationId xmlns:a16="http://schemas.microsoft.com/office/drawing/2014/main" id="{76EFB814-0022-6694-954F-948B554CAA0C}"/>
              </a:ext>
            </a:extLst>
          </p:cNvPr>
          <p:cNvSpPr>
            <a:spLocks noGrp="1" noRot="1" noMove="1" noResize="1" noEditPoints="1" noAdjustHandles="1" noChangeArrowheads="1" noChangeShapeType="1"/>
          </p:cNvSpPr>
          <p:nvPr userDrawn="1"/>
        </p:nvSpPr>
        <p:spPr>
          <a:xfrm>
            <a:off x="0" y="5424459"/>
            <a:ext cx="1433541" cy="1433541"/>
          </a:xfrm>
          <a:prstGeom prst="rtTriangle">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1BCEC1D-0F28-FF4E-CBEB-D372A2750027}"/>
              </a:ext>
            </a:extLst>
          </p:cNvPr>
          <p:cNvSpPr>
            <a:spLocks noGrp="1"/>
          </p:cNvSpPr>
          <p:nvPr>
            <p:ph type="title" hasCustomPrompt="1"/>
          </p:nvPr>
        </p:nvSpPr>
        <p:spPr>
          <a:xfrm>
            <a:off x="0" y="0"/>
            <a:ext cx="12192000" cy="1119673"/>
          </a:xfrm>
          <a:prstGeom prst="rect">
            <a:avLst/>
          </a:prstGeom>
          <a:noFill/>
        </p:spPr>
        <p:txBody>
          <a:bodyPr lIns="1828800" rIns="1828800"/>
          <a:lstStyle>
            <a:lvl1pPr algn="ctr">
              <a:defRPr>
                <a:solidFill>
                  <a:schemeClr val="bg1"/>
                </a:solidFill>
              </a:defRPr>
            </a:lvl1pPr>
          </a:lstStyle>
          <a:p>
            <a:r>
              <a:rPr lang="en-US"/>
              <a:t>Title: Full-Size Table</a:t>
            </a:r>
          </a:p>
        </p:txBody>
      </p:sp>
      <p:sp>
        <p:nvSpPr>
          <p:cNvPr id="8" name="Table Placeholder 7">
            <a:extLst>
              <a:ext uri="{FF2B5EF4-FFF2-40B4-BE49-F238E27FC236}">
                <a16:creationId xmlns:a16="http://schemas.microsoft.com/office/drawing/2014/main" id="{8DC35681-9DE1-BFBC-997E-A7E95944ABC9}"/>
              </a:ext>
            </a:extLst>
          </p:cNvPr>
          <p:cNvSpPr>
            <a:spLocks noGrp="1"/>
          </p:cNvSpPr>
          <p:nvPr>
            <p:ph type="tbl" sz="quarter" idx="10" hasCustomPrompt="1"/>
          </p:nvPr>
        </p:nvSpPr>
        <p:spPr>
          <a:xfrm>
            <a:off x="1103311" y="1423358"/>
            <a:ext cx="9985375" cy="5158596"/>
          </a:xfrm>
        </p:spPr>
        <p:txBody>
          <a:bodyPr/>
          <a:lstStyle>
            <a:lvl1pPr marL="0" indent="0">
              <a:buNone/>
              <a:defRPr/>
            </a:lvl1pPr>
            <a:lvl2pPr>
              <a:defRPr/>
            </a:lvl2pPr>
          </a:lstStyle>
          <a:p>
            <a:r>
              <a:rPr lang="en-US"/>
              <a:t>Table headers: White font, size 18, Avenir Next LT Pro (Bold), left or center aligned</a:t>
            </a:r>
            <a:br>
              <a:rPr lang="en-US"/>
            </a:br>
            <a:r>
              <a:rPr lang="en-US"/>
              <a:t>Table body: Theme blue font, size 18, Avenir Next LT Pro, left or center aligned</a:t>
            </a:r>
            <a:br>
              <a:rPr lang="en-US"/>
            </a:br>
            <a:r>
              <a:rPr lang="en-US"/>
              <a:t>After inserting a table, choose a color option by selecting the table and clicking “Table Design.” Then select one of the first two color options in the theme: blue or red.</a:t>
            </a:r>
          </a:p>
        </p:txBody>
      </p:sp>
      <p:pic>
        <p:nvPicPr>
          <p:cNvPr id="4" name="Picture 3">
            <a:extLst>
              <a:ext uri="{FF2B5EF4-FFF2-40B4-BE49-F238E27FC236}">
                <a16:creationId xmlns:a16="http://schemas.microsoft.com/office/drawing/2014/main" id="{42CC754B-54E3-73A8-15FE-EED925267C41}"/>
              </a:ext>
            </a:extLst>
          </p:cNvPr>
          <p:cNvPicPr>
            <a:picLocks noGrp="1" noRot="1" noChangeAspect="1" noMove="1" noResize="1" noEditPoints="1" noAdjustHandles="1" noChangeArrowheads="1" noChangeShapeType="1" noCrop="1"/>
          </p:cNvPicPr>
          <p:nvPr userDrawn="1"/>
        </p:nvPicPr>
        <p:blipFill>
          <a:blip r:embed="rId2"/>
          <a:stretch>
            <a:fillRect/>
          </a:stretch>
        </p:blipFill>
        <p:spPr>
          <a:xfrm>
            <a:off x="10401027" y="139188"/>
            <a:ext cx="1601637" cy="636024"/>
          </a:xfrm>
          <a:prstGeom prst="rect">
            <a:avLst/>
          </a:prstGeom>
        </p:spPr>
      </p:pic>
      <p:sp>
        <p:nvSpPr>
          <p:cNvPr id="6" name="Slide Number Placeholder 5">
            <a:extLst>
              <a:ext uri="{FF2B5EF4-FFF2-40B4-BE49-F238E27FC236}">
                <a16:creationId xmlns:a16="http://schemas.microsoft.com/office/drawing/2014/main" id="{EF8D04A1-D2FE-4E74-0CDF-0DD8E31803B7}"/>
              </a:ext>
            </a:extLst>
          </p:cNvPr>
          <p:cNvSpPr>
            <a:spLocks noGrp="1"/>
          </p:cNvSpPr>
          <p:nvPr>
            <p:ph type="sldNum" sz="quarter" idx="12"/>
          </p:nvPr>
        </p:nvSpPr>
        <p:spPr/>
        <p:txBody>
          <a:bodyPr/>
          <a:lstStyle/>
          <a:p>
            <a:fld id="{330EA680-D336-4FF7-8B7A-9848BB0A1C32}" type="slidenum">
              <a:rPr lang="en-US" smtClean="0"/>
              <a:pPr/>
              <a:t>‹#›</a:t>
            </a:fld>
            <a:endParaRPr lang="en-US"/>
          </a:p>
        </p:txBody>
      </p:sp>
    </p:spTree>
    <p:extLst>
      <p:ext uri="{BB962C8B-B14F-4D97-AF65-F5344CB8AC3E}">
        <p14:creationId xmlns:p14="http://schemas.microsoft.com/office/powerpoint/2010/main" val="366436277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Table With Text">
    <p:bg>
      <p:bgPr>
        <a:solidFill>
          <a:schemeClr val="bg1"/>
        </a:solidFill>
        <a:effectLst/>
      </p:bgPr>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A53772-D469-4843-4FF5-0970C1191A47}"/>
              </a:ext>
            </a:extLst>
          </p:cNvPr>
          <p:cNvSpPr>
            <a:spLocks noGrp="1" noRot="1" noMove="1" noResize="1" noEditPoints="1" noAdjustHandles="1" noChangeArrowheads="1" noChangeShapeType="1"/>
          </p:cNvSpPr>
          <p:nvPr userDrawn="1"/>
        </p:nvSpPr>
        <p:spPr>
          <a:xfrm>
            <a:off x="8572498" y="0"/>
            <a:ext cx="3619500" cy="6858000"/>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89D0744F-1AFD-2BE1-E3B4-E4736FD26C4D}"/>
              </a:ext>
            </a:extLst>
          </p:cNvPr>
          <p:cNvSpPr>
            <a:spLocks/>
          </p:cNvSpPr>
          <p:nvPr userDrawn="1"/>
        </p:nvSpPr>
        <p:spPr>
          <a:xfrm>
            <a:off x="0" y="0"/>
            <a:ext cx="12191999" cy="1119673"/>
          </a:xfrm>
          <a:prstGeom prst="rect">
            <a:avLst/>
          </a:prstGeom>
          <a:solidFill>
            <a:schemeClr val="tx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4" name="Right Triangle 13">
            <a:extLst>
              <a:ext uri="{FF2B5EF4-FFF2-40B4-BE49-F238E27FC236}">
                <a16:creationId xmlns:a16="http://schemas.microsoft.com/office/drawing/2014/main" id="{26DFA089-3E46-EA63-4D02-BE7CDCD27102}"/>
              </a:ext>
            </a:extLst>
          </p:cNvPr>
          <p:cNvSpPr>
            <a:spLocks noGrp="1" noRot="1" noMove="1" noResize="1" noEditPoints="1" noAdjustHandles="1" noChangeArrowheads="1" noChangeShapeType="1"/>
          </p:cNvSpPr>
          <p:nvPr userDrawn="1"/>
        </p:nvSpPr>
        <p:spPr>
          <a:xfrm>
            <a:off x="0" y="5424459"/>
            <a:ext cx="1433541" cy="1433541"/>
          </a:xfrm>
          <a:prstGeom prst="rtTriangle">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1BCEC1D-0F28-FF4E-CBEB-D372A2750027}"/>
              </a:ext>
            </a:extLst>
          </p:cNvPr>
          <p:cNvSpPr>
            <a:spLocks noGrp="1"/>
          </p:cNvSpPr>
          <p:nvPr>
            <p:ph type="title" hasCustomPrompt="1"/>
          </p:nvPr>
        </p:nvSpPr>
        <p:spPr>
          <a:xfrm>
            <a:off x="0" y="-1"/>
            <a:ext cx="12192000" cy="1119673"/>
          </a:xfrm>
          <a:prstGeom prst="rect">
            <a:avLst/>
          </a:prstGeom>
          <a:noFill/>
        </p:spPr>
        <p:txBody>
          <a:bodyPr lIns="1828800" rIns="1828800"/>
          <a:lstStyle>
            <a:lvl1pPr algn="ctr">
              <a:defRPr>
                <a:solidFill>
                  <a:schemeClr val="bg1"/>
                </a:solidFill>
              </a:defRPr>
            </a:lvl1pPr>
          </a:lstStyle>
          <a:p>
            <a:r>
              <a:rPr lang="en-US"/>
              <a:t>Title: Table With Text</a:t>
            </a:r>
          </a:p>
        </p:txBody>
      </p:sp>
      <p:sp>
        <p:nvSpPr>
          <p:cNvPr id="8" name="Table Placeholder 7">
            <a:extLst>
              <a:ext uri="{FF2B5EF4-FFF2-40B4-BE49-F238E27FC236}">
                <a16:creationId xmlns:a16="http://schemas.microsoft.com/office/drawing/2014/main" id="{8DC35681-9DE1-BFBC-997E-A7E95944ABC9}"/>
              </a:ext>
            </a:extLst>
          </p:cNvPr>
          <p:cNvSpPr>
            <a:spLocks noGrp="1"/>
          </p:cNvSpPr>
          <p:nvPr>
            <p:ph type="tbl" sz="quarter" idx="10" hasCustomPrompt="1"/>
          </p:nvPr>
        </p:nvSpPr>
        <p:spPr>
          <a:xfrm>
            <a:off x="361949" y="1431987"/>
            <a:ext cx="7848599" cy="4959482"/>
          </a:xfrm>
        </p:spPr>
        <p:txBody>
          <a:bodyPr/>
          <a:lstStyle>
            <a:lvl1pPr marL="0" indent="0">
              <a:buNone/>
              <a:defRPr/>
            </a:lvl1pPr>
            <a:lvl2pPr>
              <a:defRPr/>
            </a:lvl2pPr>
          </a:lstStyle>
          <a:p>
            <a:r>
              <a:rPr lang="en-US"/>
              <a:t>Table headers: White font, size 18, Avenir Next LT Pro (Bold), left or center aligned</a:t>
            </a:r>
            <a:br>
              <a:rPr lang="en-US"/>
            </a:br>
            <a:r>
              <a:rPr lang="en-US"/>
              <a:t>Table body: Theme blue font, size 18, Avenir Next LT Pro, left or center aligned</a:t>
            </a:r>
            <a:br>
              <a:rPr lang="en-US"/>
            </a:br>
            <a:r>
              <a:rPr lang="en-US"/>
              <a:t>After inserting a table, choose a color option by selecting the table and clicking “Table Design.” Then select one of the first two color options in the theme: blue or red.</a:t>
            </a:r>
          </a:p>
        </p:txBody>
      </p:sp>
      <p:pic>
        <p:nvPicPr>
          <p:cNvPr id="13" name="Picture 12">
            <a:extLst>
              <a:ext uri="{FF2B5EF4-FFF2-40B4-BE49-F238E27FC236}">
                <a16:creationId xmlns:a16="http://schemas.microsoft.com/office/drawing/2014/main" id="{D9007FB0-2F00-2F37-48D4-14D2D948B11A}"/>
              </a:ext>
            </a:extLst>
          </p:cNvPr>
          <p:cNvPicPr>
            <a:picLocks noGrp="1" noRot="1" noChangeAspect="1" noMove="1" noResize="1" noEditPoints="1" noAdjustHandles="1" noChangeArrowheads="1" noChangeShapeType="1" noCrop="1"/>
          </p:cNvPicPr>
          <p:nvPr userDrawn="1"/>
        </p:nvPicPr>
        <p:blipFill>
          <a:blip r:embed="rId2"/>
          <a:stretch>
            <a:fillRect/>
          </a:stretch>
        </p:blipFill>
        <p:spPr>
          <a:xfrm>
            <a:off x="10401027" y="139188"/>
            <a:ext cx="1601637" cy="636024"/>
          </a:xfrm>
          <a:prstGeom prst="rect">
            <a:avLst/>
          </a:prstGeom>
        </p:spPr>
      </p:pic>
      <p:sp>
        <p:nvSpPr>
          <p:cNvPr id="7" name="Text Placeholder 3">
            <a:extLst>
              <a:ext uri="{FF2B5EF4-FFF2-40B4-BE49-F238E27FC236}">
                <a16:creationId xmlns:a16="http://schemas.microsoft.com/office/drawing/2014/main" id="{C3967274-87E1-628C-8976-A0C82C66B5CF}"/>
              </a:ext>
            </a:extLst>
          </p:cNvPr>
          <p:cNvSpPr>
            <a:spLocks noGrp="1"/>
          </p:cNvSpPr>
          <p:nvPr>
            <p:ph type="body" sz="quarter" idx="11" hasCustomPrompt="1"/>
          </p:nvPr>
        </p:nvSpPr>
        <p:spPr>
          <a:xfrm>
            <a:off x="8754701" y="1431986"/>
            <a:ext cx="3247964" cy="4861699"/>
          </a:xfrm>
          <a:prstGeom prst="rect">
            <a:avLst/>
          </a:prstGeom>
          <a:noFill/>
          <a:ln>
            <a:noFill/>
          </a:ln>
          <a:effectLst/>
        </p:spPr>
        <p:style>
          <a:lnRef idx="2">
            <a:schemeClr val="dk1"/>
          </a:lnRef>
          <a:fillRef idx="1">
            <a:schemeClr val="lt1"/>
          </a:fillRef>
          <a:effectRef idx="0">
            <a:schemeClr val="dk1"/>
          </a:effectRef>
          <a:fontRef idx="minor">
            <a:schemeClr val="dk1"/>
          </a:fontRef>
        </p:style>
        <p:txBody>
          <a:bodyPr>
            <a:noAutofit/>
          </a:bodyPr>
          <a:lstStyle>
            <a:lvl1pPr marL="0" indent="0">
              <a:buFont typeface="Arial" panose="020B0604020202020204" pitchFamily="34" charset="0"/>
              <a:buNone/>
              <a:defRPr/>
            </a:lvl1pPr>
          </a:lstStyle>
          <a:p>
            <a:pPr lvl="0"/>
            <a:r>
              <a:rPr lang="en-US"/>
              <a:t>Use this text box to explain the table or add additional information.</a:t>
            </a:r>
          </a:p>
        </p:txBody>
      </p:sp>
      <p:sp>
        <p:nvSpPr>
          <p:cNvPr id="5" name="Slide Number Placeholder 4">
            <a:extLst>
              <a:ext uri="{FF2B5EF4-FFF2-40B4-BE49-F238E27FC236}">
                <a16:creationId xmlns:a16="http://schemas.microsoft.com/office/drawing/2014/main" id="{24577E67-A4CA-94A4-21D7-94BB9F812EDF}"/>
              </a:ext>
            </a:extLst>
          </p:cNvPr>
          <p:cNvSpPr>
            <a:spLocks noGrp="1"/>
          </p:cNvSpPr>
          <p:nvPr>
            <p:ph type="sldNum" sz="quarter" idx="13"/>
          </p:nvPr>
        </p:nvSpPr>
        <p:spPr/>
        <p:txBody>
          <a:bodyPr/>
          <a:lstStyle/>
          <a:p>
            <a:fld id="{330EA680-D336-4FF7-8B7A-9848BB0A1C32}" type="slidenum">
              <a:rPr lang="en-US" smtClean="0"/>
              <a:pPr/>
              <a:t>‹#›</a:t>
            </a:fld>
            <a:endParaRPr lang="en-US"/>
          </a:p>
        </p:txBody>
      </p:sp>
    </p:spTree>
    <p:extLst>
      <p:ext uri="{BB962C8B-B14F-4D97-AF65-F5344CB8AC3E}">
        <p14:creationId xmlns:p14="http://schemas.microsoft.com/office/powerpoint/2010/main" val="345414645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Full-Size Chart - No Text">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BC587429-C710-50A4-5BD6-80CF9412A45A}"/>
              </a:ext>
            </a:extLst>
          </p:cNvPr>
          <p:cNvSpPr>
            <a:spLocks noGrp="1" noRot="1" noMove="1" noResize="1" noEditPoints="1" noAdjustHandles="1" noChangeArrowheads="1" noChangeShapeType="1"/>
          </p:cNvSpPr>
          <p:nvPr userDrawn="1"/>
        </p:nvSpPr>
        <p:spPr>
          <a:xfrm>
            <a:off x="0" y="0"/>
            <a:ext cx="12191999" cy="1119673"/>
          </a:xfrm>
          <a:prstGeom prst="rect">
            <a:avLst/>
          </a:prstGeom>
          <a:solidFill>
            <a:schemeClr val="tx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2" name="Title 1">
            <a:extLst>
              <a:ext uri="{FF2B5EF4-FFF2-40B4-BE49-F238E27FC236}">
                <a16:creationId xmlns:a16="http://schemas.microsoft.com/office/drawing/2014/main" id="{BD366EFE-B500-38EB-4876-2E29CD078785}"/>
              </a:ext>
            </a:extLst>
          </p:cNvPr>
          <p:cNvSpPr>
            <a:spLocks noGrp="1"/>
          </p:cNvSpPr>
          <p:nvPr>
            <p:ph type="title" hasCustomPrompt="1"/>
          </p:nvPr>
        </p:nvSpPr>
        <p:spPr>
          <a:xfrm>
            <a:off x="0" y="-1"/>
            <a:ext cx="12192000" cy="1119673"/>
          </a:xfrm>
          <a:prstGeom prst="rect">
            <a:avLst/>
          </a:prstGeom>
        </p:spPr>
        <p:txBody>
          <a:bodyPr/>
          <a:lstStyle>
            <a:lvl1pPr algn="ctr">
              <a:defRPr>
                <a:solidFill>
                  <a:schemeClr val="bg1"/>
                </a:solidFill>
              </a:defRPr>
            </a:lvl1pPr>
          </a:lstStyle>
          <a:p>
            <a:r>
              <a:rPr lang="en-US"/>
              <a:t>Title: Full-Size Chart</a:t>
            </a:r>
          </a:p>
        </p:txBody>
      </p:sp>
      <p:sp>
        <p:nvSpPr>
          <p:cNvPr id="8" name="Chart Placeholder 7">
            <a:extLst>
              <a:ext uri="{FF2B5EF4-FFF2-40B4-BE49-F238E27FC236}">
                <a16:creationId xmlns:a16="http://schemas.microsoft.com/office/drawing/2014/main" id="{1D996015-4EB4-D5F1-0EA8-C41DDDC4DE40}"/>
              </a:ext>
            </a:extLst>
          </p:cNvPr>
          <p:cNvSpPr>
            <a:spLocks noGrp="1"/>
          </p:cNvSpPr>
          <p:nvPr>
            <p:ph type="chart" sz="quarter" idx="10"/>
          </p:nvPr>
        </p:nvSpPr>
        <p:spPr>
          <a:xfrm>
            <a:off x="1081088" y="1421394"/>
            <a:ext cx="10029825" cy="4807956"/>
          </a:xfrm>
        </p:spPr>
        <p:txBody>
          <a:bodyPr/>
          <a:lstStyle/>
          <a:p>
            <a:endParaRPr lang="en-US"/>
          </a:p>
        </p:txBody>
      </p:sp>
      <p:pic>
        <p:nvPicPr>
          <p:cNvPr id="9" name="Picture 8">
            <a:extLst>
              <a:ext uri="{FF2B5EF4-FFF2-40B4-BE49-F238E27FC236}">
                <a16:creationId xmlns:a16="http://schemas.microsoft.com/office/drawing/2014/main" id="{3B52D68D-1A22-09F0-C426-EE7214C3DC38}"/>
              </a:ext>
            </a:extLst>
          </p:cNvPr>
          <p:cNvPicPr>
            <a:picLocks noGrp="1" noRot="1" noChangeAspect="1" noMove="1" noResize="1" noEditPoints="1" noAdjustHandles="1" noChangeArrowheads="1" noChangeShapeType="1" noCrop="1"/>
          </p:cNvPicPr>
          <p:nvPr userDrawn="1"/>
        </p:nvPicPr>
        <p:blipFill>
          <a:blip r:embed="rId2"/>
          <a:stretch>
            <a:fillRect/>
          </a:stretch>
        </p:blipFill>
        <p:spPr>
          <a:xfrm>
            <a:off x="10401027" y="139188"/>
            <a:ext cx="1601637" cy="636024"/>
          </a:xfrm>
          <a:prstGeom prst="rect">
            <a:avLst/>
          </a:prstGeom>
        </p:spPr>
      </p:pic>
      <p:sp>
        <p:nvSpPr>
          <p:cNvPr id="10" name="Right Triangle 9">
            <a:extLst>
              <a:ext uri="{FF2B5EF4-FFF2-40B4-BE49-F238E27FC236}">
                <a16:creationId xmlns:a16="http://schemas.microsoft.com/office/drawing/2014/main" id="{C2755107-E414-BAAA-48A8-C54F4B1B6E08}"/>
              </a:ext>
            </a:extLst>
          </p:cNvPr>
          <p:cNvSpPr>
            <a:spLocks noGrp="1" noRot="1" noMove="1" noResize="1" noEditPoints="1" noAdjustHandles="1" noChangeArrowheads="1" noChangeShapeType="1"/>
          </p:cNvSpPr>
          <p:nvPr userDrawn="1"/>
        </p:nvSpPr>
        <p:spPr>
          <a:xfrm>
            <a:off x="0" y="5424459"/>
            <a:ext cx="1433541" cy="1433541"/>
          </a:xfrm>
          <a:prstGeom prst="rtTriangle">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Slide Number Placeholder 3">
            <a:extLst>
              <a:ext uri="{FF2B5EF4-FFF2-40B4-BE49-F238E27FC236}">
                <a16:creationId xmlns:a16="http://schemas.microsoft.com/office/drawing/2014/main" id="{CA3BF44D-A58C-27AD-6424-E6AB9B653AD3}"/>
              </a:ext>
            </a:extLst>
          </p:cNvPr>
          <p:cNvSpPr>
            <a:spLocks noGrp="1"/>
          </p:cNvSpPr>
          <p:nvPr>
            <p:ph type="sldNum" sz="quarter" idx="12"/>
          </p:nvPr>
        </p:nvSpPr>
        <p:spPr/>
        <p:txBody>
          <a:bodyPr/>
          <a:lstStyle/>
          <a:p>
            <a:fld id="{330EA680-D336-4FF7-8B7A-9848BB0A1C32}" type="slidenum">
              <a:rPr lang="en-US" smtClean="0"/>
              <a:pPr/>
              <a:t>‹#›</a:t>
            </a:fld>
            <a:endParaRPr lang="en-US"/>
          </a:p>
        </p:txBody>
      </p:sp>
    </p:spTree>
    <p:extLst>
      <p:ext uri="{BB962C8B-B14F-4D97-AF65-F5344CB8AC3E}">
        <p14:creationId xmlns:p14="http://schemas.microsoft.com/office/powerpoint/2010/main" val="118438828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Chart With Text">
    <p:bg>
      <p:bgPr>
        <a:solidFill>
          <a:schemeClr val="bg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44F83BD8-C131-F2B7-26BC-1B93E6F6874D}"/>
              </a:ext>
            </a:extLst>
          </p:cNvPr>
          <p:cNvSpPr/>
          <p:nvPr userDrawn="1"/>
        </p:nvSpPr>
        <p:spPr>
          <a:xfrm>
            <a:off x="8572498" y="0"/>
            <a:ext cx="3619500" cy="6858000"/>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866CBDD7-3270-AFD8-923B-C11F6C45DDB6}"/>
              </a:ext>
            </a:extLst>
          </p:cNvPr>
          <p:cNvSpPr/>
          <p:nvPr userDrawn="1"/>
        </p:nvSpPr>
        <p:spPr>
          <a:xfrm>
            <a:off x="0" y="0"/>
            <a:ext cx="12191999" cy="1119673"/>
          </a:xfrm>
          <a:prstGeom prst="rect">
            <a:avLst/>
          </a:prstGeom>
          <a:solidFill>
            <a:schemeClr val="tx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4" name="Right Triangle 13">
            <a:extLst>
              <a:ext uri="{FF2B5EF4-FFF2-40B4-BE49-F238E27FC236}">
                <a16:creationId xmlns:a16="http://schemas.microsoft.com/office/drawing/2014/main" id="{26DFA089-3E46-EA63-4D02-BE7CDCD27102}"/>
              </a:ext>
            </a:extLst>
          </p:cNvPr>
          <p:cNvSpPr/>
          <p:nvPr userDrawn="1"/>
        </p:nvSpPr>
        <p:spPr>
          <a:xfrm>
            <a:off x="0" y="5424459"/>
            <a:ext cx="1433541" cy="1433541"/>
          </a:xfrm>
          <a:prstGeom prst="rtTriangle">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1BCEC1D-0F28-FF4E-CBEB-D372A2750027}"/>
              </a:ext>
            </a:extLst>
          </p:cNvPr>
          <p:cNvSpPr>
            <a:spLocks noGrp="1"/>
          </p:cNvSpPr>
          <p:nvPr>
            <p:ph type="title" hasCustomPrompt="1"/>
          </p:nvPr>
        </p:nvSpPr>
        <p:spPr>
          <a:xfrm>
            <a:off x="0" y="-1"/>
            <a:ext cx="12191998" cy="1119673"/>
          </a:xfrm>
          <a:prstGeom prst="rect">
            <a:avLst/>
          </a:prstGeom>
        </p:spPr>
        <p:txBody>
          <a:bodyPr lIns="1828800" rIns="1828800"/>
          <a:lstStyle>
            <a:lvl1pPr algn="ctr">
              <a:defRPr>
                <a:solidFill>
                  <a:schemeClr val="bg1"/>
                </a:solidFill>
              </a:defRPr>
            </a:lvl1pPr>
          </a:lstStyle>
          <a:p>
            <a:r>
              <a:rPr lang="en-US"/>
              <a:t>Title: Chart With Text</a:t>
            </a:r>
          </a:p>
        </p:txBody>
      </p:sp>
      <p:sp>
        <p:nvSpPr>
          <p:cNvPr id="4" name="Text Placeholder 3">
            <a:extLst>
              <a:ext uri="{FF2B5EF4-FFF2-40B4-BE49-F238E27FC236}">
                <a16:creationId xmlns:a16="http://schemas.microsoft.com/office/drawing/2014/main" id="{85B6D39D-F54D-74DB-588B-6116F0214695}"/>
              </a:ext>
            </a:extLst>
          </p:cNvPr>
          <p:cNvSpPr>
            <a:spLocks noGrp="1"/>
          </p:cNvSpPr>
          <p:nvPr>
            <p:ph type="body" sz="quarter" idx="11" hasCustomPrompt="1"/>
          </p:nvPr>
        </p:nvSpPr>
        <p:spPr>
          <a:xfrm>
            <a:off x="8754701" y="1431986"/>
            <a:ext cx="3247964" cy="4861699"/>
          </a:xfrm>
          <a:prstGeom prst="rect">
            <a:avLst/>
          </a:prstGeom>
          <a:noFill/>
          <a:ln>
            <a:noFill/>
          </a:ln>
          <a:effectLst/>
        </p:spPr>
        <p:style>
          <a:lnRef idx="2">
            <a:schemeClr val="dk1"/>
          </a:lnRef>
          <a:fillRef idx="1">
            <a:schemeClr val="lt1"/>
          </a:fillRef>
          <a:effectRef idx="0">
            <a:schemeClr val="dk1"/>
          </a:effectRef>
          <a:fontRef idx="minor">
            <a:schemeClr val="dk1"/>
          </a:fontRef>
        </p:style>
        <p:txBody>
          <a:bodyPr/>
          <a:lstStyle>
            <a:lvl1pPr marL="0" indent="0">
              <a:buFont typeface="Arial" panose="020B0604020202020204" pitchFamily="34" charset="0"/>
              <a:buNone/>
              <a:defRPr/>
            </a:lvl1pPr>
          </a:lstStyle>
          <a:p>
            <a:pPr lvl="0"/>
            <a:r>
              <a:rPr lang="en-US"/>
              <a:t>Use this text box to explain the table or add additional information.</a:t>
            </a:r>
          </a:p>
        </p:txBody>
      </p:sp>
      <p:pic>
        <p:nvPicPr>
          <p:cNvPr id="13" name="Picture 12">
            <a:extLst>
              <a:ext uri="{FF2B5EF4-FFF2-40B4-BE49-F238E27FC236}">
                <a16:creationId xmlns:a16="http://schemas.microsoft.com/office/drawing/2014/main" id="{D9007FB0-2F00-2F37-48D4-14D2D948B11A}"/>
              </a:ext>
            </a:extLst>
          </p:cNvPr>
          <p:cNvPicPr>
            <a:picLocks noChangeAspect="1"/>
          </p:cNvPicPr>
          <p:nvPr userDrawn="1"/>
        </p:nvPicPr>
        <p:blipFill>
          <a:blip r:embed="rId2"/>
          <a:stretch>
            <a:fillRect/>
          </a:stretch>
        </p:blipFill>
        <p:spPr>
          <a:xfrm>
            <a:off x="10401027" y="139188"/>
            <a:ext cx="1601637" cy="636024"/>
          </a:xfrm>
          <a:prstGeom prst="rect">
            <a:avLst/>
          </a:prstGeom>
        </p:spPr>
      </p:pic>
      <p:sp>
        <p:nvSpPr>
          <p:cNvPr id="5" name="Chart Placeholder 4">
            <a:extLst>
              <a:ext uri="{FF2B5EF4-FFF2-40B4-BE49-F238E27FC236}">
                <a16:creationId xmlns:a16="http://schemas.microsoft.com/office/drawing/2014/main" id="{D2897738-B228-4B19-72AE-97705A5D447F}"/>
              </a:ext>
            </a:extLst>
          </p:cNvPr>
          <p:cNvSpPr>
            <a:spLocks noGrp="1"/>
          </p:cNvSpPr>
          <p:nvPr>
            <p:ph type="chart" sz="quarter" idx="12"/>
          </p:nvPr>
        </p:nvSpPr>
        <p:spPr>
          <a:xfrm>
            <a:off x="488887" y="1431986"/>
            <a:ext cx="7650178" cy="5014852"/>
          </a:xfrm>
        </p:spPr>
        <p:txBody>
          <a:bodyPr/>
          <a:lstStyle/>
          <a:p>
            <a:endParaRPr lang="en-US"/>
          </a:p>
        </p:txBody>
      </p:sp>
      <p:sp>
        <p:nvSpPr>
          <p:cNvPr id="6" name="Slide Number Placeholder 5">
            <a:extLst>
              <a:ext uri="{FF2B5EF4-FFF2-40B4-BE49-F238E27FC236}">
                <a16:creationId xmlns:a16="http://schemas.microsoft.com/office/drawing/2014/main" id="{CD20B09E-903D-A194-3C9B-03860D398109}"/>
              </a:ext>
            </a:extLst>
          </p:cNvPr>
          <p:cNvSpPr>
            <a:spLocks noGrp="1"/>
          </p:cNvSpPr>
          <p:nvPr>
            <p:ph type="sldNum" sz="quarter" idx="14"/>
          </p:nvPr>
        </p:nvSpPr>
        <p:spPr/>
        <p:txBody>
          <a:bodyPr/>
          <a:lstStyle/>
          <a:p>
            <a:fld id="{330EA680-D336-4FF7-8B7A-9848BB0A1C32}" type="slidenum">
              <a:rPr lang="en-US" smtClean="0"/>
              <a:pPr/>
              <a:t>‹#›</a:t>
            </a:fld>
            <a:endParaRPr lang="en-US"/>
          </a:p>
        </p:txBody>
      </p:sp>
    </p:spTree>
    <p:extLst>
      <p:ext uri="{BB962C8B-B14F-4D97-AF65-F5344CB8AC3E}">
        <p14:creationId xmlns:p14="http://schemas.microsoft.com/office/powerpoint/2010/main" val="102243215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theme" Target="../theme/theme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0" y="6502992"/>
            <a:ext cx="2743200" cy="365125"/>
          </a:xfrm>
          <a:prstGeom prst="rect">
            <a:avLst/>
          </a:prstGeom>
        </p:spPr>
        <p:txBody>
          <a:bodyPr vert="horz" lIns="182880" tIns="45720" rIns="91440" bIns="45720" rtlCol="0" anchor="ctr"/>
          <a:lstStyle>
            <a:lvl1pPr marL="0" algn="l">
              <a:defRPr sz="1200">
                <a:solidFill>
                  <a:schemeClr val="tx1"/>
                </a:solidFill>
              </a:defRPr>
            </a:lvl1pPr>
          </a:lstStyle>
          <a:p>
            <a:fld id="{4D86E373-10CB-40F1-A5BB-46ED086DE039}" type="datetime1">
              <a:rPr lang="en-US" smtClean="0"/>
              <a:pPr/>
              <a:t>6/24/2026</a:t>
            </a:fld>
            <a:endParaRPr lang="en-US"/>
          </a:p>
        </p:txBody>
      </p:sp>
      <p:sp>
        <p:nvSpPr>
          <p:cNvPr id="6" name="Slide Number Placeholder 5"/>
          <p:cNvSpPr>
            <a:spLocks noGrp="1"/>
          </p:cNvSpPr>
          <p:nvPr>
            <p:ph type="sldNum" sz="quarter" idx="4"/>
          </p:nvPr>
        </p:nvSpPr>
        <p:spPr>
          <a:xfrm>
            <a:off x="9448800" y="6502992"/>
            <a:ext cx="2743200" cy="365125"/>
          </a:xfrm>
          <a:prstGeom prst="rect">
            <a:avLst/>
          </a:prstGeom>
        </p:spPr>
        <p:txBody>
          <a:bodyPr vert="horz" lIns="91440" tIns="45720" rIns="182880" bIns="45720" rtlCol="0" anchor="ctr"/>
          <a:lstStyle>
            <a:lvl1pPr marL="0" algn="r">
              <a:defRPr sz="1200">
                <a:solidFill>
                  <a:schemeClr val="tx1"/>
                </a:solidFill>
              </a:defRPr>
            </a:lvl1pPr>
          </a:lstStyle>
          <a:p>
            <a:fld id="{330EA680-D336-4FF7-8B7A-9848BB0A1C32}" type="slidenum">
              <a:rPr lang="en-US" smtClean="0"/>
              <a:pPr/>
              <a:t>‹#›</a:t>
            </a:fld>
            <a:endParaRPr lang="en-US"/>
          </a:p>
        </p:txBody>
      </p:sp>
    </p:spTree>
    <p:extLst>
      <p:ext uri="{BB962C8B-B14F-4D97-AF65-F5344CB8AC3E}">
        <p14:creationId xmlns:p14="http://schemas.microsoft.com/office/powerpoint/2010/main" val="24609540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99" r:id="rId4"/>
    <p:sldLayoutId id="2147483685" r:id="rId5"/>
    <p:sldLayoutId id="2147483682" r:id="rId6"/>
    <p:sldLayoutId id="2147483698" r:id="rId7"/>
    <p:sldLayoutId id="2147483676" r:id="rId8"/>
    <p:sldLayoutId id="2147483677" r:id="rId9"/>
    <p:sldLayoutId id="2147483679" r:id="rId10"/>
    <p:sldLayoutId id="2147483697" r:id="rId11"/>
    <p:sldLayoutId id="2147483684" r:id="rId12"/>
    <p:sldLayoutId id="2147483664" r:id="rId13"/>
    <p:sldLayoutId id="2147483680" r:id="rId14"/>
    <p:sldLayoutId id="2147483683" r:id="rId15"/>
    <p:sldLayoutId id="2147483681" r:id="rId16"/>
    <p:sldLayoutId id="2147483672" r:id="rId17"/>
    <p:sldLayoutId id="2147483674" r:id="rId18"/>
    <p:sldLayoutId id="2147483673" r:id="rId19"/>
    <p:sldLayoutId id="2147483675" r:id="rId20"/>
  </p:sldLayoutIdLst>
  <p:hf hdr="0" ftr="0"/>
  <p:txStyles>
    <p:titleStyle>
      <a:lvl1pPr algn="l" defTabSz="914400" rtl="0" eaLnBrk="1" latinLnBrk="0" hangingPunct="1">
        <a:lnSpc>
          <a:spcPct val="100000"/>
        </a:lnSpc>
        <a:spcBef>
          <a:spcPct val="0"/>
        </a:spcBef>
        <a:buNone/>
        <a:defRPr sz="36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8.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3" Type="http://schemas.openxmlformats.org/officeDocument/2006/relationships/hyperlink" Target="https://oshr.nc.gov/ncflex-sample-list-fsa-eligible-expensespdf/open" TargetMode="External"/><Relationship Id="rId2" Type="http://schemas.openxmlformats.org/officeDocument/2006/relationships/image" Target="../media/image8.png"/><Relationship Id="rId1" Type="http://schemas.openxmlformats.org/officeDocument/2006/relationships/slideLayout" Target="../slideLayouts/slideLayout9.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3" Type="http://schemas.openxmlformats.org/officeDocument/2006/relationships/hyperlink" Target="https://oshr.nc.gov/2026-ncflex-fsa-claims-kit/open#page=11" TargetMode="External"/><Relationship Id="rId2" Type="http://schemas.openxmlformats.org/officeDocument/2006/relationships/hyperlink" Target="http://ncflex.padmin.com/" TargetMode="External"/><Relationship Id="rId1" Type="http://schemas.openxmlformats.org/officeDocument/2006/relationships/slideLayout" Target="../slideLayouts/slideLayout7.xml"/><Relationship Id="rId4" Type="http://schemas.openxmlformats.org/officeDocument/2006/relationships/hyperlink" Target="https://oshr.nc.gov/documents/files/ncflex-fsa-mobile-app/open" TargetMode="External"/></Relationships>
</file>

<file path=ppt/slides/_rels/slide10.xml.rels><?xml version="1.0" encoding="UTF-8" standalone="yes"?>
<Relationships xmlns="http://schemas.openxmlformats.org/package/2006/relationships"><Relationship Id="rId3" Type="http://schemas.openxmlformats.org/officeDocument/2006/relationships/hyperlink" Target="https://oshr.nc.gov/ncflex-critical-illness-and-accident-wellness-flyer/open" TargetMode="External"/><Relationship Id="rId2" Type="http://schemas.openxmlformats.org/officeDocument/2006/relationships/image" Target="../media/image9.png"/><Relationship Id="rId1" Type="http://schemas.openxmlformats.org/officeDocument/2006/relationships/slideLayout" Target="../slideLayouts/slideLayout10.xml"/><Relationship Id="rId4" Type="http://schemas.openxmlformats.org/officeDocument/2006/relationships/hyperlink" Target="https://oshr.nc.gov/documents/files/allstate-wellness-benefit-flyer-2019/open" TargetMode="Externa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1.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hyperlink" Target="https://oshr.nc.gov/ncflex-term-life-flyer-voya-bereavement-support-through-empathy/open" TargetMode="Externa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hyperlink" Target="https://oshr.nc.gov/state-employee-resources/benefits/ncflex/travel-assistance" TargetMode="Externa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hyperlink" Target="https://oshr.nc.gov/eyemed-know-you-go/open" TargetMode="Externa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7.xml"/><Relationship Id="rId4" Type="http://schemas.openxmlformats.org/officeDocument/2006/relationships/image" Target="../media/image21.png"/></Relationships>
</file>

<file path=ppt/slides/_rels/slide25.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a:extLst>
              <a:ext uri="{FF2B5EF4-FFF2-40B4-BE49-F238E27FC236}">
                <a16:creationId xmlns:a16="http://schemas.microsoft.com/office/drawing/2014/main" id="{C364ECE8-01E9-2669-76F0-5122FBE3E6C8}"/>
              </a:ext>
            </a:extLst>
          </p:cNvPr>
          <p:cNvSpPr>
            <a:spLocks noGrp="1" noRot="1" noMove="1" noResize="1" noEditPoints="1" noAdjustHandles="1" noChangeArrowheads="1" noChangeShapeType="1"/>
          </p:cNvSpPr>
          <p:nvPr>
            <p:ph type="subTitle" idx="1"/>
          </p:nvPr>
        </p:nvSpPr>
        <p:spPr>
          <a:xfrm>
            <a:off x="1285241" y="4936067"/>
            <a:ext cx="7132335" cy="1110652"/>
          </a:xfrm>
        </p:spPr>
        <p:txBody>
          <a:bodyPr/>
          <a:lstStyle/>
          <a:p>
            <a:r>
              <a:rPr lang="en-US" sz="2800" dirty="0"/>
              <a:t>Summer 2026</a:t>
            </a:r>
          </a:p>
        </p:txBody>
      </p:sp>
      <p:sp>
        <p:nvSpPr>
          <p:cNvPr id="3" name="Title 2">
            <a:extLst>
              <a:ext uri="{FF2B5EF4-FFF2-40B4-BE49-F238E27FC236}">
                <a16:creationId xmlns:a16="http://schemas.microsoft.com/office/drawing/2014/main" id="{F69DC2E4-C5D5-D30C-0B5A-978B3C9C9960}"/>
              </a:ext>
            </a:extLst>
          </p:cNvPr>
          <p:cNvSpPr>
            <a:spLocks noGrp="1" noRot="1" noMove="1" noResize="1" noEditPoints="1" noAdjustHandles="1" noChangeArrowheads="1" noChangeShapeType="1"/>
          </p:cNvSpPr>
          <p:nvPr>
            <p:ph type="title"/>
          </p:nvPr>
        </p:nvSpPr>
        <p:spPr>
          <a:xfrm>
            <a:off x="1285240" y="1199073"/>
            <a:ext cx="9601295" cy="3503214"/>
          </a:xfrm>
        </p:spPr>
        <p:txBody>
          <a:bodyPr>
            <a:noAutofit/>
          </a:bodyPr>
          <a:lstStyle/>
          <a:p>
            <a:r>
              <a:rPr lang="en-US" sz="7200"/>
              <a:t>Sensible Savings</a:t>
            </a:r>
            <a:br>
              <a:rPr lang="en-US" sz="7200" dirty="0"/>
            </a:br>
            <a:r>
              <a:rPr lang="en-US" sz="7200"/>
              <a:t>Session</a:t>
            </a:r>
          </a:p>
        </p:txBody>
      </p:sp>
    </p:spTree>
    <p:extLst>
      <p:ext uri="{BB962C8B-B14F-4D97-AF65-F5344CB8AC3E}">
        <p14:creationId xmlns:p14="http://schemas.microsoft.com/office/powerpoint/2010/main" val="267993245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9" name="Diagram 18">
            <a:extLst>
              <a:ext uri="{FF2B5EF4-FFF2-40B4-BE49-F238E27FC236}">
                <a16:creationId xmlns:a16="http://schemas.microsoft.com/office/drawing/2014/main" id="{9B18639C-3103-801C-E310-AA29ECC5881E}"/>
              </a:ext>
            </a:extLst>
          </p:cNvPr>
          <p:cNvGraphicFramePr>
            <a:graphicFrameLocks/>
          </p:cNvGraphicFramePr>
          <p:nvPr>
            <p:extLst>
              <p:ext uri="{D42A27DB-BD31-4B8C-83A1-F6EECF244321}">
                <p14:modId xmlns:p14="http://schemas.microsoft.com/office/powerpoint/2010/main" val="74148922"/>
              </p:ext>
            </p:extLst>
          </p:nvPr>
        </p:nvGraphicFramePr>
        <p:xfrm>
          <a:off x="390519" y="314324"/>
          <a:ext cx="6278625" cy="605790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Slide Number Placeholder 2">
            <a:extLst>
              <a:ext uri="{FF2B5EF4-FFF2-40B4-BE49-F238E27FC236}">
                <a16:creationId xmlns:a16="http://schemas.microsoft.com/office/drawing/2014/main" id="{AAE9C8C3-FD91-37F0-061E-C277CB64F0BE}"/>
              </a:ext>
            </a:extLst>
          </p:cNvPr>
          <p:cNvSpPr>
            <a:spLocks noGrp="1" noRot="1" noMove="1" noResize="1" noEditPoints="1" noAdjustHandles="1" noChangeArrowheads="1" noChangeShapeType="1"/>
          </p:cNvSpPr>
          <p:nvPr>
            <p:ph type="sldNum" sz="quarter" idx="13"/>
          </p:nvPr>
        </p:nvSpPr>
        <p:spPr>
          <a:xfrm>
            <a:off x="9448800" y="6502992"/>
            <a:ext cx="2743200" cy="365125"/>
          </a:xfrm>
        </p:spPr>
        <p:txBody>
          <a:bodyPr/>
          <a:lstStyle/>
          <a:p>
            <a:fld id="{330EA680-D336-4FF7-8B7A-9848BB0A1C32}" type="slidenum">
              <a:rPr lang="en-US" smtClean="0"/>
              <a:pPr/>
              <a:t>2</a:t>
            </a:fld>
            <a:endParaRPr lang="en-US"/>
          </a:p>
        </p:txBody>
      </p:sp>
      <p:sp>
        <p:nvSpPr>
          <p:cNvPr id="10" name="Title 9">
            <a:extLst>
              <a:ext uri="{FF2B5EF4-FFF2-40B4-BE49-F238E27FC236}">
                <a16:creationId xmlns:a16="http://schemas.microsoft.com/office/drawing/2014/main" id="{91EC7461-3575-287F-F6F6-19FA008E990D}"/>
              </a:ext>
            </a:extLst>
          </p:cNvPr>
          <p:cNvSpPr>
            <a:spLocks noGrp="1" noRot="1" noMove="1" noResize="1" noEditPoints="1" noAdjustHandles="1" noChangeArrowheads="1" noChangeShapeType="1"/>
          </p:cNvSpPr>
          <p:nvPr>
            <p:ph type="title"/>
          </p:nvPr>
        </p:nvSpPr>
        <p:spPr/>
        <p:txBody>
          <a:bodyPr/>
          <a:lstStyle/>
          <a:p>
            <a:r>
              <a:rPr lang="en-US" dirty="0"/>
              <a:t>Today’s General Agenda</a:t>
            </a:r>
          </a:p>
        </p:txBody>
      </p:sp>
    </p:spTree>
    <p:extLst>
      <p:ext uri="{BB962C8B-B14F-4D97-AF65-F5344CB8AC3E}">
        <p14:creationId xmlns:p14="http://schemas.microsoft.com/office/powerpoint/2010/main" val="192330439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 Placeholder 7">
            <a:extLst>
              <a:ext uri="{FF2B5EF4-FFF2-40B4-BE49-F238E27FC236}">
                <a16:creationId xmlns:a16="http://schemas.microsoft.com/office/drawing/2014/main" id="{F087988A-FD43-F704-2CB9-4CE67713F2FE}"/>
              </a:ext>
            </a:extLst>
          </p:cNvPr>
          <p:cNvSpPr>
            <a:spLocks noGrp="1"/>
          </p:cNvSpPr>
          <p:nvPr>
            <p:ph type="body" sz="quarter" idx="10"/>
          </p:nvPr>
        </p:nvSpPr>
        <p:spPr/>
        <p:txBody>
          <a:bodyPr/>
          <a:lstStyle/>
          <a:p>
            <a:endParaRPr lang="en-US" dirty="0"/>
          </a:p>
        </p:txBody>
      </p:sp>
      <p:sp>
        <p:nvSpPr>
          <p:cNvPr id="5" name="Slide Number Placeholder 4">
            <a:extLst>
              <a:ext uri="{FF2B5EF4-FFF2-40B4-BE49-F238E27FC236}">
                <a16:creationId xmlns:a16="http://schemas.microsoft.com/office/drawing/2014/main" id="{549AA1B3-BD6E-D608-4470-555CD47B6180}"/>
              </a:ext>
            </a:extLst>
          </p:cNvPr>
          <p:cNvSpPr>
            <a:spLocks noGrp="1" noRot="1" noMove="1" noResize="1" noEditPoints="1" noAdjustHandles="1" noChangeArrowheads="1" noChangeShapeType="1"/>
          </p:cNvSpPr>
          <p:nvPr>
            <p:ph type="sldNum" sz="quarter" idx="16"/>
          </p:nvPr>
        </p:nvSpPr>
        <p:spPr/>
        <p:txBody>
          <a:bodyPr/>
          <a:lstStyle/>
          <a:p>
            <a:fld id="{330EA680-D336-4FF7-8B7A-9848BB0A1C32}" type="slidenum">
              <a:rPr lang="en-US" smtClean="0"/>
              <a:pPr/>
              <a:t>3</a:t>
            </a:fld>
            <a:endParaRPr lang="en-US"/>
          </a:p>
        </p:txBody>
      </p:sp>
      <p:sp>
        <p:nvSpPr>
          <p:cNvPr id="3" name="Title 2">
            <a:extLst>
              <a:ext uri="{FF2B5EF4-FFF2-40B4-BE49-F238E27FC236}">
                <a16:creationId xmlns:a16="http://schemas.microsoft.com/office/drawing/2014/main" id="{BB538A01-A021-1A56-C08D-E7D108C1B5D7}"/>
              </a:ext>
            </a:extLst>
          </p:cNvPr>
          <p:cNvSpPr>
            <a:spLocks noGrp="1"/>
          </p:cNvSpPr>
          <p:nvPr>
            <p:ph type="title"/>
          </p:nvPr>
        </p:nvSpPr>
        <p:spPr/>
        <p:txBody>
          <a:bodyPr/>
          <a:lstStyle/>
          <a:p>
            <a:r>
              <a:rPr lang="en-US" dirty="0"/>
              <a:t>Place Questions in the Chat</a:t>
            </a:r>
          </a:p>
        </p:txBody>
      </p:sp>
    </p:spTree>
    <p:extLst>
      <p:ext uri="{BB962C8B-B14F-4D97-AF65-F5344CB8AC3E}">
        <p14:creationId xmlns:p14="http://schemas.microsoft.com/office/powerpoint/2010/main" val="111440141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Placeholder 6">
            <a:extLst>
              <a:ext uri="{FF2B5EF4-FFF2-40B4-BE49-F238E27FC236}">
                <a16:creationId xmlns:a16="http://schemas.microsoft.com/office/drawing/2014/main" id="{538E22B9-78E7-719C-EED2-E79DB031695A}"/>
              </a:ext>
            </a:extLst>
          </p:cNvPr>
          <p:cNvPicPr>
            <a:picLocks noGrp="1" noChangeAspect="1"/>
          </p:cNvPicPr>
          <p:nvPr>
            <p:ph type="pic" sz="quarter" idx="13"/>
          </p:nvPr>
        </p:nvPicPr>
        <p:blipFill>
          <a:blip r:embed="rId2">
            <a:extLst>
              <a:ext uri="{28A0092B-C50C-407E-A947-70E740481C1C}">
                <a14:useLocalDpi xmlns:a14="http://schemas.microsoft.com/office/drawing/2010/main" val="0"/>
              </a:ext>
            </a:extLst>
          </a:blip>
          <a:srcRect l="19529" r="19529"/>
          <a:stretch>
            <a:fillRect/>
          </a:stretch>
        </p:blipFill>
        <p:spPr>
          <a:prstGeom prst="rect">
            <a:avLst/>
          </a:prstGeom>
          <a:solidFill>
            <a:prstClr val="white"/>
          </a:solidFill>
        </p:spPr>
      </p:pic>
      <p:sp>
        <p:nvSpPr>
          <p:cNvPr id="4" name="Title 3">
            <a:extLst>
              <a:ext uri="{FF2B5EF4-FFF2-40B4-BE49-F238E27FC236}">
                <a16:creationId xmlns:a16="http://schemas.microsoft.com/office/drawing/2014/main" id="{39DDD440-77E8-F9CD-C5BD-702DAD040B87}"/>
              </a:ext>
            </a:extLst>
          </p:cNvPr>
          <p:cNvSpPr>
            <a:spLocks noGrp="1"/>
          </p:cNvSpPr>
          <p:nvPr>
            <p:ph type="title"/>
          </p:nvPr>
        </p:nvSpPr>
        <p:spPr>
          <a:xfrm>
            <a:off x="5571067" y="3089615"/>
            <a:ext cx="6620933" cy="1559301"/>
          </a:xfrm>
        </p:spPr>
        <p:txBody>
          <a:bodyPr/>
          <a:lstStyle/>
          <a:p>
            <a:r>
              <a:rPr lang="en-US" sz="4800" dirty="0">
                <a:latin typeface="Calibri" panose="020F0502020204030204" pitchFamily="34" charset="0"/>
                <a:ea typeface="Calibri" panose="020F0502020204030204" pitchFamily="34" charset="0"/>
                <a:cs typeface="Calibri" panose="020F0502020204030204" pitchFamily="34" charset="0"/>
              </a:rPr>
              <a:t>NCFlex Benefits Program</a:t>
            </a:r>
            <a:br>
              <a:rPr lang="en-US" sz="4800" dirty="0">
                <a:latin typeface="Calibri" panose="020F0502020204030204" pitchFamily="34" charset="0"/>
                <a:ea typeface="Calibri" panose="020F0502020204030204" pitchFamily="34" charset="0"/>
                <a:cs typeface="Calibri" panose="020F0502020204030204" pitchFamily="34" charset="0"/>
              </a:rPr>
            </a:br>
            <a:r>
              <a:rPr lang="en-US" sz="4800" dirty="0">
                <a:latin typeface="Calibri" panose="020F0502020204030204" pitchFamily="34" charset="0"/>
                <a:ea typeface="Calibri" panose="020F0502020204030204" pitchFamily="34" charset="0"/>
                <a:cs typeface="Calibri" panose="020F0502020204030204" pitchFamily="34" charset="0"/>
              </a:rPr>
              <a:t>Financial Wellness</a:t>
            </a:r>
            <a:br>
              <a:rPr lang="en-US" sz="1050" dirty="0">
                <a:latin typeface="Calibri" panose="020F0502020204030204" pitchFamily="34" charset="0"/>
                <a:ea typeface="Calibri" panose="020F0502020204030204" pitchFamily="34" charset="0"/>
                <a:cs typeface="Calibri" panose="020F0502020204030204" pitchFamily="34" charset="0"/>
              </a:rPr>
            </a:br>
            <a:br>
              <a:rPr lang="en-US" sz="1050" dirty="0">
                <a:latin typeface="Calibri" panose="020F0502020204030204" pitchFamily="34" charset="0"/>
                <a:ea typeface="Calibri" panose="020F0502020204030204" pitchFamily="34" charset="0"/>
                <a:cs typeface="Calibri" panose="020F0502020204030204" pitchFamily="34" charset="0"/>
              </a:rPr>
            </a:br>
            <a:r>
              <a:rPr lang="en-US" sz="2800" dirty="0">
                <a:latin typeface="Calibri" panose="020F0502020204030204" pitchFamily="34" charset="0"/>
                <a:ea typeface="Calibri" panose="020F0502020204030204" pitchFamily="34" charset="0"/>
                <a:cs typeface="Calibri" panose="020F0502020204030204" pitchFamily="34" charset="0"/>
              </a:rPr>
              <a:t>Stretching your Benefit Dollars</a:t>
            </a:r>
            <a:br>
              <a:rPr lang="en-US" sz="2800" dirty="0">
                <a:latin typeface="Calibri" panose="020F0502020204030204" pitchFamily="34" charset="0"/>
                <a:ea typeface="Calibri" panose="020F0502020204030204" pitchFamily="34" charset="0"/>
                <a:cs typeface="Calibri" panose="020F0502020204030204" pitchFamily="34" charset="0"/>
              </a:rPr>
            </a:br>
            <a:br>
              <a:rPr lang="en-US" sz="600" dirty="0">
                <a:latin typeface="Calibri" panose="020F0502020204030204" pitchFamily="34" charset="0"/>
                <a:ea typeface="Calibri" panose="020F0502020204030204" pitchFamily="34" charset="0"/>
                <a:cs typeface="Calibri" panose="020F0502020204030204" pitchFamily="34" charset="0"/>
              </a:rPr>
            </a:br>
            <a:br>
              <a:rPr lang="en-US" sz="600" dirty="0">
                <a:latin typeface="Calibri" panose="020F0502020204030204" pitchFamily="34" charset="0"/>
                <a:ea typeface="Calibri" panose="020F0502020204030204" pitchFamily="34" charset="0"/>
                <a:cs typeface="Calibri" panose="020F0502020204030204" pitchFamily="34" charset="0"/>
              </a:rPr>
            </a:br>
            <a:r>
              <a:rPr lang="en-US" sz="2800" dirty="0">
                <a:latin typeface="Calibri" panose="020F0502020204030204" pitchFamily="34" charset="0"/>
                <a:ea typeface="Calibri" panose="020F0502020204030204" pitchFamily="34" charset="0"/>
                <a:cs typeface="Calibri" panose="020F0502020204030204" pitchFamily="34" charset="0"/>
              </a:rPr>
              <a:t>Wellness Components</a:t>
            </a:r>
            <a:br>
              <a:rPr lang="en-US" sz="6600" dirty="0">
                <a:latin typeface="Calibri" panose="020F0502020204030204" pitchFamily="34" charset="0"/>
                <a:ea typeface="Calibri" panose="020F0502020204030204" pitchFamily="34" charset="0"/>
                <a:cs typeface="Calibri" panose="020F0502020204030204" pitchFamily="34" charset="0"/>
              </a:rPr>
            </a:br>
            <a:endParaRPr lang="en-US" dirty="0">
              <a:latin typeface="Calibri" panose="020F0502020204030204" pitchFamily="34" charset="0"/>
              <a:ea typeface="Calibri" panose="020F0502020204030204" pitchFamily="34" charset="0"/>
              <a:cs typeface="Calibri" panose="020F0502020204030204" pitchFamily="34" charset="0"/>
            </a:endParaRPr>
          </a:p>
        </p:txBody>
      </p:sp>
      <p:sp>
        <p:nvSpPr>
          <p:cNvPr id="5" name="Slide Number Placeholder 4">
            <a:extLst>
              <a:ext uri="{FF2B5EF4-FFF2-40B4-BE49-F238E27FC236}">
                <a16:creationId xmlns:a16="http://schemas.microsoft.com/office/drawing/2014/main" id="{E65CF0EB-8D89-3544-6BB2-2B3E7E958351}"/>
              </a:ext>
            </a:extLst>
          </p:cNvPr>
          <p:cNvSpPr>
            <a:spLocks noGrp="1" noRot="1" noMove="1" noResize="1" noEditPoints="1" noAdjustHandles="1" noChangeArrowheads="1" noChangeShapeType="1"/>
          </p:cNvSpPr>
          <p:nvPr>
            <p:ph type="sldNum" sz="quarter" idx="16"/>
          </p:nvPr>
        </p:nvSpPr>
        <p:spPr/>
        <p:txBody>
          <a:bodyPr/>
          <a:lstStyle/>
          <a:p>
            <a:fld id="{330EA680-D336-4FF7-8B7A-9848BB0A1C32}" type="slidenum">
              <a:rPr lang="en-US" smtClean="0"/>
              <a:pPr/>
              <a:t>4</a:t>
            </a:fld>
            <a:endParaRPr lang="en-US"/>
          </a:p>
        </p:txBody>
      </p:sp>
    </p:spTree>
    <p:extLst>
      <p:ext uri="{BB962C8B-B14F-4D97-AF65-F5344CB8AC3E}">
        <p14:creationId xmlns:p14="http://schemas.microsoft.com/office/powerpoint/2010/main" val="41509339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9" name="Rectangle 28">
            <a:extLst>
              <a:ext uri="{FF2B5EF4-FFF2-40B4-BE49-F238E27FC236}">
                <a16:creationId xmlns:a16="http://schemas.microsoft.com/office/drawing/2014/main" id="{352BEC0E-22F8-46D0-9632-375DB541B06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7882822E-4295-865D-A1FF-8FBE17BA0722}"/>
              </a:ext>
            </a:extLst>
          </p:cNvPr>
          <p:cNvSpPr>
            <a:spLocks noGrp="1" noRot="1" noMove="1" noResize="1" noEditPoints="1" noAdjustHandles="1" noChangeArrowheads="1" noChangeShapeType="1"/>
          </p:cNvSpPr>
          <p:nvPr>
            <p:ph type="title"/>
          </p:nvPr>
        </p:nvSpPr>
        <p:spPr>
          <a:xfrm>
            <a:off x="640080" y="329184"/>
            <a:ext cx="6894576" cy="1783080"/>
          </a:xfrm>
        </p:spPr>
        <p:txBody>
          <a:bodyPr vert="horz" lIns="91440" tIns="45720" rIns="91440" bIns="45720" rtlCol="0" anchor="b">
            <a:noAutofit/>
          </a:bodyPr>
          <a:lstStyle/>
          <a:p>
            <a:pPr algn="l">
              <a:lnSpc>
                <a:spcPct val="90000"/>
              </a:lnSpc>
            </a:pPr>
            <a:r>
              <a:rPr lang="en-US" sz="4400" dirty="0">
                <a:solidFill>
                  <a:srgbClr val="FFFFFF"/>
                </a:solidFill>
                <a:latin typeface="Calibri" panose="020F0502020204030204" pitchFamily="34" charset="0"/>
                <a:ea typeface="Calibri" panose="020F0502020204030204" pitchFamily="34" charset="0"/>
                <a:cs typeface="Calibri" panose="020F0502020204030204" pitchFamily="34" charset="0"/>
              </a:rPr>
              <a:t>NCFlex Enrollment Guide has all the details</a:t>
            </a:r>
          </a:p>
        </p:txBody>
      </p:sp>
      <p:sp>
        <p:nvSpPr>
          <p:cNvPr id="31" name="sketch line">
            <a:extLst>
              <a:ext uri="{FF2B5EF4-FFF2-40B4-BE49-F238E27FC236}">
                <a16:creationId xmlns:a16="http://schemas.microsoft.com/office/drawing/2014/main" id="{3FCFB1DE-0B7E-48CC-BA90-B2AB0889F9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58952" y="2395728"/>
            <a:ext cx="4243589" cy="18288"/>
          </a:xfrm>
          <a:custGeom>
            <a:avLst/>
            <a:gdLst>
              <a:gd name="csX0" fmla="*/ 0 w 4243589"/>
              <a:gd name="csY0" fmla="*/ 0 h 18288"/>
              <a:gd name="csX1" fmla="*/ 478919 w 4243589"/>
              <a:gd name="csY1" fmla="*/ 0 h 18288"/>
              <a:gd name="csX2" fmla="*/ 957839 w 4243589"/>
              <a:gd name="csY2" fmla="*/ 0 h 18288"/>
              <a:gd name="csX3" fmla="*/ 1521630 w 4243589"/>
              <a:gd name="csY3" fmla="*/ 0 h 18288"/>
              <a:gd name="csX4" fmla="*/ 2212729 w 4243589"/>
              <a:gd name="csY4" fmla="*/ 0 h 18288"/>
              <a:gd name="csX5" fmla="*/ 2734084 w 4243589"/>
              <a:gd name="csY5" fmla="*/ 0 h 18288"/>
              <a:gd name="csX6" fmla="*/ 3255439 w 4243589"/>
              <a:gd name="csY6" fmla="*/ 0 h 18288"/>
              <a:gd name="csX7" fmla="*/ 4243589 w 4243589"/>
              <a:gd name="csY7" fmla="*/ 0 h 18288"/>
              <a:gd name="csX8" fmla="*/ 4243589 w 4243589"/>
              <a:gd name="csY8" fmla="*/ 18288 h 18288"/>
              <a:gd name="csX9" fmla="*/ 3594926 w 4243589"/>
              <a:gd name="csY9" fmla="*/ 18288 h 18288"/>
              <a:gd name="csX10" fmla="*/ 3073571 w 4243589"/>
              <a:gd name="csY10" fmla="*/ 18288 h 18288"/>
              <a:gd name="csX11" fmla="*/ 2552216 w 4243589"/>
              <a:gd name="csY11" fmla="*/ 18288 h 18288"/>
              <a:gd name="csX12" fmla="*/ 1903553 w 4243589"/>
              <a:gd name="csY12" fmla="*/ 18288 h 18288"/>
              <a:gd name="csX13" fmla="*/ 1212454 w 4243589"/>
              <a:gd name="csY13" fmla="*/ 18288 h 18288"/>
              <a:gd name="csX14" fmla="*/ 733535 w 4243589"/>
              <a:gd name="csY14" fmla="*/ 18288 h 18288"/>
              <a:gd name="csX15" fmla="*/ 0 w 4243589"/>
              <a:gd name="csY15" fmla="*/ 18288 h 18288"/>
              <a:gd name="csX16" fmla="*/ 0 w 4243589"/>
              <a:gd name="csY16"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Lst>
            <a:rect l="l" t="t" r="r" b="b"/>
            <a:pathLst>
              <a:path w="4243589" h="18288" fill="none" extrusionOk="0">
                <a:moveTo>
                  <a:pt x="0" y="0"/>
                </a:moveTo>
                <a:cubicBezTo>
                  <a:pt x="213395" y="-21006"/>
                  <a:pt x="307421" y="-18116"/>
                  <a:pt x="478919" y="0"/>
                </a:cubicBezTo>
                <a:cubicBezTo>
                  <a:pt x="650417" y="18116"/>
                  <a:pt x="831092" y="-21237"/>
                  <a:pt x="957839" y="0"/>
                </a:cubicBezTo>
                <a:cubicBezTo>
                  <a:pt x="1084586" y="21237"/>
                  <a:pt x="1301682" y="25124"/>
                  <a:pt x="1521630" y="0"/>
                </a:cubicBezTo>
                <a:cubicBezTo>
                  <a:pt x="1741578" y="-25124"/>
                  <a:pt x="1970269" y="-29139"/>
                  <a:pt x="2212729" y="0"/>
                </a:cubicBezTo>
                <a:cubicBezTo>
                  <a:pt x="2455189" y="29139"/>
                  <a:pt x="2558847" y="-4796"/>
                  <a:pt x="2734084" y="0"/>
                </a:cubicBezTo>
                <a:cubicBezTo>
                  <a:pt x="2909321" y="4796"/>
                  <a:pt x="3097217" y="-13409"/>
                  <a:pt x="3255439" y="0"/>
                </a:cubicBezTo>
                <a:cubicBezTo>
                  <a:pt x="3413662" y="13409"/>
                  <a:pt x="3979999" y="-10121"/>
                  <a:pt x="4243589" y="0"/>
                </a:cubicBezTo>
                <a:cubicBezTo>
                  <a:pt x="4244484" y="8974"/>
                  <a:pt x="4243043" y="9359"/>
                  <a:pt x="4243589" y="18288"/>
                </a:cubicBezTo>
                <a:cubicBezTo>
                  <a:pt x="4058777" y="31246"/>
                  <a:pt x="3910348" y="3158"/>
                  <a:pt x="3594926" y="18288"/>
                </a:cubicBezTo>
                <a:cubicBezTo>
                  <a:pt x="3279504" y="33418"/>
                  <a:pt x="3319955" y="-3977"/>
                  <a:pt x="3073571" y="18288"/>
                </a:cubicBezTo>
                <a:cubicBezTo>
                  <a:pt x="2827187" y="40553"/>
                  <a:pt x="2767387" y="1863"/>
                  <a:pt x="2552216" y="18288"/>
                </a:cubicBezTo>
                <a:cubicBezTo>
                  <a:pt x="2337046" y="34713"/>
                  <a:pt x="2181871" y="19527"/>
                  <a:pt x="1903553" y="18288"/>
                </a:cubicBezTo>
                <a:cubicBezTo>
                  <a:pt x="1625235" y="17049"/>
                  <a:pt x="1557672" y="24174"/>
                  <a:pt x="1212454" y="18288"/>
                </a:cubicBezTo>
                <a:cubicBezTo>
                  <a:pt x="867236" y="12402"/>
                  <a:pt x="874382" y="15627"/>
                  <a:pt x="733535" y="18288"/>
                </a:cubicBezTo>
                <a:cubicBezTo>
                  <a:pt x="592688" y="20949"/>
                  <a:pt x="183477" y="14753"/>
                  <a:pt x="0" y="18288"/>
                </a:cubicBezTo>
                <a:cubicBezTo>
                  <a:pt x="-229" y="14222"/>
                  <a:pt x="509" y="5816"/>
                  <a:pt x="0" y="0"/>
                </a:cubicBezTo>
                <a:close/>
              </a:path>
              <a:path w="4243589" h="18288" stroke="0" extrusionOk="0">
                <a:moveTo>
                  <a:pt x="0" y="0"/>
                </a:moveTo>
                <a:cubicBezTo>
                  <a:pt x="143690" y="16630"/>
                  <a:pt x="266667" y="14847"/>
                  <a:pt x="521355" y="0"/>
                </a:cubicBezTo>
                <a:cubicBezTo>
                  <a:pt x="776043" y="-14847"/>
                  <a:pt x="814491" y="-17363"/>
                  <a:pt x="1000275" y="0"/>
                </a:cubicBezTo>
                <a:cubicBezTo>
                  <a:pt x="1186059" y="17363"/>
                  <a:pt x="1352504" y="-23507"/>
                  <a:pt x="1521630" y="0"/>
                </a:cubicBezTo>
                <a:cubicBezTo>
                  <a:pt x="1690756" y="23507"/>
                  <a:pt x="1889525" y="5871"/>
                  <a:pt x="2127857" y="0"/>
                </a:cubicBezTo>
                <a:cubicBezTo>
                  <a:pt x="2366189" y="-5871"/>
                  <a:pt x="2620628" y="-27997"/>
                  <a:pt x="2776520" y="0"/>
                </a:cubicBezTo>
                <a:cubicBezTo>
                  <a:pt x="2932412" y="27997"/>
                  <a:pt x="3131683" y="-25073"/>
                  <a:pt x="3467618" y="0"/>
                </a:cubicBezTo>
                <a:cubicBezTo>
                  <a:pt x="3803553" y="25073"/>
                  <a:pt x="4017371" y="3071"/>
                  <a:pt x="4243589" y="0"/>
                </a:cubicBezTo>
                <a:cubicBezTo>
                  <a:pt x="4243134" y="6162"/>
                  <a:pt x="4243492" y="11775"/>
                  <a:pt x="4243589" y="18288"/>
                </a:cubicBezTo>
                <a:cubicBezTo>
                  <a:pt x="4017834" y="-5779"/>
                  <a:pt x="3834586" y="13376"/>
                  <a:pt x="3594926" y="18288"/>
                </a:cubicBezTo>
                <a:cubicBezTo>
                  <a:pt x="3355266" y="23200"/>
                  <a:pt x="3204179" y="2869"/>
                  <a:pt x="2903827" y="18288"/>
                </a:cubicBezTo>
                <a:cubicBezTo>
                  <a:pt x="2603475" y="33707"/>
                  <a:pt x="2526187" y="46187"/>
                  <a:pt x="2212729" y="18288"/>
                </a:cubicBezTo>
                <a:cubicBezTo>
                  <a:pt x="1899271" y="-9611"/>
                  <a:pt x="1966289" y="29692"/>
                  <a:pt x="1733809" y="18288"/>
                </a:cubicBezTo>
                <a:cubicBezTo>
                  <a:pt x="1501329" y="6884"/>
                  <a:pt x="1343612" y="12492"/>
                  <a:pt x="1085146" y="18288"/>
                </a:cubicBezTo>
                <a:cubicBezTo>
                  <a:pt x="826680" y="24084"/>
                  <a:pt x="778184" y="35607"/>
                  <a:pt x="521355" y="18288"/>
                </a:cubicBezTo>
                <a:cubicBezTo>
                  <a:pt x="264526" y="969"/>
                  <a:pt x="120277" y="4268"/>
                  <a:pt x="0" y="18288"/>
                </a:cubicBezTo>
                <a:cubicBezTo>
                  <a:pt x="766" y="10800"/>
                  <a:pt x="-457" y="8180"/>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 Placeholder 2">
            <a:extLst>
              <a:ext uri="{FF2B5EF4-FFF2-40B4-BE49-F238E27FC236}">
                <a16:creationId xmlns:a16="http://schemas.microsoft.com/office/drawing/2014/main" id="{A430BE0D-69FE-5A8A-8EC1-241D6876136F}"/>
              </a:ext>
            </a:extLst>
          </p:cNvPr>
          <p:cNvSpPr>
            <a:spLocks noGrp="1" noRot="1" noMove="1" noResize="1" noEditPoints="1" noAdjustHandles="1" noChangeArrowheads="1" noChangeShapeType="1"/>
          </p:cNvSpPr>
          <p:nvPr>
            <p:ph type="body" sz="quarter" idx="11"/>
          </p:nvPr>
        </p:nvSpPr>
        <p:spPr>
          <a:xfrm>
            <a:off x="640080" y="2706624"/>
            <a:ext cx="6894576" cy="3483864"/>
          </a:xfrm>
        </p:spPr>
        <p:txBody>
          <a:bodyPr vert="horz" lIns="91440" tIns="45720" rIns="91440" bIns="45720" rtlCol="0">
            <a:normAutofit/>
          </a:bodyPr>
          <a:lstStyle/>
          <a:p>
            <a:pPr lvl="1"/>
            <a:r>
              <a:rPr lang="en-US" sz="1500" dirty="0">
                <a:latin typeface="Calibri" panose="020F0502020204030204" pitchFamily="34" charset="0"/>
                <a:ea typeface="Calibri" panose="020F0502020204030204" pitchFamily="34" charset="0"/>
                <a:cs typeface="Calibri" panose="020F0502020204030204" pitchFamily="34" charset="0"/>
              </a:rPr>
              <a:t>Health Care FSA</a:t>
            </a:r>
          </a:p>
          <a:p>
            <a:pPr lvl="1"/>
            <a:r>
              <a:rPr lang="en-US" sz="1500" dirty="0">
                <a:latin typeface="Calibri" panose="020F0502020204030204" pitchFamily="34" charset="0"/>
                <a:ea typeface="Calibri" panose="020F0502020204030204" pitchFamily="34" charset="0"/>
                <a:cs typeface="Calibri" panose="020F0502020204030204" pitchFamily="34" charset="0"/>
              </a:rPr>
              <a:t>Dependent Day Care FSA</a:t>
            </a:r>
          </a:p>
          <a:p>
            <a:pPr lvl="1"/>
            <a:r>
              <a:rPr lang="en-US" sz="1500" dirty="0">
                <a:latin typeface="Calibri" panose="020F0502020204030204" pitchFamily="34" charset="0"/>
                <a:ea typeface="Calibri" panose="020F0502020204030204" pitchFamily="34" charset="0"/>
                <a:cs typeface="Calibri" panose="020F0502020204030204" pitchFamily="34" charset="0"/>
              </a:rPr>
              <a:t>Accident</a:t>
            </a:r>
          </a:p>
          <a:p>
            <a:pPr lvl="1"/>
            <a:r>
              <a:rPr lang="en-US" sz="1500" dirty="0">
                <a:latin typeface="Calibri" panose="020F0502020204030204" pitchFamily="34" charset="0"/>
                <a:ea typeface="Calibri" panose="020F0502020204030204" pitchFamily="34" charset="0"/>
                <a:cs typeface="Calibri" panose="020F0502020204030204" pitchFamily="34" charset="0"/>
              </a:rPr>
              <a:t>Cancer and Specified Disease</a:t>
            </a:r>
          </a:p>
          <a:p>
            <a:pPr lvl="1"/>
            <a:r>
              <a:rPr lang="en-US" sz="1500" dirty="0">
                <a:latin typeface="Calibri" panose="020F0502020204030204" pitchFamily="34" charset="0"/>
                <a:ea typeface="Calibri" panose="020F0502020204030204" pitchFamily="34" charset="0"/>
                <a:cs typeface="Calibri" panose="020F0502020204030204" pitchFamily="34" charset="0"/>
              </a:rPr>
              <a:t>Critical Illness</a:t>
            </a:r>
          </a:p>
          <a:p>
            <a:pPr lvl="1"/>
            <a:r>
              <a:rPr lang="en-US" sz="1500" dirty="0">
                <a:latin typeface="Calibri" panose="020F0502020204030204" pitchFamily="34" charset="0"/>
                <a:ea typeface="Calibri" panose="020F0502020204030204" pitchFamily="34" charset="0"/>
                <a:cs typeface="Calibri" panose="020F0502020204030204" pitchFamily="34" charset="0"/>
              </a:rPr>
              <a:t>Dental</a:t>
            </a:r>
          </a:p>
          <a:p>
            <a:pPr lvl="1"/>
            <a:r>
              <a:rPr lang="en-US" sz="1500" dirty="0">
                <a:latin typeface="Calibri" panose="020F0502020204030204" pitchFamily="34" charset="0"/>
                <a:ea typeface="Calibri" panose="020F0502020204030204" pitchFamily="34" charset="0"/>
                <a:cs typeface="Calibri" panose="020F0502020204030204" pitchFamily="34" charset="0"/>
              </a:rPr>
              <a:t>Vision</a:t>
            </a:r>
          </a:p>
          <a:p>
            <a:pPr lvl="1"/>
            <a:r>
              <a:rPr lang="en-US" sz="1500" dirty="0">
                <a:latin typeface="Calibri" panose="020F0502020204030204" pitchFamily="34" charset="0"/>
                <a:ea typeface="Calibri" panose="020F0502020204030204" pitchFamily="34" charset="0"/>
                <a:cs typeface="Calibri" panose="020F0502020204030204" pitchFamily="34" charset="0"/>
              </a:rPr>
              <a:t>Group Term Life</a:t>
            </a:r>
          </a:p>
          <a:p>
            <a:pPr lvl="1"/>
            <a:r>
              <a:rPr lang="en-US" sz="1500" dirty="0">
                <a:latin typeface="Calibri" panose="020F0502020204030204" pitchFamily="34" charset="0"/>
                <a:ea typeface="Calibri" panose="020F0502020204030204" pitchFamily="34" charset="0"/>
                <a:cs typeface="Calibri" panose="020F0502020204030204" pitchFamily="34" charset="0"/>
              </a:rPr>
              <a:t>Voluntary Accidental Death &amp; Dismemberment</a:t>
            </a:r>
          </a:p>
          <a:p>
            <a:pPr lvl="1"/>
            <a:r>
              <a:rPr lang="en-US" sz="1500" dirty="0">
                <a:latin typeface="Calibri" panose="020F0502020204030204" pitchFamily="34" charset="0"/>
                <a:ea typeface="Calibri" panose="020F0502020204030204" pitchFamily="34" charset="0"/>
                <a:cs typeface="Calibri" panose="020F0502020204030204" pitchFamily="34" charset="0"/>
              </a:rPr>
              <a:t>Core Accidental Death &amp; Dismemberment</a:t>
            </a:r>
          </a:p>
          <a:p>
            <a:pPr lvl="1"/>
            <a:r>
              <a:rPr lang="en-US" sz="1500" dirty="0">
                <a:latin typeface="Calibri" panose="020F0502020204030204" pitchFamily="34" charset="0"/>
                <a:ea typeface="Calibri" panose="020F0502020204030204" pitchFamily="34" charset="0"/>
                <a:cs typeface="Calibri" panose="020F0502020204030204" pitchFamily="34" charset="0"/>
              </a:rPr>
              <a:t>Disability Income Plan </a:t>
            </a:r>
          </a:p>
          <a:p>
            <a:pPr lvl="1"/>
            <a:r>
              <a:rPr lang="en-US" sz="1500" dirty="0">
                <a:latin typeface="Calibri" panose="020F0502020204030204" pitchFamily="34" charset="0"/>
                <a:ea typeface="Calibri" panose="020F0502020204030204" pitchFamily="34" charset="0"/>
                <a:cs typeface="Calibri" panose="020F0502020204030204" pitchFamily="34" charset="0"/>
              </a:rPr>
              <a:t>TRICARE Military Supplement</a:t>
            </a:r>
          </a:p>
        </p:txBody>
      </p:sp>
      <p:pic>
        <p:nvPicPr>
          <p:cNvPr id="7" name="Picture 6">
            <a:extLst>
              <a:ext uri="{FF2B5EF4-FFF2-40B4-BE49-F238E27FC236}">
                <a16:creationId xmlns:a16="http://schemas.microsoft.com/office/drawing/2014/main" id="{FD0E116D-AB9D-EE2D-0120-1AF609B80B05}"/>
              </a:ext>
            </a:extLst>
          </p:cNvPr>
          <p:cNvPicPr>
            <a:picLocks noChangeAspect="1"/>
          </p:cNvPicPr>
          <p:nvPr/>
        </p:nvPicPr>
        <p:blipFill>
          <a:blip r:embed="rId2"/>
          <a:stretch>
            <a:fillRect/>
          </a:stretch>
        </p:blipFill>
        <p:spPr>
          <a:xfrm>
            <a:off x="9332730" y="2706623"/>
            <a:ext cx="2641076" cy="3429969"/>
          </a:xfrm>
          <a:prstGeom prst="rect">
            <a:avLst/>
          </a:prstGeom>
        </p:spPr>
      </p:pic>
      <p:pic>
        <p:nvPicPr>
          <p:cNvPr id="9" name="Picture 8">
            <a:extLst>
              <a:ext uri="{FF2B5EF4-FFF2-40B4-BE49-F238E27FC236}">
                <a16:creationId xmlns:a16="http://schemas.microsoft.com/office/drawing/2014/main" id="{784DE6FD-E790-74C3-E8B1-0BD31B5EE493}"/>
              </a:ext>
            </a:extLst>
          </p:cNvPr>
          <p:cNvPicPr>
            <a:picLocks noChangeAspect="1"/>
          </p:cNvPicPr>
          <p:nvPr/>
        </p:nvPicPr>
        <p:blipFill>
          <a:blip r:embed="rId3"/>
          <a:stretch>
            <a:fillRect/>
          </a:stretch>
        </p:blipFill>
        <p:spPr>
          <a:xfrm>
            <a:off x="6459360" y="2706622"/>
            <a:ext cx="2658224" cy="3429969"/>
          </a:xfrm>
          <a:prstGeom prst="rect">
            <a:avLst/>
          </a:prstGeom>
        </p:spPr>
      </p:pic>
      <p:sp>
        <p:nvSpPr>
          <p:cNvPr id="5" name="Slide Number Placeholder 4">
            <a:extLst>
              <a:ext uri="{FF2B5EF4-FFF2-40B4-BE49-F238E27FC236}">
                <a16:creationId xmlns:a16="http://schemas.microsoft.com/office/drawing/2014/main" id="{C4219F20-6F4E-C6C4-8A54-3674FBEF950A}"/>
              </a:ext>
            </a:extLst>
          </p:cNvPr>
          <p:cNvSpPr>
            <a:spLocks noGrp="1" noRot="1" noMove="1" noResize="1" noEditPoints="1" noAdjustHandles="1" noChangeArrowheads="1" noChangeShapeType="1"/>
          </p:cNvSpPr>
          <p:nvPr>
            <p:ph type="sldNum" sz="quarter" idx="14"/>
          </p:nvPr>
        </p:nvSpPr>
        <p:spPr>
          <a:xfrm>
            <a:off x="8610600" y="6356350"/>
            <a:ext cx="2743200" cy="365125"/>
          </a:xfrm>
        </p:spPr>
        <p:txBody>
          <a:bodyPr vert="horz" lIns="91440" tIns="45720" rIns="91440" bIns="45720" rtlCol="0" anchor="ctr">
            <a:normAutofit/>
          </a:bodyPr>
          <a:lstStyle/>
          <a:p>
            <a:pPr>
              <a:spcAft>
                <a:spcPts val="600"/>
              </a:spcAft>
            </a:pPr>
            <a:fld id="{330EA680-D336-4FF7-8B7A-9848BB0A1C32}" type="slidenum">
              <a:rPr lang="en-US">
                <a:solidFill>
                  <a:schemeClr val="tx1">
                    <a:tint val="75000"/>
                  </a:schemeClr>
                </a:solidFill>
              </a:rPr>
              <a:pPr>
                <a:spcAft>
                  <a:spcPts val="600"/>
                </a:spcAft>
              </a:pPr>
              <a:t>5</a:t>
            </a:fld>
            <a:endParaRPr lang="en-US">
              <a:solidFill>
                <a:schemeClr val="tx1">
                  <a:tint val="75000"/>
                </a:schemeClr>
              </a:solidFill>
            </a:endParaRPr>
          </a:p>
        </p:txBody>
      </p:sp>
    </p:spTree>
    <p:extLst>
      <p:ext uri="{BB962C8B-B14F-4D97-AF65-F5344CB8AC3E}">
        <p14:creationId xmlns:p14="http://schemas.microsoft.com/office/powerpoint/2010/main" val="31487511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757FB84-3674-C154-8324-4B8B13BD907D}"/>
            </a:ext>
          </a:extLst>
        </p:cNvPr>
        <p:cNvGrpSpPr/>
        <p:nvPr/>
      </p:nvGrpSpPr>
      <p:grpSpPr>
        <a:xfrm>
          <a:off x="0" y="0"/>
          <a:ext cx="0" cy="0"/>
          <a:chOff x="0" y="0"/>
          <a:chExt cx="0" cy="0"/>
        </a:xfrm>
      </p:grpSpPr>
      <p:sp>
        <p:nvSpPr>
          <p:cNvPr id="14" name="Title 13">
            <a:extLst>
              <a:ext uri="{FF2B5EF4-FFF2-40B4-BE49-F238E27FC236}">
                <a16:creationId xmlns:a16="http://schemas.microsoft.com/office/drawing/2014/main" id="{B9B0CDC5-B7B1-610F-590E-6853813A17CC}"/>
              </a:ext>
            </a:extLst>
          </p:cNvPr>
          <p:cNvSpPr>
            <a:spLocks noGrp="1" noRot="1" noMove="1" noResize="1" noEditPoints="1" noAdjustHandles="1" noChangeArrowheads="1" noChangeShapeType="1"/>
          </p:cNvSpPr>
          <p:nvPr>
            <p:ph type="title"/>
          </p:nvPr>
        </p:nvSpPr>
        <p:spPr/>
        <p:txBody>
          <a:bodyPr/>
          <a:lstStyle/>
          <a:p>
            <a:r>
              <a:rPr lang="en-US" dirty="0">
                <a:latin typeface="Calibri" panose="020F0502020204030204" pitchFamily="34" charset="0"/>
                <a:ea typeface="Calibri" panose="020F0502020204030204" pitchFamily="34" charset="0"/>
                <a:cs typeface="Calibri" panose="020F0502020204030204" pitchFamily="34" charset="0"/>
              </a:rPr>
              <a:t>NCFlex Benefits</a:t>
            </a:r>
          </a:p>
        </p:txBody>
      </p:sp>
      <p:sp>
        <p:nvSpPr>
          <p:cNvPr id="3" name="Slide Number Placeholder 2">
            <a:extLst>
              <a:ext uri="{FF2B5EF4-FFF2-40B4-BE49-F238E27FC236}">
                <a16:creationId xmlns:a16="http://schemas.microsoft.com/office/drawing/2014/main" id="{30016241-824D-63DB-9246-A4F7DAB9A3C7}"/>
              </a:ext>
            </a:extLst>
          </p:cNvPr>
          <p:cNvSpPr>
            <a:spLocks noGrp="1" noRot="1" noMove="1" noResize="1" noEditPoints="1" noAdjustHandles="1" noChangeArrowheads="1" noChangeShapeType="1"/>
          </p:cNvSpPr>
          <p:nvPr>
            <p:ph type="sldNum" sz="quarter" idx="12"/>
          </p:nvPr>
        </p:nvSpPr>
        <p:spPr>
          <a:xfrm>
            <a:off x="9448800" y="6502992"/>
            <a:ext cx="2743200" cy="365125"/>
          </a:xfrm>
        </p:spPr>
        <p:txBody>
          <a:bodyPr/>
          <a:lstStyle/>
          <a:p>
            <a:fld id="{330EA680-D336-4FF7-8B7A-9848BB0A1C32}" type="slidenum">
              <a:rPr lang="en-US" smtClean="0"/>
              <a:pPr/>
              <a:t>6</a:t>
            </a:fld>
            <a:endParaRPr lang="en-US"/>
          </a:p>
        </p:txBody>
      </p:sp>
      <p:sp>
        <p:nvSpPr>
          <p:cNvPr id="6" name="Text Placeholder 5">
            <a:extLst>
              <a:ext uri="{FF2B5EF4-FFF2-40B4-BE49-F238E27FC236}">
                <a16:creationId xmlns:a16="http://schemas.microsoft.com/office/drawing/2014/main" id="{9479E4F6-ACEE-7E64-159F-F17A20818C64}"/>
              </a:ext>
            </a:extLst>
          </p:cNvPr>
          <p:cNvSpPr>
            <a:spLocks noGrp="1"/>
          </p:cNvSpPr>
          <p:nvPr>
            <p:ph type="body" sz="quarter" idx="13"/>
          </p:nvPr>
        </p:nvSpPr>
        <p:spPr>
          <a:xfrm>
            <a:off x="1961745" y="1867710"/>
            <a:ext cx="8268510" cy="4635281"/>
          </a:xfrm>
        </p:spPr>
        <p:txBody>
          <a:bodyPr vert="horz" lIns="91440" tIns="45720" rIns="91440" bIns="45720" rtlCol="0" anchor="t">
            <a:noAutofit/>
          </a:bodyPr>
          <a:lstStyle/>
          <a:p>
            <a:pPr marL="228600" marR="0" lvl="0" indent="-228600" algn="l" defTabSz="914400" rtl="0" eaLnBrk="1" fontAlgn="auto" latinLnBrk="0" hangingPunct="1">
              <a:lnSpc>
                <a:spcPct val="90000"/>
              </a:lnSpc>
              <a:spcBef>
                <a:spcPts val="1000"/>
              </a:spcBef>
              <a:spcAft>
                <a:spcPts val="0"/>
              </a:spcAft>
              <a:buClrTx/>
              <a:buSzTx/>
              <a:buFont typeface="Arial"/>
              <a:buChar char="•"/>
              <a:tabLst/>
              <a:defRPr/>
            </a:pPr>
            <a:r>
              <a:rPr kumimoji="0" lang="en-US" b="0" i="0" u="none" strike="noStrike" kern="1200" cap="none" spc="0" normalizeH="0" baseline="0" noProof="0" dirty="0">
                <a:ln>
                  <a:noFill/>
                </a:ln>
                <a:solidFill>
                  <a:srgbClr val="4472C4">
                    <a:lumMod val="50000"/>
                  </a:srgbClr>
                </a:solidFill>
                <a:effectLst/>
                <a:uLnTx/>
                <a:uFillTx/>
                <a:latin typeface="Calibri" panose="020F0502020204030204"/>
                <a:ea typeface="+mn-ea"/>
                <a:cs typeface="+mn-cs"/>
              </a:rPr>
              <a:t>Offers exceptional group rates through the buying power of the state as a large entity</a:t>
            </a:r>
          </a:p>
          <a:p>
            <a:pPr marL="228600" marR="0" lvl="0" indent="-228600" algn="l" defTabSz="914400" rtl="0" eaLnBrk="1" fontAlgn="auto" latinLnBrk="0" hangingPunct="1">
              <a:lnSpc>
                <a:spcPct val="90000"/>
              </a:lnSpc>
              <a:spcBef>
                <a:spcPts val="1000"/>
              </a:spcBef>
              <a:spcAft>
                <a:spcPts val="0"/>
              </a:spcAft>
              <a:buClrTx/>
              <a:buSzTx/>
              <a:buFont typeface="Arial"/>
              <a:buChar char="•"/>
              <a:tabLst/>
              <a:defRPr/>
            </a:pPr>
            <a:r>
              <a:rPr kumimoji="0" lang="en-US" b="0" i="0" u="none" strike="noStrike" kern="1200" cap="none" spc="0" normalizeH="0" baseline="0" noProof="0" dirty="0">
                <a:ln>
                  <a:noFill/>
                </a:ln>
                <a:solidFill>
                  <a:srgbClr val="4472C4">
                    <a:lumMod val="50000"/>
                  </a:srgbClr>
                </a:solidFill>
                <a:effectLst/>
                <a:uLnTx/>
                <a:uFillTx/>
                <a:latin typeface="Calibri" panose="020F0502020204030204"/>
                <a:ea typeface="+mn-ea"/>
                <a:cs typeface="+mn-cs"/>
              </a:rPr>
              <a:t>Payroll deducted on a pre-tax basis </a:t>
            </a:r>
          </a:p>
          <a:p>
            <a:pPr marL="228600" marR="0" lvl="0" indent="-228600" algn="l" defTabSz="914400" rtl="0" eaLnBrk="1" fontAlgn="auto" latinLnBrk="0" hangingPunct="1">
              <a:lnSpc>
                <a:spcPct val="90000"/>
              </a:lnSpc>
              <a:spcBef>
                <a:spcPts val="1000"/>
              </a:spcBef>
              <a:spcAft>
                <a:spcPts val="0"/>
              </a:spcAft>
              <a:buClrTx/>
              <a:buSzTx/>
              <a:buFont typeface="Arial"/>
              <a:buChar char="•"/>
              <a:tabLst/>
              <a:defRPr/>
            </a:pPr>
            <a:r>
              <a:rPr kumimoji="0" lang="en-US" b="0" i="0" u="none" strike="noStrike" kern="1200" cap="none" spc="0" normalizeH="0" baseline="0" noProof="0" dirty="0">
                <a:ln>
                  <a:noFill/>
                </a:ln>
                <a:solidFill>
                  <a:srgbClr val="4472C4">
                    <a:lumMod val="50000"/>
                  </a:srgbClr>
                </a:solidFill>
                <a:effectLst/>
                <a:uLnTx/>
                <a:uFillTx/>
                <a:latin typeface="Calibri" panose="020F0502020204030204"/>
                <a:ea typeface="+mn-ea"/>
                <a:cs typeface="+mn-cs"/>
              </a:rPr>
              <a:t>Saves you 25-40% in taxes on premiums d</a:t>
            </a:r>
            <a:r>
              <a:rPr kumimoji="0" lang="en-US" sz="2000" b="0" i="0" u="none" strike="noStrike" kern="1200" cap="none" spc="0" normalizeH="0" baseline="0" noProof="0" dirty="0">
                <a:ln>
                  <a:noFill/>
                </a:ln>
                <a:solidFill>
                  <a:srgbClr val="4472C4">
                    <a:lumMod val="50000"/>
                  </a:srgbClr>
                </a:solidFill>
                <a:effectLst/>
                <a:uLnTx/>
                <a:uFillTx/>
                <a:latin typeface="Calibri" panose="020F0502020204030204"/>
                <a:ea typeface="+mn-ea"/>
                <a:cs typeface="+mn-cs"/>
              </a:rPr>
              <a:t>epending on your tax bracket</a:t>
            </a:r>
          </a:p>
          <a:p>
            <a:pPr marL="228600" marR="0" lvl="0" indent="-228600" algn="l" defTabSz="914400" rtl="0" eaLnBrk="1" fontAlgn="auto" latinLnBrk="0" hangingPunct="1">
              <a:lnSpc>
                <a:spcPct val="90000"/>
              </a:lnSpc>
              <a:spcBef>
                <a:spcPts val="1000"/>
              </a:spcBef>
              <a:spcAft>
                <a:spcPts val="0"/>
              </a:spcAft>
              <a:buClrTx/>
              <a:buSzTx/>
              <a:buFont typeface="Arial"/>
              <a:buChar char="•"/>
              <a:tabLst/>
              <a:defRPr/>
            </a:pPr>
            <a:r>
              <a:rPr kumimoji="0" lang="en-US" b="0" i="0" u="none" strike="noStrike" kern="1200" cap="none" spc="0" normalizeH="0" baseline="0" noProof="0" dirty="0">
                <a:ln>
                  <a:noFill/>
                </a:ln>
                <a:solidFill>
                  <a:srgbClr val="4472C4">
                    <a:lumMod val="50000"/>
                  </a:srgbClr>
                </a:solidFill>
                <a:effectLst/>
                <a:uLnTx/>
                <a:uFillTx/>
                <a:latin typeface="Calibri" panose="020F0502020204030204"/>
                <a:ea typeface="+mn-ea"/>
                <a:cs typeface="+mn-cs"/>
              </a:rPr>
              <a:t>Website </a:t>
            </a:r>
          </a:p>
          <a:p>
            <a:pPr marL="685800" marR="0" lvl="1" indent="-228600" algn="l" defTabSz="914400" rtl="0" eaLnBrk="1" fontAlgn="auto" latinLnBrk="0" hangingPunct="1">
              <a:lnSpc>
                <a:spcPct val="90000"/>
              </a:lnSpc>
              <a:spcBef>
                <a:spcPts val="500"/>
              </a:spcBef>
              <a:spcAft>
                <a:spcPts val="0"/>
              </a:spcAft>
              <a:buClrTx/>
              <a:buSzTx/>
              <a:buFont typeface="Courier New" charset="0"/>
              <a:buChar char="o"/>
              <a:tabLst/>
              <a:defRPr/>
            </a:pPr>
            <a:r>
              <a:rPr kumimoji="0" lang="en-US" b="0" i="0" u="none" strike="noStrike" kern="1200" cap="none" spc="0" normalizeH="0" baseline="0" noProof="0" dirty="0">
                <a:ln>
                  <a:noFill/>
                </a:ln>
                <a:solidFill>
                  <a:srgbClr val="4472C4">
                    <a:lumMod val="50000"/>
                  </a:srgbClr>
                </a:solidFill>
                <a:effectLst/>
                <a:uLnTx/>
                <a:uFillTx/>
                <a:latin typeface="Calibri" panose="020F0502020204030204"/>
                <a:ea typeface="+mn-ea"/>
                <a:cs typeface="+mn-cs"/>
              </a:rPr>
              <a:t>NCFlex.org</a:t>
            </a:r>
          </a:p>
          <a:p>
            <a:pPr marL="685800" marR="0" lvl="1" indent="-228600" algn="l" defTabSz="914400" rtl="0" eaLnBrk="1" fontAlgn="auto" latinLnBrk="0" hangingPunct="1">
              <a:lnSpc>
                <a:spcPct val="90000"/>
              </a:lnSpc>
              <a:spcBef>
                <a:spcPts val="500"/>
              </a:spcBef>
              <a:spcAft>
                <a:spcPts val="0"/>
              </a:spcAft>
              <a:buClrTx/>
              <a:buSzTx/>
              <a:buFont typeface="Courier New" charset="0"/>
              <a:buChar char="o"/>
              <a:tabLst/>
              <a:defRPr/>
            </a:pPr>
            <a:r>
              <a:rPr kumimoji="0" lang="en-US" b="0" i="0" u="none" strike="noStrike" kern="1200" cap="none" spc="0" normalizeH="0" baseline="0" noProof="0" dirty="0">
                <a:ln>
                  <a:noFill/>
                </a:ln>
                <a:solidFill>
                  <a:srgbClr val="4472C4">
                    <a:lumMod val="50000"/>
                  </a:srgbClr>
                </a:solidFill>
                <a:effectLst/>
                <a:uLnTx/>
                <a:uFillTx/>
                <a:latin typeface="Calibri" panose="020F0502020204030204"/>
                <a:ea typeface="+mn-ea"/>
                <a:cs typeface="+mn-cs"/>
              </a:rPr>
              <a:t>Enrollment Guides and Plan Details</a:t>
            </a:r>
          </a:p>
          <a:p>
            <a:pPr marL="685800" marR="0" lvl="1" indent="-228600" algn="l" defTabSz="914400" rtl="0" eaLnBrk="1" fontAlgn="auto" latinLnBrk="0" hangingPunct="1">
              <a:lnSpc>
                <a:spcPct val="90000"/>
              </a:lnSpc>
              <a:spcBef>
                <a:spcPts val="500"/>
              </a:spcBef>
              <a:spcAft>
                <a:spcPts val="0"/>
              </a:spcAft>
              <a:buClrTx/>
              <a:buSzTx/>
              <a:buFont typeface="Courier New" charset="0"/>
              <a:buChar char="o"/>
              <a:tabLst/>
              <a:defRPr/>
            </a:pPr>
            <a:r>
              <a:rPr kumimoji="0" lang="en-US" b="0" i="0" u="none" strike="noStrike" kern="1200" cap="none" spc="0" normalizeH="0" baseline="0" noProof="0" dirty="0">
                <a:ln>
                  <a:noFill/>
                </a:ln>
                <a:solidFill>
                  <a:srgbClr val="4472C4">
                    <a:lumMod val="50000"/>
                  </a:srgbClr>
                </a:solidFill>
                <a:effectLst/>
                <a:uLnTx/>
                <a:uFillTx/>
                <a:latin typeface="Calibri" panose="020F0502020204030204"/>
                <a:ea typeface="+mn-ea"/>
                <a:cs typeface="+mn-cs"/>
              </a:rPr>
              <a:t>Monthly Benefit Webinars</a:t>
            </a:r>
          </a:p>
          <a:p>
            <a:pPr marL="685800" marR="0" lvl="1" indent="-228600" algn="l" defTabSz="914400" rtl="0" eaLnBrk="1" fontAlgn="auto" latinLnBrk="0" hangingPunct="1">
              <a:lnSpc>
                <a:spcPct val="90000"/>
              </a:lnSpc>
              <a:spcBef>
                <a:spcPts val="500"/>
              </a:spcBef>
              <a:spcAft>
                <a:spcPts val="0"/>
              </a:spcAft>
              <a:buClrTx/>
              <a:buSzTx/>
              <a:buFont typeface="Courier New" charset="0"/>
              <a:buChar char="o"/>
              <a:tabLst/>
              <a:defRPr/>
            </a:pPr>
            <a:r>
              <a:rPr kumimoji="0" lang="en-US" b="0" i="0" u="none" strike="noStrike" kern="1200" cap="none" spc="0" normalizeH="0" baseline="0" noProof="0" dirty="0">
                <a:ln>
                  <a:noFill/>
                </a:ln>
                <a:solidFill>
                  <a:srgbClr val="4472C4">
                    <a:lumMod val="50000"/>
                  </a:srgbClr>
                </a:solidFill>
                <a:effectLst/>
                <a:uLnTx/>
                <a:uFillTx/>
                <a:latin typeface="Calibri" panose="020F0502020204030204"/>
                <a:ea typeface="+mn-ea"/>
                <a:cs typeface="+mn-cs"/>
              </a:rPr>
              <a:t>Monthly Newsletters</a:t>
            </a:r>
          </a:p>
          <a:p>
            <a:pPr marL="228600" marR="0" lvl="0" indent="-228600" algn="l" defTabSz="914400" rtl="0" eaLnBrk="1" fontAlgn="auto" latinLnBrk="0" hangingPunct="1">
              <a:lnSpc>
                <a:spcPct val="90000"/>
              </a:lnSpc>
              <a:spcBef>
                <a:spcPts val="1000"/>
              </a:spcBef>
              <a:spcAft>
                <a:spcPts val="0"/>
              </a:spcAft>
              <a:buClrTx/>
              <a:buSzTx/>
              <a:buFont typeface="Arial"/>
              <a:buChar char="•"/>
              <a:tabLst/>
              <a:defRPr/>
            </a:pPr>
            <a:r>
              <a:rPr kumimoji="0" lang="en-US" b="0" i="0" u="none" strike="noStrike" kern="1200" cap="none" spc="0" normalizeH="0" baseline="0" noProof="0" dirty="0">
                <a:ln>
                  <a:noFill/>
                </a:ln>
                <a:solidFill>
                  <a:srgbClr val="4472C4">
                    <a:lumMod val="50000"/>
                  </a:srgbClr>
                </a:solidFill>
                <a:effectLst/>
                <a:uLnTx/>
                <a:uFillTx/>
                <a:latin typeface="Calibri" panose="020F0502020204030204"/>
                <a:ea typeface="+mn-ea"/>
                <a:cs typeface="+mn-cs"/>
              </a:rPr>
              <a:t>Fall Annual Enrollment (</a:t>
            </a:r>
            <a:r>
              <a:rPr kumimoji="0" lang="en-US" b="1" i="0" u="none" strike="noStrike" kern="1200" cap="none" spc="0" normalizeH="0" baseline="0" noProof="0" dirty="0">
                <a:ln>
                  <a:noFill/>
                </a:ln>
                <a:solidFill>
                  <a:srgbClr val="4472C4">
                    <a:lumMod val="50000"/>
                  </a:srgbClr>
                </a:solidFill>
                <a:effectLst/>
                <a:uLnTx/>
                <a:uFillTx/>
                <a:latin typeface="Calibri" panose="020F0502020204030204"/>
                <a:ea typeface="+mn-ea"/>
                <a:cs typeface="+mn-cs"/>
              </a:rPr>
              <a:t>Oct 12 – Oct 30, 2026</a:t>
            </a:r>
            <a:r>
              <a:rPr kumimoji="0" lang="en-US" b="0" i="0" u="none" strike="noStrike" kern="1200" cap="none" spc="0" normalizeH="0" baseline="0" noProof="0" dirty="0">
                <a:ln>
                  <a:noFill/>
                </a:ln>
                <a:solidFill>
                  <a:srgbClr val="4472C4">
                    <a:lumMod val="50000"/>
                  </a:srgbClr>
                </a:solidFill>
                <a:effectLst/>
                <a:uLnTx/>
                <a:uFillTx/>
                <a:latin typeface="Calibri" panose="020F0502020204030204"/>
                <a:ea typeface="+mn-ea"/>
                <a:cs typeface="+mn-cs"/>
              </a:rPr>
              <a:t>)</a:t>
            </a:r>
          </a:p>
          <a:p>
            <a:pPr marL="228600" marR="0" lvl="0" indent="-228600" algn="l" defTabSz="914400" rtl="0" eaLnBrk="1" fontAlgn="auto" latinLnBrk="0" hangingPunct="1">
              <a:lnSpc>
                <a:spcPct val="90000"/>
              </a:lnSpc>
              <a:spcBef>
                <a:spcPts val="1000"/>
              </a:spcBef>
              <a:spcAft>
                <a:spcPts val="0"/>
              </a:spcAft>
              <a:buClrTx/>
              <a:buSzTx/>
              <a:buFont typeface="Arial"/>
              <a:buChar char="•"/>
              <a:tabLst/>
              <a:defRPr/>
            </a:pPr>
            <a:endParaRPr kumimoji="0" lang="en-US" sz="3000" b="0" i="0" u="none" strike="noStrike" kern="1200" cap="none" spc="0" normalizeH="0" baseline="0" noProof="0" dirty="0">
              <a:ln>
                <a:noFill/>
              </a:ln>
              <a:solidFill>
                <a:srgbClr val="4472C4">
                  <a:lumMod val="50000"/>
                </a:srgb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32182530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Placeholder 9">
            <a:extLst>
              <a:ext uri="{FF2B5EF4-FFF2-40B4-BE49-F238E27FC236}">
                <a16:creationId xmlns:a16="http://schemas.microsoft.com/office/drawing/2014/main" id="{7BD2663B-83DF-DC12-B434-661DF1343718}"/>
              </a:ext>
            </a:extLst>
          </p:cNvPr>
          <p:cNvPicPr>
            <a:picLocks noGrp="1" noChangeAspect="1"/>
          </p:cNvPicPr>
          <p:nvPr>
            <p:ph type="pic" sz="quarter" idx="10"/>
          </p:nvPr>
        </p:nvPicPr>
        <p:blipFill>
          <a:blip r:embed="rId2"/>
          <a:srcRect l="14266" r="14266"/>
          <a:stretch/>
        </p:blipFill>
        <p:spPr>
          <a:xfrm>
            <a:off x="393270" y="2407360"/>
            <a:ext cx="4678264" cy="3041978"/>
          </a:xfrm>
          <a:prstGeom prst="rect">
            <a:avLst/>
          </a:prstGeom>
          <a:effectLst/>
        </p:spPr>
      </p:pic>
      <p:sp>
        <p:nvSpPr>
          <p:cNvPr id="3" name="Text Placeholder 2">
            <a:extLst>
              <a:ext uri="{FF2B5EF4-FFF2-40B4-BE49-F238E27FC236}">
                <a16:creationId xmlns:a16="http://schemas.microsoft.com/office/drawing/2014/main" id="{3F37D671-B831-70EE-35B5-0E047D9752FA}"/>
              </a:ext>
            </a:extLst>
          </p:cNvPr>
          <p:cNvSpPr>
            <a:spLocks noGrp="1" noRot="1" noMove="1" noResize="1" noEditPoints="1" noAdjustHandles="1" noChangeArrowheads="1" noChangeShapeType="1"/>
          </p:cNvSpPr>
          <p:nvPr>
            <p:ph type="body" sz="quarter" idx="11"/>
          </p:nvPr>
        </p:nvSpPr>
        <p:spPr/>
        <p:txBody>
          <a:bodyPr/>
          <a:lstStyle/>
          <a:p>
            <a:pPr marL="742950" marR="0" lvl="1" indent="-285750" algn="l"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kumimoji="0" lang="en-US" sz="1600" b="0" i="0" u="none" strike="noStrike" kern="1200" cap="none" spc="0" normalizeH="0" baseline="0" noProof="0" dirty="0">
                <a:ln>
                  <a:noFill/>
                </a:ln>
                <a:solidFill>
                  <a:srgbClr val="4472C4">
                    <a:lumMod val="50000"/>
                  </a:srgbClr>
                </a:solidFill>
                <a:effectLst/>
                <a:uLnTx/>
                <a:uFillTx/>
                <a:latin typeface="Calibri" panose="020F0502020204030204"/>
                <a:ea typeface="+mn-ea"/>
                <a:cs typeface="+mn-cs"/>
              </a:rPr>
              <a:t>Pre-tax Savings</a:t>
            </a:r>
          </a:p>
          <a:p>
            <a:pPr marL="742950" marR="0" lvl="1" indent="-285750" algn="l"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kumimoji="0" lang="en-US" sz="1600" b="0" i="0" u="none" strike="noStrike" kern="1200" cap="none" spc="0" normalizeH="0" baseline="0" noProof="0" dirty="0">
                <a:ln>
                  <a:noFill/>
                </a:ln>
                <a:solidFill>
                  <a:srgbClr val="4472C4">
                    <a:lumMod val="50000"/>
                  </a:srgbClr>
                </a:solidFill>
                <a:effectLst/>
                <a:uLnTx/>
                <a:uFillTx/>
                <a:latin typeface="Calibri" panose="020F0502020204030204"/>
                <a:ea typeface="+mn-ea"/>
                <a:cs typeface="+mn-cs"/>
              </a:rPr>
              <a:t>Annual Max </a:t>
            </a:r>
          </a:p>
          <a:p>
            <a:pPr marL="1200150" marR="0" lvl="2" indent="-285750" algn="l"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kumimoji="0" lang="en-US" sz="1600" b="0" i="0" u="none" strike="noStrike" kern="1200" cap="none" spc="0" normalizeH="0" baseline="0" noProof="0" dirty="0">
                <a:ln>
                  <a:noFill/>
                </a:ln>
                <a:solidFill>
                  <a:srgbClr val="4472C4">
                    <a:lumMod val="50000"/>
                  </a:srgbClr>
                </a:solidFill>
                <a:effectLst/>
                <a:uLnTx/>
                <a:uFillTx/>
                <a:latin typeface="Calibri" panose="020F0502020204030204"/>
                <a:ea typeface="+mn-ea"/>
                <a:cs typeface="+mn-cs"/>
              </a:rPr>
              <a:t>2026-$3,300/2027-$3,400</a:t>
            </a:r>
          </a:p>
          <a:p>
            <a:pPr marL="1200150" marR="0" lvl="2" indent="-285750" algn="l"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kumimoji="0" lang="en-US" sz="1600" b="0" i="0" u="none" strike="noStrike" kern="1200" cap="none" spc="0" normalizeH="0" baseline="0" noProof="0" dirty="0">
                <a:ln>
                  <a:noFill/>
                </a:ln>
                <a:solidFill>
                  <a:srgbClr val="4472C4">
                    <a:lumMod val="50000"/>
                  </a:srgbClr>
                </a:solidFill>
                <a:effectLst/>
                <a:uLnTx/>
                <a:uFillTx/>
                <a:latin typeface="Calibri" panose="020F0502020204030204"/>
                <a:ea typeface="+mn-ea"/>
                <a:cs typeface="+mn-cs"/>
              </a:rPr>
              <a:t>Incur expenses Jan 1 – Dec 31</a:t>
            </a:r>
          </a:p>
          <a:p>
            <a:pPr marL="742950" marR="0" lvl="1" indent="-285750" algn="l"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kumimoji="0" lang="en-US" sz="1600" b="0" i="0" u="none" strike="noStrike" kern="1200" cap="none" spc="0" normalizeH="0" baseline="0" noProof="0" dirty="0">
                <a:ln>
                  <a:noFill/>
                </a:ln>
                <a:solidFill>
                  <a:srgbClr val="4472C4">
                    <a:lumMod val="50000"/>
                  </a:srgbClr>
                </a:solidFill>
                <a:effectLst/>
                <a:uLnTx/>
                <a:uFillTx/>
                <a:latin typeface="Calibri" panose="020F0502020204030204"/>
                <a:ea typeface="+mn-ea"/>
                <a:cs typeface="+mn-cs"/>
              </a:rPr>
              <a:t>Covers out of pocket eligible expenses</a:t>
            </a:r>
          </a:p>
          <a:p>
            <a:pPr marL="1200150" marR="0" lvl="2" indent="-285750" algn="l"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kumimoji="0" lang="en-US" sz="1600" b="0" i="0" u="none" strike="noStrike" kern="1200" cap="none" spc="0" normalizeH="0" baseline="0" noProof="0" dirty="0">
                <a:ln>
                  <a:noFill/>
                </a:ln>
                <a:solidFill>
                  <a:srgbClr val="4472C4">
                    <a:lumMod val="50000"/>
                  </a:srgbClr>
                </a:solidFill>
                <a:effectLst/>
                <a:uLnTx/>
                <a:uFillTx/>
                <a:latin typeface="Calibri" panose="020F0502020204030204"/>
                <a:ea typeface="+mn-ea"/>
                <a:cs typeface="+mn-cs"/>
              </a:rPr>
              <a:t>Any Medical Plan</a:t>
            </a:r>
          </a:p>
          <a:p>
            <a:pPr marL="1200150" marR="0" lvl="2" indent="-285750" algn="l"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kumimoji="0" lang="en-US" sz="1600" b="0" i="0" u="none" strike="noStrike" kern="1200" cap="none" spc="0" normalizeH="0" baseline="0" noProof="0" dirty="0">
                <a:ln>
                  <a:noFill/>
                </a:ln>
                <a:solidFill>
                  <a:srgbClr val="4472C4">
                    <a:lumMod val="50000"/>
                  </a:srgbClr>
                </a:solidFill>
                <a:effectLst/>
                <a:uLnTx/>
                <a:uFillTx/>
                <a:latin typeface="Calibri" panose="020F0502020204030204"/>
                <a:ea typeface="+mn-ea"/>
                <a:cs typeface="+mn-cs"/>
              </a:rPr>
              <a:t>Any or No Dental Plan</a:t>
            </a:r>
          </a:p>
          <a:p>
            <a:pPr marL="1200150" marR="0" lvl="2" indent="-285750" algn="l"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kumimoji="0" lang="en-US" sz="1600" b="0" i="0" u="none" strike="noStrike" kern="1200" cap="none" spc="0" normalizeH="0" baseline="0" noProof="0" dirty="0">
                <a:ln>
                  <a:noFill/>
                </a:ln>
                <a:solidFill>
                  <a:srgbClr val="4472C4">
                    <a:lumMod val="50000"/>
                  </a:srgbClr>
                </a:solidFill>
                <a:effectLst/>
                <a:uLnTx/>
                <a:uFillTx/>
                <a:latin typeface="Calibri" panose="020F0502020204030204"/>
                <a:ea typeface="+mn-ea"/>
                <a:cs typeface="+mn-cs"/>
              </a:rPr>
              <a:t>Any or No Vision Plan</a:t>
            </a:r>
          </a:p>
          <a:p>
            <a:pPr marL="742950" marR="0" lvl="1" indent="-285750" algn="l"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kumimoji="0" lang="en-US" sz="1600" b="0" i="0" u="none" strike="noStrike" kern="1200" cap="none" spc="0" normalizeH="0" baseline="0" noProof="0" dirty="0">
                <a:ln>
                  <a:noFill/>
                </a:ln>
                <a:solidFill>
                  <a:srgbClr val="4472C4">
                    <a:lumMod val="50000"/>
                  </a:srgbClr>
                </a:solidFill>
                <a:effectLst/>
                <a:uLnTx/>
                <a:uFillTx/>
                <a:latin typeface="Calibri" panose="020F0502020204030204"/>
                <a:ea typeface="+mn-ea"/>
                <a:cs typeface="+mn-cs"/>
              </a:rPr>
              <a:t>Over the counter </a:t>
            </a:r>
          </a:p>
          <a:p>
            <a:pPr marL="742950" marR="0" lvl="1" indent="-285750" algn="l"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kumimoji="0" lang="en-US" sz="1600" b="0" i="0" u="none" strike="noStrike" kern="1200" cap="none" spc="0" normalizeH="0" baseline="0" noProof="0" dirty="0">
                <a:ln>
                  <a:noFill/>
                </a:ln>
                <a:solidFill>
                  <a:srgbClr val="002060"/>
                </a:solidFill>
                <a:effectLst/>
                <a:uLnTx/>
                <a:uFillTx/>
                <a:latin typeface="Calibri" panose="020F0502020204030204"/>
                <a:ea typeface="+mn-ea"/>
                <a:cs typeface="+mn-cs"/>
              </a:rPr>
              <a:t>FSA Sample Eligible Expense List </a:t>
            </a:r>
          </a:p>
          <a:p>
            <a:pPr marL="1200150" marR="0" lvl="2" indent="-285750" algn="l"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kumimoji="0" lang="en-US" sz="1200" b="0" i="0" u="none" strike="noStrike" kern="1200" cap="none" spc="0" normalizeH="0" baseline="0" noProof="0" dirty="0">
                <a:ln>
                  <a:noFill/>
                </a:ln>
                <a:solidFill>
                  <a:srgbClr val="4472C4">
                    <a:lumMod val="50000"/>
                  </a:srgbClr>
                </a:solidFill>
                <a:effectLst/>
                <a:uLnTx/>
                <a:uFillTx/>
                <a:latin typeface="Calibri" panose="020F0502020204030204"/>
                <a:ea typeface="+mn-ea"/>
                <a:cs typeface="+mn-cs"/>
                <a:hlinkClick r:id="rId3"/>
              </a:rPr>
              <a:t>https://oshr.nc.gov/ncflex-sample-list-fsa-eligible-expensespdf/open</a:t>
            </a:r>
            <a:r>
              <a:rPr kumimoji="0" lang="en-US" sz="1200" b="0" i="0" u="none" strike="noStrike" kern="1200" cap="none" spc="0" normalizeH="0" baseline="0" noProof="0" dirty="0">
                <a:ln>
                  <a:noFill/>
                </a:ln>
                <a:solidFill>
                  <a:srgbClr val="4472C4">
                    <a:lumMod val="50000"/>
                  </a:srgbClr>
                </a:solidFill>
                <a:effectLst/>
                <a:uLnTx/>
                <a:uFillTx/>
                <a:latin typeface="Calibri" panose="020F0502020204030204"/>
                <a:ea typeface="+mn-ea"/>
                <a:cs typeface="+mn-cs"/>
              </a:rPr>
              <a:t> </a:t>
            </a:r>
          </a:p>
          <a:p>
            <a:pPr marL="742950" marR="0" lvl="1" indent="-285750" algn="l"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kumimoji="0" lang="en-US" sz="1600" b="0" i="0" u="none" strike="noStrike" kern="1200" cap="none" spc="0" normalizeH="0" baseline="0" noProof="0" dirty="0">
                <a:ln>
                  <a:noFill/>
                </a:ln>
                <a:solidFill>
                  <a:srgbClr val="4472C4">
                    <a:lumMod val="50000"/>
                  </a:srgbClr>
                </a:solidFill>
                <a:effectLst/>
                <a:uLnTx/>
                <a:uFillTx/>
                <a:latin typeface="Calibri" panose="020F0502020204030204"/>
                <a:ea typeface="+mn-ea"/>
                <a:cs typeface="+mn-cs"/>
              </a:rPr>
              <a:t>Expenses for participant and eligible dependents</a:t>
            </a:r>
          </a:p>
          <a:p>
            <a:pPr marL="742950" marR="0" lvl="1" indent="-285750" algn="l"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kumimoji="0" lang="en-US" sz="1600" b="0" i="0" u="none" strike="noStrike" kern="1200" cap="none" spc="0" normalizeH="0" baseline="0" noProof="0" dirty="0">
                <a:ln>
                  <a:noFill/>
                </a:ln>
                <a:solidFill>
                  <a:srgbClr val="4472C4">
                    <a:lumMod val="50000"/>
                  </a:srgbClr>
                </a:solidFill>
                <a:effectLst/>
                <a:uLnTx/>
                <a:uFillTx/>
                <a:latin typeface="Calibri" panose="020F0502020204030204"/>
                <a:ea typeface="+mn-ea"/>
                <a:cs typeface="+mn-cs"/>
              </a:rPr>
              <a:t>FSA Rollover </a:t>
            </a:r>
          </a:p>
          <a:p>
            <a:pPr marL="1200150" marR="0" lvl="2" indent="-285750" algn="l"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kumimoji="0" lang="en-US" sz="1600" b="0" i="0" u="none" strike="noStrike" kern="1200" cap="none" spc="0" normalizeH="0" baseline="0" noProof="0" dirty="0">
                <a:ln>
                  <a:noFill/>
                </a:ln>
                <a:solidFill>
                  <a:srgbClr val="4472C4">
                    <a:lumMod val="50000"/>
                  </a:srgbClr>
                </a:solidFill>
                <a:effectLst/>
                <a:uLnTx/>
                <a:uFillTx/>
                <a:latin typeface="Calibri" panose="020F0502020204030204"/>
                <a:ea typeface="+mn-ea"/>
                <a:cs typeface="+mn-cs"/>
              </a:rPr>
              <a:t>On December 31, $25 up to $660</a:t>
            </a:r>
          </a:p>
          <a:p>
            <a:pPr marL="0" indent="0">
              <a:buNone/>
            </a:pPr>
            <a:endParaRPr lang="en-US" dirty="0"/>
          </a:p>
        </p:txBody>
      </p:sp>
      <p:sp>
        <p:nvSpPr>
          <p:cNvPr id="4" name="Title 3">
            <a:extLst>
              <a:ext uri="{FF2B5EF4-FFF2-40B4-BE49-F238E27FC236}">
                <a16:creationId xmlns:a16="http://schemas.microsoft.com/office/drawing/2014/main" id="{85D31B30-5F77-4B40-56BD-60F3A0FAA35B}"/>
              </a:ext>
            </a:extLst>
          </p:cNvPr>
          <p:cNvSpPr>
            <a:spLocks noGrp="1" noRot="1" noMove="1" noResize="1" noEditPoints="1" noAdjustHandles="1" noChangeArrowheads="1" noChangeShapeType="1"/>
          </p:cNvSpPr>
          <p:nvPr>
            <p:ph type="title"/>
          </p:nvPr>
        </p:nvSpPr>
        <p:spPr/>
        <p:txBody>
          <a:bodyPr/>
          <a:lstStyle/>
          <a:p>
            <a:r>
              <a:rPr lang="en-US" dirty="0">
                <a:latin typeface="Calibri" panose="020F0502020204030204" pitchFamily="34" charset="0"/>
                <a:ea typeface="Calibri" panose="020F0502020204030204" pitchFamily="34" charset="0"/>
                <a:cs typeface="Calibri" panose="020F0502020204030204" pitchFamily="34" charset="0"/>
              </a:rPr>
              <a:t>Health Care Flexible Spending Account</a:t>
            </a:r>
          </a:p>
        </p:txBody>
      </p:sp>
      <p:sp>
        <p:nvSpPr>
          <p:cNvPr id="5" name="Slide Number Placeholder 4">
            <a:extLst>
              <a:ext uri="{FF2B5EF4-FFF2-40B4-BE49-F238E27FC236}">
                <a16:creationId xmlns:a16="http://schemas.microsoft.com/office/drawing/2014/main" id="{67FE38DA-73CB-D2D3-9A1A-367719C895DB}"/>
              </a:ext>
            </a:extLst>
          </p:cNvPr>
          <p:cNvSpPr>
            <a:spLocks noGrp="1" noRot="1" noMove="1" noResize="1" noEditPoints="1" noAdjustHandles="1" noChangeArrowheads="1" noChangeShapeType="1"/>
          </p:cNvSpPr>
          <p:nvPr>
            <p:ph type="sldNum" sz="quarter" idx="13"/>
          </p:nvPr>
        </p:nvSpPr>
        <p:spPr/>
        <p:txBody>
          <a:bodyPr/>
          <a:lstStyle/>
          <a:p>
            <a:fld id="{330EA680-D336-4FF7-8B7A-9848BB0A1C32}" type="slidenum">
              <a:rPr lang="en-US" smtClean="0"/>
              <a:pPr/>
              <a:t>7</a:t>
            </a:fld>
            <a:endParaRPr lang="en-US"/>
          </a:p>
        </p:txBody>
      </p:sp>
      <p:sp>
        <p:nvSpPr>
          <p:cNvPr id="11" name="TextBox 10">
            <a:extLst>
              <a:ext uri="{FF2B5EF4-FFF2-40B4-BE49-F238E27FC236}">
                <a16:creationId xmlns:a16="http://schemas.microsoft.com/office/drawing/2014/main" id="{3932F8EB-321E-AC9B-9B0F-0478508A1769}"/>
              </a:ext>
            </a:extLst>
          </p:cNvPr>
          <p:cNvSpPr txBox="1"/>
          <p:nvPr/>
        </p:nvSpPr>
        <p:spPr>
          <a:xfrm>
            <a:off x="1004994" y="5641606"/>
            <a:ext cx="3454816" cy="954107"/>
          </a:xfrm>
          <a:prstGeom prst="rect">
            <a:avLst/>
          </a:prstGeom>
          <a:solidFill>
            <a:srgbClr val="002D5E"/>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chemeClr val="bg1"/>
                </a:solidFill>
                <a:effectLst/>
                <a:highlight>
                  <a:srgbClr val="002D5E"/>
                </a:highlight>
                <a:uLnTx/>
                <a:uFillTx/>
                <a:latin typeface="Calibri" panose="020F0502020204030204"/>
                <a:ea typeface="+mn-ea"/>
                <a:cs typeface="+mn-cs"/>
              </a:rPr>
              <a:t>Pre-Tax reduces your taxable income!</a:t>
            </a:r>
          </a:p>
        </p:txBody>
      </p:sp>
    </p:spTree>
    <p:extLst>
      <p:ext uri="{BB962C8B-B14F-4D97-AF65-F5344CB8AC3E}">
        <p14:creationId xmlns:p14="http://schemas.microsoft.com/office/powerpoint/2010/main" val="289993830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itle 13">
            <a:extLst>
              <a:ext uri="{FF2B5EF4-FFF2-40B4-BE49-F238E27FC236}">
                <a16:creationId xmlns:a16="http://schemas.microsoft.com/office/drawing/2014/main" id="{AA86BA32-DE78-0028-0A6F-A109D5A34F57}"/>
              </a:ext>
            </a:extLst>
          </p:cNvPr>
          <p:cNvSpPr>
            <a:spLocks noGrp="1" noRot="1" noMove="1" noResize="1" noEditPoints="1" noAdjustHandles="1" noChangeArrowheads="1" noChangeShapeType="1"/>
          </p:cNvSpPr>
          <p:nvPr>
            <p:ph type="title"/>
          </p:nvPr>
        </p:nvSpPr>
        <p:spPr/>
        <p:txBody>
          <a:bodyPr/>
          <a:lstStyle/>
          <a:p>
            <a:r>
              <a:rPr lang="en-US" dirty="0">
                <a:latin typeface="Calibri" panose="020F0502020204030204" pitchFamily="34" charset="0"/>
                <a:ea typeface="Calibri" panose="020F0502020204030204" pitchFamily="34" charset="0"/>
                <a:cs typeface="Calibri" panose="020F0502020204030204" pitchFamily="34" charset="0"/>
              </a:rPr>
              <a:t>Dependent Day Care FSA</a:t>
            </a:r>
          </a:p>
        </p:txBody>
      </p:sp>
      <p:sp>
        <p:nvSpPr>
          <p:cNvPr id="3" name="Slide Number Placeholder 2">
            <a:extLst>
              <a:ext uri="{FF2B5EF4-FFF2-40B4-BE49-F238E27FC236}">
                <a16:creationId xmlns:a16="http://schemas.microsoft.com/office/drawing/2014/main" id="{7238A06C-9A55-B48A-9456-E803031A3D05}"/>
              </a:ext>
            </a:extLst>
          </p:cNvPr>
          <p:cNvSpPr>
            <a:spLocks noGrp="1" noRot="1" noMove="1" noResize="1" noEditPoints="1" noAdjustHandles="1" noChangeArrowheads="1" noChangeShapeType="1"/>
          </p:cNvSpPr>
          <p:nvPr>
            <p:ph type="sldNum" sz="quarter" idx="12"/>
          </p:nvPr>
        </p:nvSpPr>
        <p:spPr>
          <a:xfrm>
            <a:off x="9448800" y="6502992"/>
            <a:ext cx="2743200" cy="365125"/>
          </a:xfrm>
        </p:spPr>
        <p:txBody>
          <a:bodyPr/>
          <a:lstStyle/>
          <a:p>
            <a:fld id="{330EA680-D336-4FF7-8B7A-9848BB0A1C32}" type="slidenum">
              <a:rPr lang="en-US" smtClean="0"/>
              <a:pPr/>
              <a:t>8</a:t>
            </a:fld>
            <a:endParaRPr lang="en-US"/>
          </a:p>
        </p:txBody>
      </p:sp>
      <p:sp>
        <p:nvSpPr>
          <p:cNvPr id="6" name="Text Placeholder 5">
            <a:extLst>
              <a:ext uri="{FF2B5EF4-FFF2-40B4-BE49-F238E27FC236}">
                <a16:creationId xmlns:a16="http://schemas.microsoft.com/office/drawing/2014/main" id="{A8A281AA-C1AF-2E81-4C3A-8DB904C02C24}"/>
              </a:ext>
            </a:extLst>
          </p:cNvPr>
          <p:cNvSpPr>
            <a:spLocks noGrp="1"/>
          </p:cNvSpPr>
          <p:nvPr>
            <p:ph type="body" sz="quarter" idx="13"/>
          </p:nvPr>
        </p:nvSpPr>
        <p:spPr>
          <a:xfrm>
            <a:off x="1961745" y="1493692"/>
            <a:ext cx="8268510" cy="4635281"/>
          </a:xfrm>
        </p:spPr>
        <p:txBody>
          <a:bodyPr vert="horz" lIns="91440" tIns="45720" rIns="91440" bIns="45720" rtlCol="0" anchor="t">
            <a:noAutofit/>
          </a:bodyPr>
          <a:lstStyle/>
          <a:p>
            <a:pPr>
              <a:spcAft>
                <a:spcPts val="600"/>
              </a:spcAft>
            </a:pPr>
            <a:r>
              <a:rPr lang="en-US" sz="2800" dirty="0">
                <a:latin typeface="Calibri" panose="020F0502020204030204" pitchFamily="34" charset="0"/>
                <a:ea typeface="Calibri" panose="020F0502020204030204" pitchFamily="34" charset="0"/>
                <a:cs typeface="Calibri" panose="020F0502020204030204" pitchFamily="34" charset="0"/>
              </a:rPr>
              <a:t>$7,500 pre-tax savings account maximum for most employees (</a:t>
            </a:r>
            <a:r>
              <a:rPr lang="en-US" sz="2800" b="1" dirty="0">
                <a:latin typeface="Calibri" panose="020F0502020204030204" pitchFamily="34" charset="0"/>
                <a:ea typeface="Calibri" panose="020F0502020204030204" pitchFamily="34" charset="0"/>
                <a:cs typeface="Calibri" panose="020F0502020204030204" pitchFamily="34" charset="0"/>
              </a:rPr>
              <a:t>per household</a:t>
            </a:r>
            <a:r>
              <a:rPr lang="en-US" sz="2800" dirty="0">
                <a:latin typeface="Calibri" panose="020F0502020204030204" pitchFamily="34" charset="0"/>
                <a:ea typeface="Calibri" panose="020F0502020204030204" pitchFamily="34" charset="0"/>
                <a:cs typeface="Calibri" panose="020F0502020204030204" pitchFamily="34" charset="0"/>
              </a:rPr>
              <a:t>) </a:t>
            </a:r>
          </a:p>
          <a:p>
            <a:pPr>
              <a:spcAft>
                <a:spcPts val="600"/>
              </a:spcAft>
            </a:pPr>
            <a:r>
              <a:rPr lang="en-US" sz="2800" dirty="0">
                <a:latin typeface="Calibri" panose="020F0502020204030204" pitchFamily="34" charset="0"/>
                <a:ea typeface="Calibri" panose="020F0502020204030204" pitchFamily="34" charset="0"/>
                <a:cs typeface="Calibri" panose="020F0502020204030204" pitchFamily="34" charset="0"/>
              </a:rPr>
              <a:t>Reimbursement is limited to your available account balance</a:t>
            </a:r>
          </a:p>
          <a:p>
            <a:pPr>
              <a:spcAft>
                <a:spcPts val="600"/>
              </a:spcAft>
            </a:pPr>
            <a:r>
              <a:rPr lang="en-US" sz="2800" dirty="0">
                <a:latin typeface="Calibri" panose="020F0502020204030204" pitchFamily="34" charset="0"/>
                <a:ea typeface="Calibri" panose="020F0502020204030204" pitchFamily="34" charset="0"/>
                <a:cs typeface="Calibri" panose="020F0502020204030204" pitchFamily="34" charset="0"/>
              </a:rPr>
              <a:t>Incur expenses 1/1/2026 through 3/15/2027</a:t>
            </a:r>
          </a:p>
          <a:p>
            <a:pPr>
              <a:spcAft>
                <a:spcPts val="600"/>
              </a:spcAft>
            </a:pPr>
            <a:r>
              <a:rPr lang="en-US" sz="2800" dirty="0">
                <a:latin typeface="Calibri" panose="020F0502020204030204" pitchFamily="34" charset="0"/>
                <a:ea typeface="Calibri" panose="020F0502020204030204" pitchFamily="34" charset="0"/>
                <a:cs typeface="Calibri" panose="020F0502020204030204" pitchFamily="34" charset="0"/>
              </a:rPr>
              <a:t>Submit eligible expenses through 3/31/2027</a:t>
            </a:r>
          </a:p>
          <a:p>
            <a:pPr>
              <a:spcAft>
                <a:spcPts val="600"/>
              </a:spcAft>
            </a:pPr>
            <a:r>
              <a:rPr lang="en-US" sz="2800" b="1" dirty="0">
                <a:latin typeface="Calibri" panose="020F0502020204030204" pitchFamily="34" charset="0"/>
                <a:ea typeface="Calibri" panose="020F0502020204030204" pitchFamily="34" charset="0"/>
                <a:cs typeface="Calibri" panose="020F0502020204030204" pitchFamily="34" charset="0"/>
              </a:rPr>
              <a:t>If you are not sure yet of future day care expenses, enroll later with the life event “Day Care Change” within 30 days of an event such as starting Day Care</a:t>
            </a:r>
          </a:p>
        </p:txBody>
      </p:sp>
    </p:spTree>
    <p:extLst>
      <p:ext uri="{BB962C8B-B14F-4D97-AF65-F5344CB8AC3E}">
        <p14:creationId xmlns:p14="http://schemas.microsoft.com/office/powerpoint/2010/main" val="361392825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C4A0DD84-D0E6-A2B0-200D-70FB9B0DE8CF}"/>
              </a:ext>
            </a:extLst>
          </p:cNvPr>
          <p:cNvSpPr>
            <a:spLocks noGrp="1" noRot="1" noMove="1" noResize="1" noEditPoints="1" noAdjustHandles="1" noChangeArrowheads="1" noChangeShapeType="1"/>
          </p:cNvSpPr>
          <p:nvPr>
            <p:ph type="title"/>
          </p:nvPr>
        </p:nvSpPr>
        <p:spPr/>
        <p:txBody>
          <a:bodyPr/>
          <a:lstStyle/>
          <a:p>
            <a:r>
              <a:rPr lang="en-US" dirty="0">
                <a:latin typeface="Calibri" panose="020F0502020204030204" pitchFamily="34" charset="0"/>
                <a:ea typeface="Calibri" panose="020F0502020204030204" pitchFamily="34" charset="0"/>
                <a:cs typeface="Calibri" panose="020F0502020204030204" pitchFamily="34" charset="0"/>
              </a:rPr>
              <a:t>FSA Convenience Card</a:t>
            </a:r>
          </a:p>
        </p:txBody>
      </p:sp>
      <p:sp>
        <p:nvSpPr>
          <p:cNvPr id="3" name="Slide Number Placeholder 2">
            <a:extLst>
              <a:ext uri="{FF2B5EF4-FFF2-40B4-BE49-F238E27FC236}">
                <a16:creationId xmlns:a16="http://schemas.microsoft.com/office/drawing/2014/main" id="{2FAE7DAC-2621-12EC-33D6-F486EA4AEB44}"/>
              </a:ext>
            </a:extLst>
          </p:cNvPr>
          <p:cNvSpPr>
            <a:spLocks noGrp="1" noRot="1" noMove="1" noResize="1" noEditPoints="1" noAdjustHandles="1" noChangeArrowheads="1" noChangeShapeType="1"/>
          </p:cNvSpPr>
          <p:nvPr>
            <p:ph type="sldNum" sz="quarter" idx="12"/>
          </p:nvPr>
        </p:nvSpPr>
        <p:spPr/>
        <p:txBody>
          <a:bodyPr/>
          <a:lstStyle/>
          <a:p>
            <a:fld id="{330EA680-D336-4FF7-8B7A-9848BB0A1C32}" type="slidenum">
              <a:rPr lang="en-US" smtClean="0"/>
              <a:pPr/>
              <a:t>9</a:t>
            </a:fld>
            <a:endParaRPr lang="en-US"/>
          </a:p>
        </p:txBody>
      </p:sp>
      <p:sp>
        <p:nvSpPr>
          <p:cNvPr id="6" name="Text Placeholder 5">
            <a:extLst>
              <a:ext uri="{FF2B5EF4-FFF2-40B4-BE49-F238E27FC236}">
                <a16:creationId xmlns:a16="http://schemas.microsoft.com/office/drawing/2014/main" id="{A82CF8C2-51E3-7462-42A8-27D85F27D2F0}"/>
              </a:ext>
            </a:extLst>
          </p:cNvPr>
          <p:cNvSpPr>
            <a:spLocks noGrp="1"/>
          </p:cNvSpPr>
          <p:nvPr>
            <p:ph type="body" sz="quarter" idx="13"/>
          </p:nvPr>
        </p:nvSpPr>
        <p:spPr>
          <a:xfrm>
            <a:off x="1796647" y="1493692"/>
            <a:ext cx="8598705" cy="4635281"/>
          </a:xfrm>
        </p:spPr>
        <p:txBody>
          <a:bodyPr/>
          <a:lstStyle/>
          <a:p>
            <a:pPr marL="285750" marR="0" lvl="0" indent="-28575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3200" b="0" i="0" u="none" strike="noStrike" kern="1200" cap="none" spc="0" normalizeH="0" baseline="0" noProof="0" dirty="0">
                <a:ln>
                  <a:noFill/>
                </a:ln>
                <a:solidFill>
                  <a:srgbClr val="4472C4">
                    <a:lumMod val="50000"/>
                  </a:srgbClr>
                </a:solidFill>
                <a:effectLst/>
                <a:uLnTx/>
                <a:uFillTx/>
                <a:latin typeface="Calibri" panose="020F0502020204030204"/>
                <a:ea typeface="+mn-ea"/>
                <a:cs typeface="+mn-cs"/>
              </a:rPr>
              <a:t>Convenience card provided at no charge</a:t>
            </a:r>
          </a:p>
          <a:p>
            <a:pPr marL="285750" marR="0" lvl="0" indent="-28575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3200" b="0" i="0" u="none" strike="noStrike" kern="1200" cap="none" spc="0" normalizeH="0" baseline="0" noProof="0" dirty="0">
                <a:ln>
                  <a:noFill/>
                </a:ln>
                <a:solidFill>
                  <a:srgbClr val="4472C4">
                    <a:lumMod val="50000"/>
                  </a:srgbClr>
                </a:solidFill>
                <a:effectLst/>
                <a:uLnTx/>
                <a:uFillTx/>
                <a:latin typeface="Calibri" panose="020F0502020204030204"/>
                <a:ea typeface="+mn-ea"/>
                <a:cs typeface="+mn-cs"/>
              </a:rPr>
              <a:t>No additional charge for dependents or replacement cards</a:t>
            </a:r>
          </a:p>
          <a:p>
            <a:pPr marL="285750" marR="0" lvl="0" indent="-28575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3200" b="0" i="0" u="none" strike="noStrike" kern="1200" cap="none" spc="0" normalizeH="0" baseline="0" noProof="0" dirty="0">
                <a:ln>
                  <a:noFill/>
                </a:ln>
                <a:solidFill>
                  <a:srgbClr val="4472C4">
                    <a:lumMod val="50000"/>
                  </a:srgbClr>
                </a:solidFill>
                <a:effectLst/>
                <a:uLnTx/>
                <a:uFillTx/>
                <a:latin typeface="Calibri" panose="020F0502020204030204"/>
                <a:ea typeface="+mn-ea"/>
                <a:cs typeface="+mn-cs"/>
              </a:rPr>
              <a:t>Outside of card, claims can be filed:</a:t>
            </a:r>
          </a:p>
          <a:p>
            <a:pPr marL="742950" marR="0" lvl="1" indent="-285750" algn="l"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4472C4">
                    <a:lumMod val="50000"/>
                  </a:srgbClr>
                </a:solidFill>
                <a:effectLst/>
                <a:uLnTx/>
                <a:uFillTx/>
                <a:latin typeface="Calibri" panose="020F0502020204030204"/>
                <a:ea typeface="+mn-ea"/>
                <a:cs typeface="+mn-cs"/>
              </a:rPr>
              <a:t>Online P&amp;A Group FSA portal (</a:t>
            </a:r>
            <a:r>
              <a:rPr kumimoji="0" lang="en-US" sz="2400" b="0" i="0" u="sng" strike="noStrike" kern="1200" cap="none" spc="0" normalizeH="0" baseline="0" noProof="0" dirty="0">
                <a:ln>
                  <a:noFill/>
                </a:ln>
                <a:solidFill>
                  <a:srgbClr val="002060"/>
                </a:solidFill>
                <a:effectLst/>
                <a:uLnTx/>
                <a:uFillTx/>
                <a:latin typeface="Calibri" panose="020F0502020204030204"/>
                <a:ea typeface="+mn-ea"/>
                <a:cs typeface="+mn-cs"/>
                <a:hlinkClick r:id="rId2"/>
              </a:rPr>
              <a:t>ncflex.padmin.com</a:t>
            </a:r>
            <a:r>
              <a:rPr kumimoji="0" lang="en-US" sz="2800" b="0" i="0" u="none" strike="noStrike" kern="1200" cap="none" spc="0" normalizeH="0" baseline="0" noProof="0" dirty="0">
                <a:ln>
                  <a:noFill/>
                </a:ln>
                <a:solidFill>
                  <a:srgbClr val="4472C4">
                    <a:lumMod val="50000"/>
                  </a:srgbClr>
                </a:solidFill>
                <a:effectLst/>
                <a:uLnTx/>
                <a:uFillTx/>
                <a:latin typeface="Calibri" panose="020F0502020204030204"/>
                <a:ea typeface="+mn-ea"/>
                <a:cs typeface="+mn-cs"/>
              </a:rPr>
              <a:t>) </a:t>
            </a:r>
          </a:p>
          <a:p>
            <a:pPr marL="742950" marR="0" lvl="1" indent="-285750" algn="l"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4472C4">
                    <a:lumMod val="50000"/>
                  </a:srgbClr>
                </a:solidFill>
                <a:effectLst/>
                <a:uLnTx/>
                <a:uFillTx/>
                <a:latin typeface="Calibri" panose="020F0502020204030204"/>
                <a:ea typeface="+mn-ea"/>
                <a:cs typeface="+mn-cs"/>
              </a:rPr>
              <a:t>Paper Form-Mail or Fax (</a:t>
            </a:r>
            <a:r>
              <a:rPr kumimoji="0" lang="en-US" sz="2400" b="0" i="0" u="sng" strike="noStrike" kern="1200" cap="none" spc="0" normalizeH="0" baseline="0" noProof="0" dirty="0">
                <a:ln>
                  <a:noFill/>
                </a:ln>
                <a:solidFill>
                  <a:srgbClr val="002060"/>
                </a:solidFill>
                <a:effectLst/>
                <a:uLnTx/>
                <a:uFillTx/>
                <a:latin typeface="Calibri" panose="020F0502020204030204"/>
                <a:ea typeface="+mn-ea"/>
                <a:cs typeface="+mn-cs"/>
                <a:hlinkClick r:id="rId3"/>
              </a:rPr>
              <a:t>claim form</a:t>
            </a:r>
            <a:r>
              <a:rPr kumimoji="0" lang="en-US" sz="2400" b="0" i="0" u="sng" strike="noStrike" kern="1200" cap="none" spc="0" normalizeH="0" baseline="0" noProof="0" dirty="0">
                <a:ln>
                  <a:noFill/>
                </a:ln>
                <a:solidFill>
                  <a:srgbClr val="002060"/>
                </a:solidFill>
                <a:effectLst/>
                <a:uLnTx/>
                <a:uFillTx/>
                <a:latin typeface="Calibri" panose="020F0502020204030204"/>
                <a:ea typeface="+mn-ea"/>
                <a:cs typeface="+mn-cs"/>
              </a:rPr>
              <a:t>)</a:t>
            </a:r>
            <a:endParaRPr kumimoji="0" lang="en-US" sz="2800" b="0" i="0" u="none" strike="noStrike" kern="1200" cap="none" spc="0" normalizeH="0" baseline="0" noProof="0" dirty="0">
              <a:ln>
                <a:noFill/>
              </a:ln>
              <a:solidFill>
                <a:srgbClr val="4472C4">
                  <a:lumMod val="50000"/>
                </a:srgbClr>
              </a:solidFill>
              <a:effectLst/>
              <a:uLnTx/>
              <a:uFillTx/>
              <a:latin typeface="Calibri" panose="020F0502020204030204"/>
              <a:ea typeface="+mn-ea"/>
              <a:cs typeface="+mn-cs"/>
            </a:endParaRPr>
          </a:p>
          <a:p>
            <a:pPr marL="742950" marR="0" lvl="1" indent="-285750" algn="l"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4472C4">
                    <a:lumMod val="50000"/>
                  </a:srgbClr>
                </a:solidFill>
                <a:effectLst/>
                <a:uLnTx/>
                <a:uFillTx/>
                <a:latin typeface="Calibri" panose="020F0502020204030204"/>
                <a:ea typeface="+mn-ea"/>
                <a:cs typeface="+mn-cs"/>
              </a:rPr>
              <a:t>Mobile app – “P&amp;A Group – </a:t>
            </a:r>
            <a:r>
              <a:rPr kumimoji="0" lang="en-US" sz="2800" b="0" i="0" u="none" strike="noStrike" kern="1200" cap="none" spc="0" normalizeH="0" baseline="0" noProof="0" dirty="0" err="1">
                <a:ln>
                  <a:noFill/>
                </a:ln>
                <a:solidFill>
                  <a:srgbClr val="4472C4">
                    <a:lumMod val="50000"/>
                  </a:srgbClr>
                </a:solidFill>
                <a:effectLst/>
                <a:uLnTx/>
                <a:uFillTx/>
                <a:latin typeface="Calibri" panose="020F0502020204030204"/>
                <a:ea typeface="+mn-ea"/>
                <a:cs typeface="+mn-cs"/>
              </a:rPr>
              <a:t>MyBenefits</a:t>
            </a:r>
            <a:r>
              <a:rPr kumimoji="0" lang="en-US" sz="2800" b="0" i="0" u="none" strike="noStrike" kern="1200" cap="none" spc="0" normalizeH="0" baseline="0" noProof="0" dirty="0">
                <a:ln>
                  <a:noFill/>
                </a:ln>
                <a:solidFill>
                  <a:srgbClr val="4472C4">
                    <a:lumMod val="50000"/>
                  </a:srgbClr>
                </a:solidFill>
                <a:effectLst/>
                <a:uLnTx/>
                <a:uFillTx/>
                <a:latin typeface="Calibri" panose="020F0502020204030204"/>
                <a:ea typeface="+mn-ea"/>
                <a:cs typeface="+mn-cs"/>
              </a:rPr>
              <a:t>” (</a:t>
            </a:r>
            <a:r>
              <a:rPr kumimoji="0" lang="en-US" sz="2400" b="0" i="0" u="sng" strike="noStrike" kern="1200" cap="none" spc="0" normalizeH="0" baseline="0" noProof="0" dirty="0">
                <a:ln>
                  <a:noFill/>
                </a:ln>
                <a:solidFill>
                  <a:srgbClr val="002060"/>
                </a:solidFill>
                <a:effectLst/>
                <a:uLnTx/>
                <a:uFillTx/>
                <a:latin typeface="Calibri" panose="020F0502020204030204"/>
                <a:ea typeface="+mn-ea"/>
                <a:cs typeface="+mn-cs"/>
                <a:hlinkClick r:id="rId4"/>
              </a:rPr>
              <a:t>P&amp;A Group mobile app</a:t>
            </a:r>
            <a:r>
              <a:rPr kumimoji="0" lang="en-US" sz="2400" b="0" i="0" u="none" strike="noStrike" kern="1200" cap="none" spc="0" normalizeH="0" baseline="0" noProof="0" dirty="0">
                <a:ln>
                  <a:noFill/>
                </a:ln>
                <a:solidFill>
                  <a:srgbClr val="002060"/>
                </a:solidFill>
                <a:effectLst/>
                <a:uLnTx/>
                <a:uFillTx/>
                <a:latin typeface="Calibri" panose="020F0502020204030204"/>
                <a:ea typeface="+mn-ea"/>
                <a:cs typeface="+mn-cs"/>
              </a:rPr>
              <a:t>)</a:t>
            </a:r>
            <a:endParaRPr kumimoji="0" lang="en-US" sz="2800" b="0" i="0" u="none" strike="noStrike" kern="1200" cap="none" spc="0" normalizeH="0" baseline="0" noProof="0" dirty="0">
              <a:ln>
                <a:noFill/>
              </a:ln>
              <a:solidFill>
                <a:srgbClr val="4472C4">
                  <a:lumMod val="50000"/>
                </a:srgbClr>
              </a:solidFill>
              <a:effectLst/>
              <a:uLnTx/>
              <a:uFillTx/>
              <a:latin typeface="Calibri" panose="020F0502020204030204"/>
              <a:ea typeface="+mn-ea"/>
              <a:cs typeface="+mn-cs"/>
            </a:endParaRPr>
          </a:p>
          <a:p>
            <a:pPr marL="285750" marR="0" lvl="0" indent="-28575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3200" b="0" i="0" u="none" strike="noStrike" kern="1200" cap="none" spc="0" normalizeH="0" baseline="0" noProof="0" dirty="0">
                <a:ln>
                  <a:noFill/>
                </a:ln>
                <a:solidFill>
                  <a:srgbClr val="4472C4">
                    <a:lumMod val="50000"/>
                  </a:srgbClr>
                </a:solidFill>
                <a:effectLst/>
                <a:uLnTx/>
                <a:uFillTx/>
                <a:latin typeface="Calibri" panose="020F0502020204030204"/>
                <a:ea typeface="+mn-ea"/>
                <a:cs typeface="+mn-cs"/>
              </a:rPr>
              <a:t>Re-enrollment required each year to continue contributions, even if same dollar amount</a:t>
            </a:r>
          </a:p>
        </p:txBody>
      </p:sp>
    </p:spTree>
    <p:extLst>
      <p:ext uri="{BB962C8B-B14F-4D97-AF65-F5344CB8AC3E}">
        <p14:creationId xmlns:p14="http://schemas.microsoft.com/office/powerpoint/2010/main" val="5660527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6" name="Rectangle 15">
            <a:extLst>
              <a:ext uri="{FF2B5EF4-FFF2-40B4-BE49-F238E27FC236}">
                <a16:creationId xmlns:a16="http://schemas.microsoft.com/office/drawing/2014/main" id="{04812C46-200A-4DEB-A05E-3ED6C68C23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Placeholder 6">
            <a:extLst>
              <a:ext uri="{FF2B5EF4-FFF2-40B4-BE49-F238E27FC236}">
                <a16:creationId xmlns:a16="http://schemas.microsoft.com/office/drawing/2014/main" id="{F42FA41F-5545-CEDF-638C-A49654B83D1A}"/>
              </a:ext>
            </a:extLst>
          </p:cNvPr>
          <p:cNvPicPr>
            <a:picLocks noGrp="1" noChangeAspect="1"/>
          </p:cNvPicPr>
          <p:nvPr>
            <p:ph type="pic" sz="quarter" idx="13"/>
          </p:nvPr>
        </p:nvPicPr>
        <p:blipFill>
          <a:blip r:embed="rId2">
            <a:extLst>
              <a:ext uri="{28A0092B-C50C-407E-A947-70E740481C1C}">
                <a14:useLocalDpi xmlns:a14="http://schemas.microsoft.com/office/drawing/2010/main" val="0"/>
              </a:ext>
            </a:extLst>
          </a:blip>
          <a:srcRect b="5436"/>
          <a:stretch>
            <a:fillRect/>
          </a:stretch>
        </p:blipFill>
        <p:spPr>
          <a:xfrm>
            <a:off x="1" y="10"/>
            <a:ext cx="9669642" cy="6857990"/>
          </a:xfrm>
          <a:prstGeom prst="rect">
            <a:avLst/>
          </a:prstGeom>
        </p:spPr>
      </p:pic>
      <p:sp>
        <p:nvSpPr>
          <p:cNvPr id="17" name="Rectangle 16">
            <a:extLst>
              <a:ext uri="{FF2B5EF4-FFF2-40B4-BE49-F238E27FC236}">
                <a16:creationId xmlns:a16="http://schemas.microsoft.com/office/drawing/2014/main" id="{D1EA859B-E555-4109-94F3-6700E046E0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5125019" y="0"/>
            <a:ext cx="7066978" cy="6858000"/>
          </a:xfrm>
          <a:prstGeom prst="rect">
            <a:avLst/>
          </a:prstGeom>
          <a:gradFill>
            <a:gsLst>
              <a:gs pos="48000">
                <a:schemeClr val="bg1"/>
              </a:gs>
              <a:gs pos="35000">
                <a:schemeClr val="bg1">
                  <a:alpha val="77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itle 3">
            <a:extLst>
              <a:ext uri="{FF2B5EF4-FFF2-40B4-BE49-F238E27FC236}">
                <a16:creationId xmlns:a16="http://schemas.microsoft.com/office/drawing/2014/main" id="{E5EAC86A-3F7F-0475-CE24-4246653E0351}"/>
              </a:ext>
            </a:extLst>
          </p:cNvPr>
          <p:cNvSpPr>
            <a:spLocks noGrp="1" noRot="1" noMove="1" noResize="1" noEditPoints="1" noAdjustHandles="1" noChangeArrowheads="1" noChangeShapeType="1"/>
          </p:cNvSpPr>
          <p:nvPr>
            <p:ph type="title"/>
          </p:nvPr>
        </p:nvSpPr>
        <p:spPr>
          <a:xfrm>
            <a:off x="7531610" y="365125"/>
            <a:ext cx="3822189" cy="1899912"/>
          </a:xfrm>
        </p:spPr>
        <p:txBody>
          <a:bodyPr vert="horz" lIns="91440" tIns="45720" rIns="91440" bIns="45720" rtlCol="0" anchor="ctr">
            <a:normAutofit/>
          </a:bodyPr>
          <a:lstStyle/>
          <a:p>
            <a:pPr algn="l">
              <a:lnSpc>
                <a:spcPct val="90000"/>
              </a:lnSpc>
            </a:pPr>
            <a:r>
              <a:rPr kumimoji="0" lang="en-US" sz="4000" b="1" i="0" u="none" strike="noStrike" cap="none" spc="0" normalizeH="0" baseline="0" noProof="0" dirty="0">
                <a:ln>
                  <a:noFill/>
                </a:ln>
                <a:effectLst/>
                <a:uLnTx/>
                <a:uFillTx/>
                <a:latin typeface="Calibri" panose="020F0502020204030204" pitchFamily="34" charset="0"/>
                <a:ea typeface="Calibri" panose="020F0502020204030204" pitchFamily="34" charset="0"/>
                <a:cs typeface="Calibri" panose="020F0502020204030204" pitchFamily="34" charset="0"/>
              </a:rPr>
              <a:t>Wellness Benefit Reminders</a:t>
            </a:r>
            <a:endParaRPr lang="en-US" sz="4000" dirty="0">
              <a:latin typeface="Calibri" panose="020F0502020204030204" pitchFamily="34" charset="0"/>
              <a:ea typeface="Calibri" panose="020F0502020204030204" pitchFamily="34" charset="0"/>
              <a:cs typeface="Calibri" panose="020F0502020204030204" pitchFamily="34" charset="0"/>
            </a:endParaRPr>
          </a:p>
        </p:txBody>
      </p:sp>
      <p:sp>
        <p:nvSpPr>
          <p:cNvPr id="2" name="Text Placeholder 1">
            <a:extLst>
              <a:ext uri="{FF2B5EF4-FFF2-40B4-BE49-F238E27FC236}">
                <a16:creationId xmlns:a16="http://schemas.microsoft.com/office/drawing/2014/main" id="{C8EAA8AE-D5C2-C4D5-188F-A17F1CE2C2E7}"/>
              </a:ext>
            </a:extLst>
          </p:cNvPr>
          <p:cNvSpPr>
            <a:spLocks noGrp="1" noRot="1" noMove="1" noResize="1" noEditPoints="1" noAdjustHandles="1" noChangeArrowheads="1" noChangeShapeType="1"/>
          </p:cNvSpPr>
          <p:nvPr>
            <p:ph type="body" sz="quarter" idx="12"/>
          </p:nvPr>
        </p:nvSpPr>
        <p:spPr>
          <a:xfrm>
            <a:off x="7531610" y="2434201"/>
            <a:ext cx="3822189" cy="3742762"/>
          </a:xfrm>
        </p:spPr>
        <p:txBody>
          <a:bodyPr vert="horz" lIns="91440" tIns="45720" rIns="91440" bIns="45720" rtlCol="0">
            <a:normAutofit fontScale="55000" lnSpcReduction="20000"/>
          </a:bodyPr>
          <a:lstStyle/>
          <a:p>
            <a:r>
              <a:rPr lang="en-US" sz="2500" dirty="0"/>
              <a:t>Included on Accident, Critical Illness, and Cancer plans</a:t>
            </a:r>
          </a:p>
          <a:p>
            <a:pPr lvl="1"/>
            <a:r>
              <a:rPr lang="en-US" sz="2200" dirty="0"/>
              <a:t>Accident and Critical Illness Wellness Benefits are filed through Voya</a:t>
            </a:r>
          </a:p>
          <a:p>
            <a:pPr lvl="1"/>
            <a:r>
              <a:rPr lang="en-US" sz="2200" dirty="0"/>
              <a:t>Cancer Wellness Benefit is filed through The Standard (formally Allstate)</a:t>
            </a:r>
          </a:p>
          <a:p>
            <a:r>
              <a:rPr lang="en-US" sz="2500" dirty="0"/>
              <a:t>Each plan allows 1 Wellness Benefit payout per year (no matter the number of screenings) per covered person</a:t>
            </a:r>
          </a:p>
          <a:p>
            <a:r>
              <a:rPr lang="en-US" sz="2500" dirty="0"/>
              <a:t>If an employee has multiple plans (i.e. Accident and Cancer) they can file for a Wellness Benefit on each plan</a:t>
            </a:r>
          </a:p>
          <a:p>
            <a:r>
              <a:rPr lang="en-US" sz="2500" dirty="0"/>
              <a:t>Flyers can be found at ncflex.org on how to file your wellness claims:</a:t>
            </a:r>
          </a:p>
          <a:p>
            <a:pPr lvl="1"/>
            <a:r>
              <a:rPr lang="en-US" sz="2200" dirty="0"/>
              <a:t>Accident and Critical Illness - </a:t>
            </a:r>
            <a:r>
              <a:rPr lang="en-US" sz="2200" dirty="0">
                <a:hlinkClick r:id="rId3"/>
              </a:rPr>
              <a:t>https://oshr.nc.gov/ncflex-critical-illness-and-accident-wellness-flyer/open</a:t>
            </a:r>
            <a:endParaRPr lang="en-US" sz="2200" dirty="0"/>
          </a:p>
          <a:p>
            <a:pPr lvl="1"/>
            <a:r>
              <a:rPr lang="en-US" sz="2200" dirty="0"/>
              <a:t>Cancer - </a:t>
            </a:r>
            <a:r>
              <a:rPr lang="en-US" sz="2200" dirty="0">
                <a:hlinkClick r:id="rId4"/>
              </a:rPr>
              <a:t>https://oshr.nc.gov/documents/files/allstate-wellness-benefit-flyer-2019/open</a:t>
            </a:r>
            <a:r>
              <a:rPr lang="en-US" sz="2200" dirty="0"/>
              <a:t> </a:t>
            </a:r>
          </a:p>
          <a:p>
            <a:pPr indent="-228600"/>
            <a:endParaRPr lang="en-US" sz="1400" dirty="0"/>
          </a:p>
        </p:txBody>
      </p:sp>
      <p:sp>
        <p:nvSpPr>
          <p:cNvPr id="5" name="Slide Number Placeholder 4">
            <a:extLst>
              <a:ext uri="{FF2B5EF4-FFF2-40B4-BE49-F238E27FC236}">
                <a16:creationId xmlns:a16="http://schemas.microsoft.com/office/drawing/2014/main" id="{C8E30BB5-5290-190A-DF8C-CCB51E0676C3}"/>
              </a:ext>
            </a:extLst>
          </p:cNvPr>
          <p:cNvSpPr>
            <a:spLocks noGrp="1" noRot="1" noMove="1" noResize="1" noEditPoints="1" noAdjustHandles="1" noChangeArrowheads="1" noChangeShapeType="1"/>
          </p:cNvSpPr>
          <p:nvPr>
            <p:ph type="sldNum" sz="quarter" idx="15"/>
          </p:nvPr>
        </p:nvSpPr>
        <p:spPr>
          <a:xfrm>
            <a:off x="8610600" y="6356350"/>
            <a:ext cx="2743200" cy="365125"/>
          </a:xfrm>
        </p:spPr>
        <p:txBody>
          <a:bodyPr vert="horz" lIns="91440" tIns="45720" rIns="91440" bIns="45720" rtlCol="0" anchor="ctr">
            <a:normAutofit/>
          </a:bodyPr>
          <a:lstStyle/>
          <a:p>
            <a:pPr>
              <a:spcAft>
                <a:spcPts val="600"/>
              </a:spcAft>
              <a:defRPr/>
            </a:pPr>
            <a:fld id="{330EA680-D336-4FF7-8B7A-9848BB0A1C32}" type="slidenum">
              <a:rPr lang="en-US" smtClean="0">
                <a:solidFill>
                  <a:prstClr val="black">
                    <a:tint val="75000"/>
                  </a:prstClr>
                </a:solidFill>
                <a:latin typeface="Calibri" panose="020F0502020204030204"/>
              </a:rPr>
              <a:pPr>
                <a:spcAft>
                  <a:spcPts val="600"/>
                </a:spcAft>
                <a:defRPr/>
              </a:pPr>
              <a:t>10</a:t>
            </a:fld>
            <a:endParaRPr lang="en-US" dirty="0">
              <a:solidFill>
                <a:prstClr val="black">
                  <a:tint val="75000"/>
                </a:prstClr>
              </a:solidFill>
              <a:latin typeface="Calibri" panose="020F0502020204030204"/>
            </a:endParaRPr>
          </a:p>
        </p:txBody>
      </p:sp>
    </p:spTree>
    <p:extLst>
      <p:ext uri="{BB962C8B-B14F-4D97-AF65-F5344CB8AC3E}">
        <p14:creationId xmlns:p14="http://schemas.microsoft.com/office/powerpoint/2010/main" val="367386798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47127A3-5210-60BD-CA49-C4D11AB58958}"/>
            </a:ext>
          </a:extLst>
        </p:cNvPr>
        <p:cNvGrpSpPr/>
        <p:nvPr/>
      </p:nvGrpSpPr>
      <p:grpSpPr>
        <a:xfrm>
          <a:off x="0" y="0"/>
          <a:ext cx="0" cy="0"/>
          <a:chOff x="0" y="0"/>
          <a:chExt cx="0" cy="0"/>
        </a:xfrm>
      </p:grpSpPr>
      <p:sp>
        <p:nvSpPr>
          <p:cNvPr id="8" name="Text Placeholder 7">
            <a:extLst>
              <a:ext uri="{FF2B5EF4-FFF2-40B4-BE49-F238E27FC236}">
                <a16:creationId xmlns:a16="http://schemas.microsoft.com/office/drawing/2014/main" id="{8301AE73-9A06-00D9-0672-859DAEA4ED7B}"/>
              </a:ext>
            </a:extLst>
          </p:cNvPr>
          <p:cNvSpPr>
            <a:spLocks noGrp="1"/>
          </p:cNvSpPr>
          <p:nvPr>
            <p:ph type="body" sz="quarter" idx="10"/>
          </p:nvPr>
        </p:nvSpPr>
        <p:spPr/>
        <p:txBody>
          <a:bodyPr/>
          <a:lstStyle/>
          <a:p>
            <a:endParaRPr lang="en-US" dirty="0"/>
          </a:p>
        </p:txBody>
      </p:sp>
      <p:sp>
        <p:nvSpPr>
          <p:cNvPr id="5" name="Slide Number Placeholder 4">
            <a:extLst>
              <a:ext uri="{FF2B5EF4-FFF2-40B4-BE49-F238E27FC236}">
                <a16:creationId xmlns:a16="http://schemas.microsoft.com/office/drawing/2014/main" id="{EFA0338C-704E-D9B7-0ADE-1E567E51022F}"/>
              </a:ext>
            </a:extLst>
          </p:cNvPr>
          <p:cNvSpPr>
            <a:spLocks noGrp="1" noRot="1" noMove="1" noResize="1" noEditPoints="1" noAdjustHandles="1" noChangeArrowheads="1" noChangeShapeType="1"/>
          </p:cNvSpPr>
          <p:nvPr>
            <p:ph type="sldNum" sz="quarter" idx="16"/>
          </p:nvPr>
        </p:nvSpPr>
        <p:spPr/>
        <p:txBody>
          <a:bodyPr/>
          <a:lstStyle/>
          <a:p>
            <a:fld id="{330EA680-D336-4FF7-8B7A-9848BB0A1C32}" type="slidenum">
              <a:rPr lang="en-US" smtClean="0"/>
              <a:pPr/>
              <a:t>11</a:t>
            </a:fld>
            <a:endParaRPr lang="en-US"/>
          </a:p>
        </p:txBody>
      </p:sp>
      <p:sp>
        <p:nvSpPr>
          <p:cNvPr id="3" name="Title 2">
            <a:extLst>
              <a:ext uri="{FF2B5EF4-FFF2-40B4-BE49-F238E27FC236}">
                <a16:creationId xmlns:a16="http://schemas.microsoft.com/office/drawing/2014/main" id="{E258A52D-9168-3473-808F-1AAC59DA302A}"/>
              </a:ext>
            </a:extLst>
          </p:cNvPr>
          <p:cNvSpPr>
            <a:spLocks noGrp="1"/>
          </p:cNvSpPr>
          <p:nvPr>
            <p:ph type="title"/>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srgbClr val="FFFFFF"/>
                </a:solidFill>
                <a:effectLst/>
                <a:uLnTx/>
                <a:uFillTx/>
                <a:latin typeface="Calibri" panose="020F0502020204030204"/>
                <a:ea typeface="+mn-ea"/>
                <a:cs typeface="+mn-cs"/>
              </a:rPr>
              <a:t>Early Cancer detection and treatment advances have reduced cancer mortality rate in the U.S. by </a:t>
            </a:r>
            <a:r>
              <a:rPr kumimoji="0" lang="en-US" sz="5400" b="1" i="0" u="none" strike="noStrike" kern="1200" cap="none" spc="0" normalizeH="0" baseline="0" noProof="0" dirty="0">
                <a:ln>
                  <a:noFill/>
                </a:ln>
                <a:solidFill>
                  <a:srgbClr val="B3092E"/>
                </a:solidFill>
                <a:effectLst/>
                <a:uLnTx/>
                <a:uFillTx/>
                <a:latin typeface="Calibri" panose="020F0502020204030204"/>
                <a:ea typeface="+mn-ea"/>
                <a:cs typeface="+mn-cs"/>
              </a:rPr>
              <a:t>34% </a:t>
            </a:r>
            <a:r>
              <a:rPr kumimoji="0" lang="en-US" sz="5400" b="1" i="0" u="none" strike="noStrike" kern="1200" cap="none" spc="0" normalizeH="0" baseline="0" noProof="0" dirty="0">
                <a:ln>
                  <a:noFill/>
                </a:ln>
                <a:solidFill>
                  <a:srgbClr val="FFFFFF"/>
                </a:solidFill>
                <a:effectLst/>
                <a:uLnTx/>
                <a:uFillTx/>
                <a:latin typeface="Calibri" panose="020F0502020204030204"/>
                <a:ea typeface="+mn-ea"/>
                <a:cs typeface="+mn-cs"/>
              </a:rPr>
              <a:t>in the last 30 years</a:t>
            </a:r>
          </a:p>
        </p:txBody>
      </p:sp>
      <p:sp>
        <p:nvSpPr>
          <p:cNvPr id="4" name="TextBox 3">
            <a:extLst>
              <a:ext uri="{FF2B5EF4-FFF2-40B4-BE49-F238E27FC236}">
                <a16:creationId xmlns:a16="http://schemas.microsoft.com/office/drawing/2014/main" id="{154B0D96-823F-138A-6447-74C966A72366}"/>
              </a:ext>
            </a:extLst>
          </p:cNvPr>
          <p:cNvSpPr txBox="1"/>
          <p:nvPr/>
        </p:nvSpPr>
        <p:spPr>
          <a:xfrm>
            <a:off x="2576624" y="5959587"/>
            <a:ext cx="6103088" cy="369332"/>
          </a:xfrm>
          <a:prstGeom prst="rect">
            <a:avLst/>
          </a:prstGeom>
          <a:noFill/>
        </p:spPr>
        <p:txBody>
          <a:bodyPr wrap="square">
            <a:spAutoFit/>
          </a:bodyPr>
          <a:lstStyle/>
          <a:p>
            <a:pPr lvl="1" algn="ctr"/>
            <a:r>
              <a:rPr lang="en-US" dirty="0">
                <a:solidFill>
                  <a:srgbClr val="4472C4">
                    <a:lumMod val="50000"/>
                  </a:srgbClr>
                </a:solidFill>
                <a:latin typeface="Calibri" panose="020F0502020204030204"/>
              </a:rPr>
              <a:t>American Cancer Society-2025</a:t>
            </a:r>
          </a:p>
        </p:txBody>
      </p:sp>
    </p:spTree>
    <p:extLst>
      <p:ext uri="{BB962C8B-B14F-4D97-AF65-F5344CB8AC3E}">
        <p14:creationId xmlns:p14="http://schemas.microsoft.com/office/powerpoint/2010/main" val="342027251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 name="Text Placeholder 3">
            <a:extLst>
              <a:ext uri="{FF2B5EF4-FFF2-40B4-BE49-F238E27FC236}">
                <a16:creationId xmlns:a16="http://schemas.microsoft.com/office/drawing/2014/main" id="{E04B4C43-058F-29F7-F360-0E00983BDDF9}"/>
              </a:ext>
            </a:extLst>
          </p:cNvPr>
          <p:cNvSpPr>
            <a:spLocks noGrp="1" noRot="1" noMove="1" noResize="1" noEditPoints="1" noAdjustHandles="1" noChangeArrowheads="1" noChangeShapeType="1"/>
          </p:cNvSpPr>
          <p:nvPr>
            <p:ph type="body" sz="quarter" idx="12"/>
          </p:nvPr>
        </p:nvSpPr>
        <p:spPr>
          <a:xfrm>
            <a:off x="5189729" y="2717320"/>
            <a:ext cx="5648128" cy="3312543"/>
          </a:xfrm>
        </p:spPr>
        <p:txBody>
          <a:bodyPr vert="horz" lIns="91440" tIns="45720" rIns="91440" bIns="45720" rtlCol="0">
            <a:normAutofit/>
          </a:bodyPr>
          <a:lstStyle/>
          <a:p>
            <a:pPr marL="0" indent="0" algn="r">
              <a:buNone/>
            </a:pPr>
            <a:r>
              <a:rPr lang="en-US" b="1" dirty="0">
                <a:latin typeface="Calibri" panose="020F0502020204030204" pitchFamily="34" charset="0"/>
                <a:ea typeface="Calibri" panose="020F0502020204030204" pitchFamily="34" charset="0"/>
                <a:cs typeface="Calibri" panose="020F0502020204030204" pitchFamily="34" charset="0"/>
              </a:rPr>
              <a:t>Accident 1 per year</a:t>
            </a:r>
          </a:p>
          <a:p>
            <a:pPr lvl="1" algn="r"/>
            <a:r>
              <a:rPr lang="en-US" dirty="0">
                <a:latin typeface="Calibri" panose="020F0502020204030204" pitchFamily="34" charset="0"/>
                <a:ea typeface="Calibri" panose="020F0502020204030204" pitchFamily="34" charset="0"/>
                <a:cs typeface="Calibri" panose="020F0502020204030204" pitchFamily="34" charset="0"/>
              </a:rPr>
              <a:t>$50 for employee</a:t>
            </a:r>
          </a:p>
          <a:p>
            <a:pPr lvl="1" algn="r"/>
            <a:r>
              <a:rPr lang="en-US" dirty="0">
                <a:latin typeface="Calibri" panose="020F0502020204030204" pitchFamily="34" charset="0"/>
                <a:ea typeface="Calibri" panose="020F0502020204030204" pitchFamily="34" charset="0"/>
                <a:cs typeface="Calibri" panose="020F0502020204030204" pitchFamily="34" charset="0"/>
              </a:rPr>
              <a:t>$50 for covered spouse</a:t>
            </a:r>
          </a:p>
          <a:p>
            <a:pPr lvl="1" algn="r"/>
            <a:r>
              <a:rPr lang="en-US" dirty="0">
                <a:latin typeface="Calibri" panose="020F0502020204030204" pitchFamily="34" charset="0"/>
                <a:ea typeface="Calibri" panose="020F0502020204030204" pitchFamily="34" charset="0"/>
                <a:cs typeface="Calibri" panose="020F0502020204030204" pitchFamily="34" charset="0"/>
              </a:rPr>
              <a:t>$25 for covered Child(ren)</a:t>
            </a:r>
          </a:p>
          <a:p>
            <a:pPr marL="0" indent="0" algn="r">
              <a:buNone/>
            </a:pPr>
            <a:r>
              <a:rPr lang="en-US" b="1" dirty="0">
                <a:latin typeface="Calibri" panose="020F0502020204030204" pitchFamily="34" charset="0"/>
                <a:ea typeface="Calibri" panose="020F0502020204030204" pitchFamily="34" charset="0"/>
                <a:cs typeface="Calibri" panose="020F0502020204030204" pitchFamily="34" charset="0"/>
              </a:rPr>
              <a:t>Critical Illness 1 per year</a:t>
            </a:r>
          </a:p>
          <a:p>
            <a:pPr lvl="1" algn="r"/>
            <a:r>
              <a:rPr lang="en-US" dirty="0">
                <a:latin typeface="Calibri" panose="020F0502020204030204" pitchFamily="34" charset="0"/>
                <a:ea typeface="Calibri" panose="020F0502020204030204" pitchFamily="34" charset="0"/>
                <a:cs typeface="Calibri" panose="020F0502020204030204" pitchFamily="34" charset="0"/>
              </a:rPr>
              <a:t>$50 for employee</a:t>
            </a:r>
          </a:p>
          <a:p>
            <a:pPr lvl="1" algn="r"/>
            <a:r>
              <a:rPr lang="en-US" dirty="0">
                <a:latin typeface="Calibri" panose="020F0502020204030204" pitchFamily="34" charset="0"/>
                <a:ea typeface="Calibri" panose="020F0502020204030204" pitchFamily="34" charset="0"/>
                <a:cs typeface="Calibri" panose="020F0502020204030204" pitchFamily="34" charset="0"/>
              </a:rPr>
              <a:t>$50 for covered spouse</a:t>
            </a:r>
          </a:p>
          <a:p>
            <a:pPr lvl="1" algn="r"/>
            <a:r>
              <a:rPr lang="en-US" dirty="0">
                <a:latin typeface="Calibri" panose="020F0502020204030204" pitchFamily="34" charset="0"/>
                <a:ea typeface="Calibri" panose="020F0502020204030204" pitchFamily="34" charset="0"/>
                <a:cs typeface="Calibri" panose="020F0502020204030204" pitchFamily="34" charset="0"/>
              </a:rPr>
              <a:t>$25 for covered Child(ren)</a:t>
            </a:r>
          </a:p>
        </p:txBody>
      </p:sp>
      <p:sp>
        <p:nvSpPr>
          <p:cNvPr id="5" name="Slide Number Placeholder 4">
            <a:extLst>
              <a:ext uri="{FF2B5EF4-FFF2-40B4-BE49-F238E27FC236}">
                <a16:creationId xmlns:a16="http://schemas.microsoft.com/office/drawing/2014/main" id="{8B693F06-C954-51A6-E7AB-C40753C2637F}"/>
              </a:ext>
            </a:extLst>
          </p:cNvPr>
          <p:cNvSpPr>
            <a:spLocks noGrp="1" noRot="1" noMove="1" noResize="1" noEditPoints="1" noAdjustHandles="1" noChangeArrowheads="1" noChangeShapeType="1"/>
          </p:cNvSpPr>
          <p:nvPr>
            <p:ph type="sldNum" sz="quarter" idx="14"/>
          </p:nvPr>
        </p:nvSpPr>
        <p:spPr>
          <a:xfrm>
            <a:off x="9448800" y="6502992"/>
            <a:ext cx="2743200" cy="365125"/>
          </a:xfrm>
        </p:spPr>
        <p:txBody>
          <a:bodyPr vert="horz" lIns="91440" tIns="45720" rIns="91440" bIns="45720" rtlCol="0" anchor="ctr">
            <a:normAutofit/>
          </a:bodyPr>
          <a:lstStyle/>
          <a:p>
            <a:fld id="{330EA680-D336-4FF7-8B7A-9848BB0A1C32}" type="slidenum">
              <a:rPr lang="en-US"/>
              <a:pPr/>
              <a:t>12</a:t>
            </a:fld>
            <a:endParaRPr lang="en-US"/>
          </a:p>
        </p:txBody>
      </p:sp>
      <p:sp>
        <p:nvSpPr>
          <p:cNvPr id="6" name="Title 5">
            <a:extLst>
              <a:ext uri="{FF2B5EF4-FFF2-40B4-BE49-F238E27FC236}">
                <a16:creationId xmlns:a16="http://schemas.microsoft.com/office/drawing/2014/main" id="{18C4FC4E-8F1A-4CA2-23DE-C546D4D9C2AA}"/>
              </a:ext>
            </a:extLst>
          </p:cNvPr>
          <p:cNvSpPr>
            <a:spLocks noGrp="1" noRot="1" noMove="1" noResize="1" noEditPoints="1" noAdjustHandles="1" noChangeArrowheads="1" noChangeShapeType="1"/>
          </p:cNvSpPr>
          <p:nvPr>
            <p:ph type="title"/>
          </p:nvPr>
        </p:nvSpPr>
        <p:spPr>
          <a:xfrm>
            <a:off x="5018146" y="1198568"/>
            <a:ext cx="5997786" cy="1293575"/>
          </a:xfrm>
        </p:spPr>
        <p:txBody>
          <a:bodyPr vert="horz" lIns="91440" tIns="45720" rIns="91440" bIns="45720" rtlCol="0" anchor="t">
            <a:normAutofit/>
          </a:bodyPr>
          <a:lstStyle/>
          <a:p>
            <a:r>
              <a:rPr lang="en-US" sz="2800" dirty="0">
                <a:latin typeface="Calibri" panose="020F0502020204030204" pitchFamily="34" charset="0"/>
                <a:ea typeface="Calibri" panose="020F0502020204030204" pitchFamily="34" charset="0"/>
                <a:cs typeface="Calibri" panose="020F0502020204030204" pitchFamily="34" charset="0"/>
              </a:rPr>
              <a:t>Annual Wellness Benefit Preventive Screenings</a:t>
            </a:r>
          </a:p>
        </p:txBody>
      </p:sp>
      <p:pic>
        <p:nvPicPr>
          <p:cNvPr id="7" name="Picture 6">
            <a:extLst>
              <a:ext uri="{FF2B5EF4-FFF2-40B4-BE49-F238E27FC236}">
                <a16:creationId xmlns:a16="http://schemas.microsoft.com/office/drawing/2014/main" id="{3265B69E-FB64-9595-FB75-AFE39EA36F00}"/>
              </a:ext>
            </a:extLst>
          </p:cNvPr>
          <p:cNvPicPr>
            <a:picLocks noChangeAspect="1"/>
          </p:cNvPicPr>
          <p:nvPr/>
        </p:nvPicPr>
        <p:blipFill>
          <a:blip r:embed="rId2"/>
          <a:stretch>
            <a:fillRect/>
          </a:stretch>
        </p:blipFill>
        <p:spPr>
          <a:xfrm>
            <a:off x="516835" y="2492375"/>
            <a:ext cx="6221895" cy="2815407"/>
          </a:xfrm>
          <a:prstGeom prst="rect">
            <a:avLst/>
          </a:prstGeom>
        </p:spPr>
      </p:pic>
    </p:spTree>
    <p:extLst>
      <p:ext uri="{BB962C8B-B14F-4D97-AF65-F5344CB8AC3E}">
        <p14:creationId xmlns:p14="http://schemas.microsoft.com/office/powerpoint/2010/main" val="113377065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20B29E4-9C10-1563-D3A9-C7293C93B30C}"/>
            </a:ext>
          </a:extLst>
        </p:cNvPr>
        <p:cNvGrpSpPr/>
        <p:nvPr/>
      </p:nvGrpSpPr>
      <p:grpSpPr>
        <a:xfrm>
          <a:off x="0" y="0"/>
          <a:ext cx="0" cy="0"/>
          <a:chOff x="0" y="0"/>
          <a:chExt cx="0" cy="0"/>
        </a:xfrm>
      </p:grpSpPr>
      <p:sp>
        <p:nvSpPr>
          <p:cNvPr id="5" name="Title 4">
            <a:extLst>
              <a:ext uri="{FF2B5EF4-FFF2-40B4-BE49-F238E27FC236}">
                <a16:creationId xmlns:a16="http://schemas.microsoft.com/office/drawing/2014/main" id="{73217FAD-5243-3717-46E1-6E5E10E66C6A}"/>
              </a:ext>
            </a:extLst>
          </p:cNvPr>
          <p:cNvSpPr>
            <a:spLocks noGrp="1" noRot="1" noMove="1" noResize="1" noEditPoints="1" noAdjustHandles="1" noChangeArrowheads="1" noChangeShapeType="1"/>
          </p:cNvSpPr>
          <p:nvPr>
            <p:ph type="title"/>
          </p:nvPr>
        </p:nvSpPr>
        <p:spPr/>
        <p:txBody>
          <a:bodyPr/>
          <a:lstStyle/>
          <a:p>
            <a:r>
              <a:rPr lang="en-US" sz="3200" dirty="0">
                <a:latin typeface="Calibri" panose="020F0502020204030204" pitchFamily="34" charset="0"/>
                <a:ea typeface="Calibri" panose="020F0502020204030204" pitchFamily="34" charset="0"/>
                <a:cs typeface="Calibri" panose="020F0502020204030204" pitchFamily="34" charset="0"/>
              </a:rPr>
              <a:t>Annual Wellness Benefit Preventive Screenings</a:t>
            </a:r>
          </a:p>
        </p:txBody>
      </p:sp>
      <p:sp>
        <p:nvSpPr>
          <p:cNvPr id="3" name="Slide Number Placeholder 2">
            <a:extLst>
              <a:ext uri="{FF2B5EF4-FFF2-40B4-BE49-F238E27FC236}">
                <a16:creationId xmlns:a16="http://schemas.microsoft.com/office/drawing/2014/main" id="{2C3B3932-A197-05ED-96CC-8B830361BDDB}"/>
              </a:ext>
            </a:extLst>
          </p:cNvPr>
          <p:cNvSpPr>
            <a:spLocks noGrp="1" noRot="1" noMove="1" noResize="1" noEditPoints="1" noAdjustHandles="1" noChangeArrowheads="1" noChangeShapeType="1"/>
          </p:cNvSpPr>
          <p:nvPr>
            <p:ph type="sldNum" sz="quarter" idx="12"/>
          </p:nvPr>
        </p:nvSpPr>
        <p:spPr/>
        <p:txBody>
          <a:bodyPr/>
          <a:lstStyle/>
          <a:p>
            <a:fld id="{330EA680-D336-4FF7-8B7A-9848BB0A1C32}" type="slidenum">
              <a:rPr lang="en-US" smtClean="0"/>
              <a:pPr/>
              <a:t>13</a:t>
            </a:fld>
            <a:endParaRPr lang="en-US"/>
          </a:p>
        </p:txBody>
      </p:sp>
      <p:sp>
        <p:nvSpPr>
          <p:cNvPr id="6" name="Text Placeholder 5">
            <a:extLst>
              <a:ext uri="{FF2B5EF4-FFF2-40B4-BE49-F238E27FC236}">
                <a16:creationId xmlns:a16="http://schemas.microsoft.com/office/drawing/2014/main" id="{83D4EF0D-1B57-764E-D555-B6781A3D8B84}"/>
              </a:ext>
            </a:extLst>
          </p:cNvPr>
          <p:cNvSpPr>
            <a:spLocks noGrp="1"/>
          </p:cNvSpPr>
          <p:nvPr>
            <p:ph type="body" sz="quarter" idx="13"/>
          </p:nvPr>
        </p:nvSpPr>
        <p:spPr>
          <a:xfrm>
            <a:off x="780647" y="1757680"/>
            <a:ext cx="3557673" cy="1821133"/>
          </a:xfrm>
        </p:spPr>
        <p:txBody>
          <a:bodyPr/>
          <a:lstStyle/>
          <a:p>
            <a:pPr marL="0" indent="0">
              <a:buNone/>
            </a:pPr>
            <a:r>
              <a:rPr lang="en-US" b="1" dirty="0">
                <a:latin typeface="Calibri" panose="020F0502020204030204" pitchFamily="34" charset="0"/>
                <a:ea typeface="Calibri" panose="020F0502020204030204" pitchFamily="34" charset="0"/>
                <a:cs typeface="Calibri" panose="020F0502020204030204" pitchFamily="34" charset="0"/>
              </a:rPr>
              <a:t>Cancer 1 per year:</a:t>
            </a:r>
          </a:p>
          <a:p>
            <a:pPr lvl="1"/>
            <a:r>
              <a:rPr lang="en-US" dirty="0">
                <a:latin typeface="Calibri" panose="020F0502020204030204" pitchFamily="34" charset="0"/>
                <a:ea typeface="Calibri" panose="020F0502020204030204" pitchFamily="34" charset="0"/>
                <a:cs typeface="Calibri" panose="020F0502020204030204" pitchFamily="34" charset="0"/>
              </a:rPr>
              <a:t>Low Option-$25</a:t>
            </a:r>
          </a:p>
          <a:p>
            <a:pPr lvl="1"/>
            <a:r>
              <a:rPr lang="en-US" dirty="0">
                <a:latin typeface="Calibri" panose="020F0502020204030204" pitchFamily="34" charset="0"/>
                <a:ea typeface="Calibri" panose="020F0502020204030204" pitchFamily="34" charset="0"/>
                <a:cs typeface="Calibri" panose="020F0502020204030204" pitchFamily="34" charset="0"/>
              </a:rPr>
              <a:t>High Option-$100</a:t>
            </a:r>
          </a:p>
          <a:p>
            <a:pPr lvl="1"/>
            <a:r>
              <a:rPr lang="en-US" dirty="0">
                <a:latin typeface="Calibri" panose="020F0502020204030204" pitchFamily="34" charset="0"/>
                <a:ea typeface="Calibri" panose="020F0502020204030204" pitchFamily="34" charset="0"/>
                <a:cs typeface="Calibri" panose="020F0502020204030204" pitchFamily="34" charset="0"/>
              </a:rPr>
              <a:t>Premium Option-$100</a:t>
            </a:r>
          </a:p>
          <a:p>
            <a:pPr marL="285750" marR="0" lvl="0" indent="-28575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3200" b="0" i="0" u="none" strike="noStrike" kern="1200" cap="none" spc="0" normalizeH="0" baseline="0" noProof="0" dirty="0">
              <a:ln>
                <a:noFill/>
              </a:ln>
              <a:solidFill>
                <a:srgbClr val="4472C4">
                  <a:lumMod val="50000"/>
                </a:srgbClr>
              </a:solidFill>
              <a:effectLst/>
              <a:uLnTx/>
              <a:uFillTx/>
              <a:latin typeface="Calibri" panose="020F0502020204030204"/>
              <a:ea typeface="+mn-ea"/>
              <a:cs typeface="+mn-cs"/>
            </a:endParaRPr>
          </a:p>
        </p:txBody>
      </p:sp>
      <p:pic>
        <p:nvPicPr>
          <p:cNvPr id="2" name="Picture 1">
            <a:extLst>
              <a:ext uri="{FF2B5EF4-FFF2-40B4-BE49-F238E27FC236}">
                <a16:creationId xmlns:a16="http://schemas.microsoft.com/office/drawing/2014/main" id="{A2E7328B-736E-CC0E-1F2F-DD0C3684DCDF}"/>
              </a:ext>
            </a:extLst>
          </p:cNvPr>
          <p:cNvPicPr>
            <a:picLocks noChangeAspect="1"/>
          </p:cNvPicPr>
          <p:nvPr/>
        </p:nvPicPr>
        <p:blipFill>
          <a:blip r:embed="rId2"/>
          <a:stretch>
            <a:fillRect/>
          </a:stretch>
        </p:blipFill>
        <p:spPr>
          <a:xfrm>
            <a:off x="4476837" y="1690688"/>
            <a:ext cx="3820582" cy="4155930"/>
          </a:xfrm>
          <a:prstGeom prst="rect">
            <a:avLst/>
          </a:prstGeom>
          <a:ln w="12700">
            <a:solidFill>
              <a:schemeClr val="tx1"/>
            </a:solidFill>
          </a:ln>
        </p:spPr>
      </p:pic>
      <p:pic>
        <p:nvPicPr>
          <p:cNvPr id="4" name="Picture 3">
            <a:extLst>
              <a:ext uri="{FF2B5EF4-FFF2-40B4-BE49-F238E27FC236}">
                <a16:creationId xmlns:a16="http://schemas.microsoft.com/office/drawing/2014/main" id="{4C6F2F37-D48B-C234-9AD2-E6B7E75EE20D}"/>
              </a:ext>
            </a:extLst>
          </p:cNvPr>
          <p:cNvPicPr>
            <a:picLocks noChangeAspect="1"/>
          </p:cNvPicPr>
          <p:nvPr/>
        </p:nvPicPr>
        <p:blipFill>
          <a:blip r:embed="rId3"/>
          <a:stretch>
            <a:fillRect/>
          </a:stretch>
        </p:blipFill>
        <p:spPr>
          <a:xfrm>
            <a:off x="8312346" y="1690688"/>
            <a:ext cx="3838089" cy="3531233"/>
          </a:xfrm>
          <a:prstGeom prst="rect">
            <a:avLst/>
          </a:prstGeom>
          <a:ln w="12700">
            <a:solidFill>
              <a:schemeClr val="tx1"/>
            </a:solidFill>
          </a:ln>
        </p:spPr>
      </p:pic>
    </p:spTree>
    <p:extLst>
      <p:ext uri="{BB962C8B-B14F-4D97-AF65-F5344CB8AC3E}">
        <p14:creationId xmlns:p14="http://schemas.microsoft.com/office/powerpoint/2010/main" val="237772469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D4045D-A890-800E-B3C2-890A0C2EC786}"/>
            </a:ext>
          </a:extLst>
        </p:cNvPr>
        <p:cNvGrpSpPr/>
        <p:nvPr/>
      </p:nvGrpSpPr>
      <p:grpSpPr>
        <a:xfrm>
          <a:off x="0" y="0"/>
          <a:ext cx="0" cy="0"/>
          <a:chOff x="0" y="0"/>
          <a:chExt cx="0" cy="0"/>
        </a:xfrm>
      </p:grpSpPr>
      <p:sp>
        <p:nvSpPr>
          <p:cNvPr id="5" name="Title 4">
            <a:extLst>
              <a:ext uri="{FF2B5EF4-FFF2-40B4-BE49-F238E27FC236}">
                <a16:creationId xmlns:a16="http://schemas.microsoft.com/office/drawing/2014/main" id="{27164DC7-D623-E6AE-C8AE-7CD97387E416}"/>
              </a:ext>
            </a:extLst>
          </p:cNvPr>
          <p:cNvSpPr>
            <a:spLocks noGrp="1" noRot="1" noMove="1" noResize="1" noEditPoints="1" noAdjustHandles="1" noChangeArrowheads="1" noChangeShapeType="1"/>
          </p:cNvSpPr>
          <p:nvPr>
            <p:ph type="title"/>
          </p:nvPr>
        </p:nvSpPr>
        <p:spPr/>
        <p:txBody>
          <a:bodyPr/>
          <a:lstStyle/>
          <a:p>
            <a:r>
              <a:rPr lang="en-US" sz="3200" b="1" dirty="0">
                <a:latin typeface="Calibri" panose="020F0502020204030204" pitchFamily="34" charset="0"/>
                <a:ea typeface="Calibri" panose="020F0502020204030204" pitchFamily="34" charset="0"/>
                <a:cs typeface="Calibri" panose="020F0502020204030204" pitchFamily="34" charset="0"/>
              </a:rPr>
              <a:t>Sickness Hospital Confinement Benefit</a:t>
            </a:r>
          </a:p>
        </p:txBody>
      </p:sp>
      <p:sp>
        <p:nvSpPr>
          <p:cNvPr id="3" name="Slide Number Placeholder 2">
            <a:extLst>
              <a:ext uri="{FF2B5EF4-FFF2-40B4-BE49-F238E27FC236}">
                <a16:creationId xmlns:a16="http://schemas.microsoft.com/office/drawing/2014/main" id="{A6A7722F-CB9E-8D5D-1D89-0317FA9CA4E3}"/>
              </a:ext>
            </a:extLst>
          </p:cNvPr>
          <p:cNvSpPr>
            <a:spLocks noGrp="1" noRot="1" noMove="1" noResize="1" noEditPoints="1" noAdjustHandles="1" noChangeArrowheads="1" noChangeShapeType="1"/>
          </p:cNvSpPr>
          <p:nvPr>
            <p:ph type="sldNum" sz="quarter" idx="12"/>
          </p:nvPr>
        </p:nvSpPr>
        <p:spPr/>
        <p:txBody>
          <a:bodyPr/>
          <a:lstStyle/>
          <a:p>
            <a:fld id="{330EA680-D336-4FF7-8B7A-9848BB0A1C32}" type="slidenum">
              <a:rPr lang="en-US" smtClean="0"/>
              <a:pPr/>
              <a:t>14</a:t>
            </a:fld>
            <a:endParaRPr lang="en-US"/>
          </a:p>
        </p:txBody>
      </p:sp>
      <p:sp>
        <p:nvSpPr>
          <p:cNvPr id="8" name="TextBox 7">
            <a:extLst>
              <a:ext uri="{FF2B5EF4-FFF2-40B4-BE49-F238E27FC236}">
                <a16:creationId xmlns:a16="http://schemas.microsoft.com/office/drawing/2014/main" id="{D07CD37B-9422-C5F6-7AE0-9F1375962925}"/>
              </a:ext>
            </a:extLst>
          </p:cNvPr>
          <p:cNvSpPr txBox="1"/>
          <p:nvPr/>
        </p:nvSpPr>
        <p:spPr>
          <a:xfrm>
            <a:off x="1148080" y="1454718"/>
            <a:ext cx="9895840" cy="2805063"/>
          </a:xfrm>
          <a:prstGeom prst="rect">
            <a:avLst/>
          </a:prstGeom>
          <a:noFill/>
        </p:spPr>
        <p:txBody>
          <a:bodyPr wrap="square">
            <a:spAutoFit/>
          </a:bodyPr>
          <a:lstStyle/>
          <a:p>
            <a:pPr>
              <a:lnSpc>
                <a:spcPct val="150000"/>
              </a:lnSpc>
            </a:pPr>
            <a:r>
              <a:rPr lang="en-US" sz="2400" dirty="0">
                <a:latin typeface="Calibri" panose="020F0502020204030204" pitchFamily="34" charset="0"/>
                <a:ea typeface="Calibri" panose="020F0502020204030204" pitchFamily="34" charset="0"/>
                <a:cs typeface="Calibri" panose="020F0502020204030204" pitchFamily="34" charset="0"/>
              </a:rPr>
              <a:t>Included </a:t>
            </a:r>
            <a:r>
              <a:rPr lang="en-US" sz="2400" b="1" dirty="0">
                <a:latin typeface="Calibri" panose="020F0502020204030204" pitchFamily="34" charset="0"/>
                <a:ea typeface="Calibri" panose="020F0502020204030204" pitchFamily="34" charset="0"/>
                <a:cs typeface="Calibri" panose="020F0502020204030204" pitchFamily="34" charset="0"/>
              </a:rPr>
              <a:t>Accident Enhanced </a:t>
            </a:r>
            <a:r>
              <a:rPr lang="en-US" sz="2400" dirty="0">
                <a:latin typeface="Calibri" panose="020F0502020204030204" pitchFamily="34" charset="0"/>
                <a:ea typeface="Calibri" panose="020F0502020204030204" pitchFamily="34" charset="0"/>
                <a:cs typeface="Calibri" panose="020F0502020204030204" pitchFamily="34" charset="0"/>
              </a:rPr>
              <a:t>Option</a:t>
            </a:r>
          </a:p>
          <a:p>
            <a:pPr marL="457200" indent="-457200">
              <a:lnSpc>
                <a:spcPct val="150000"/>
              </a:lnSpc>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Pays a daily benefit for each day you or your covered dependent is confined to a hospital due to a covered sickness, up to 30 days.</a:t>
            </a:r>
          </a:p>
          <a:p>
            <a:pPr marL="457200" indent="-457200">
              <a:lnSpc>
                <a:spcPct val="150000"/>
              </a:lnSpc>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Benefit for covered employee and spouse: $200 per day</a:t>
            </a:r>
          </a:p>
          <a:p>
            <a:pPr marL="457200" indent="-457200">
              <a:lnSpc>
                <a:spcPct val="150000"/>
              </a:lnSpc>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Benefit for covered child(ren): $150 per day</a:t>
            </a:r>
          </a:p>
        </p:txBody>
      </p:sp>
      <p:pic>
        <p:nvPicPr>
          <p:cNvPr id="11" name="Picture 10" descr="Stethoscope">
            <a:extLst>
              <a:ext uri="{FF2B5EF4-FFF2-40B4-BE49-F238E27FC236}">
                <a16:creationId xmlns:a16="http://schemas.microsoft.com/office/drawing/2014/main" id="{57CE764C-DCB8-EE5A-5392-0F828CA4058F}"/>
              </a:ext>
            </a:extLst>
          </p:cNvPr>
          <p:cNvPicPr>
            <a:picLocks noChangeAspect="1"/>
          </p:cNvPicPr>
          <p:nvPr/>
        </p:nvPicPr>
        <p:blipFill>
          <a:blip r:embed="rId2"/>
          <a:stretch>
            <a:fillRect/>
          </a:stretch>
        </p:blipFill>
        <p:spPr>
          <a:xfrm>
            <a:off x="4646009" y="4344819"/>
            <a:ext cx="2748886" cy="1832143"/>
          </a:xfrm>
          <a:prstGeom prst="rect">
            <a:avLst/>
          </a:prstGeom>
        </p:spPr>
      </p:pic>
    </p:spTree>
    <p:extLst>
      <p:ext uri="{BB962C8B-B14F-4D97-AF65-F5344CB8AC3E}">
        <p14:creationId xmlns:p14="http://schemas.microsoft.com/office/powerpoint/2010/main" val="123831356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021BDD1-0047-C9E4-CF96-4FBE6614BEEA}"/>
            </a:ext>
          </a:extLst>
        </p:cNvPr>
        <p:cNvGrpSpPr/>
        <p:nvPr/>
      </p:nvGrpSpPr>
      <p:grpSpPr>
        <a:xfrm>
          <a:off x="0" y="0"/>
          <a:ext cx="0" cy="0"/>
          <a:chOff x="0" y="0"/>
          <a:chExt cx="0" cy="0"/>
        </a:xfrm>
      </p:grpSpPr>
      <p:sp>
        <p:nvSpPr>
          <p:cNvPr id="5" name="Title 4">
            <a:extLst>
              <a:ext uri="{FF2B5EF4-FFF2-40B4-BE49-F238E27FC236}">
                <a16:creationId xmlns:a16="http://schemas.microsoft.com/office/drawing/2014/main" id="{9C1AF821-688E-6B9E-2C8F-ED9B440D8C1A}"/>
              </a:ext>
            </a:extLst>
          </p:cNvPr>
          <p:cNvSpPr>
            <a:spLocks noGrp="1" noRot="1" noMove="1" noResize="1" noEditPoints="1" noAdjustHandles="1" noChangeArrowheads="1" noChangeShapeType="1"/>
          </p:cNvSpPr>
          <p:nvPr>
            <p:ph type="title"/>
          </p:nvPr>
        </p:nvSpPr>
        <p:spPr/>
        <p:txBody>
          <a:bodyPr/>
          <a:lstStyle/>
          <a:p>
            <a:r>
              <a:rPr lang="en-US" b="1" dirty="0">
                <a:latin typeface="Calibri" panose="020F0502020204030204" pitchFamily="34" charset="0"/>
                <a:ea typeface="Calibri" panose="020F0502020204030204" pitchFamily="34" charset="0"/>
                <a:cs typeface="Calibri" panose="020F0502020204030204" pitchFamily="34" charset="0"/>
              </a:rPr>
              <a:t>COVID-19 Benefits</a:t>
            </a:r>
          </a:p>
        </p:txBody>
      </p:sp>
      <p:sp>
        <p:nvSpPr>
          <p:cNvPr id="3" name="Slide Number Placeholder 2">
            <a:extLst>
              <a:ext uri="{FF2B5EF4-FFF2-40B4-BE49-F238E27FC236}">
                <a16:creationId xmlns:a16="http://schemas.microsoft.com/office/drawing/2014/main" id="{5DF0DEDA-8E5D-6576-8A36-4A9B9BF3D7E4}"/>
              </a:ext>
            </a:extLst>
          </p:cNvPr>
          <p:cNvSpPr>
            <a:spLocks noGrp="1" noRot="1" noMove="1" noResize="1" noEditPoints="1" noAdjustHandles="1" noChangeArrowheads="1" noChangeShapeType="1"/>
          </p:cNvSpPr>
          <p:nvPr>
            <p:ph type="sldNum" sz="quarter" idx="12"/>
          </p:nvPr>
        </p:nvSpPr>
        <p:spPr/>
        <p:txBody>
          <a:bodyPr/>
          <a:lstStyle/>
          <a:p>
            <a:fld id="{330EA680-D336-4FF7-8B7A-9848BB0A1C32}" type="slidenum">
              <a:rPr lang="en-US" smtClean="0"/>
              <a:pPr/>
              <a:t>15</a:t>
            </a:fld>
            <a:endParaRPr lang="en-US"/>
          </a:p>
        </p:txBody>
      </p:sp>
      <p:sp>
        <p:nvSpPr>
          <p:cNvPr id="6" name="Text Placeholder 5">
            <a:extLst>
              <a:ext uri="{FF2B5EF4-FFF2-40B4-BE49-F238E27FC236}">
                <a16:creationId xmlns:a16="http://schemas.microsoft.com/office/drawing/2014/main" id="{E379E9E1-116C-54DA-5717-3B76116470A9}"/>
              </a:ext>
            </a:extLst>
          </p:cNvPr>
          <p:cNvSpPr>
            <a:spLocks noGrp="1"/>
          </p:cNvSpPr>
          <p:nvPr>
            <p:ph type="body" sz="quarter" idx="13"/>
          </p:nvPr>
        </p:nvSpPr>
        <p:spPr>
          <a:xfrm>
            <a:off x="1796647" y="1493692"/>
            <a:ext cx="8598705" cy="4635281"/>
          </a:xfrm>
        </p:spPr>
        <p:txBody>
          <a:bodyPr/>
          <a:lstStyle/>
          <a:p>
            <a:pPr marL="228600" marR="0" lvl="0" indent="-228600" algn="l" defTabSz="914400" rtl="0" eaLnBrk="1" fontAlgn="auto" latinLnBrk="0" hangingPunct="1">
              <a:lnSpc>
                <a:spcPct val="90000"/>
              </a:lnSpc>
              <a:spcBef>
                <a:spcPts val="1000"/>
              </a:spcBef>
              <a:spcAft>
                <a:spcPts val="0"/>
              </a:spcAft>
              <a:buClrTx/>
              <a:buSzTx/>
              <a:buFont typeface="Arial"/>
              <a:buChar char="•"/>
              <a:tabLst/>
              <a:defRPr/>
            </a:pPr>
            <a:r>
              <a:rPr kumimoji="0" lang="en-US" sz="3200" b="1" i="0" u="none" strike="noStrike" kern="1200" cap="none" spc="0" normalizeH="0" baseline="0" noProof="0" dirty="0">
                <a:ln>
                  <a:noFill/>
                </a:ln>
                <a:solidFill>
                  <a:srgbClr val="002060"/>
                </a:solidFill>
                <a:effectLst/>
                <a:uLnTx/>
                <a:uFillTx/>
                <a:latin typeface="Calibri" panose="020F0502020204030204"/>
                <a:ea typeface="+mn-ea"/>
                <a:cs typeface="+mn-cs"/>
              </a:rPr>
              <a:t>Included Critical Illness Plan</a:t>
            </a:r>
          </a:p>
          <a:p>
            <a:pPr marL="228600" marR="0" lvl="0" indent="-228600" algn="l" defTabSz="914400" rtl="0" eaLnBrk="1" fontAlgn="auto" latinLnBrk="0" hangingPunct="1">
              <a:lnSpc>
                <a:spcPct val="90000"/>
              </a:lnSpc>
              <a:spcBef>
                <a:spcPts val="1000"/>
              </a:spcBef>
              <a:spcAft>
                <a:spcPts val="0"/>
              </a:spcAft>
              <a:buClrTx/>
              <a:buSzTx/>
              <a:buFont typeface="Arial"/>
              <a:buChar char="•"/>
              <a:tabLst/>
              <a:defRPr/>
            </a:pPr>
            <a:r>
              <a:rPr kumimoji="0" lang="en-US" sz="3200" b="0" i="0" u="none" strike="noStrike" kern="1200" cap="none" spc="0" normalizeH="0" baseline="0" noProof="0" dirty="0">
                <a:ln>
                  <a:noFill/>
                </a:ln>
                <a:solidFill>
                  <a:srgbClr val="002060"/>
                </a:solidFill>
                <a:effectLst/>
                <a:uLnTx/>
                <a:uFillTx/>
                <a:latin typeface="Calibri" panose="020F0502020204030204"/>
                <a:ea typeface="+mn-ea"/>
                <a:cs typeface="+mn-cs"/>
              </a:rPr>
              <a:t>Infectious Disease Benefit</a:t>
            </a:r>
          </a:p>
          <a:p>
            <a:pPr marL="685800" marR="0" lvl="1" indent="-228600" algn="l" defTabSz="914400" rtl="0" eaLnBrk="1" fontAlgn="auto" latinLnBrk="0" hangingPunct="1">
              <a:lnSpc>
                <a:spcPct val="90000"/>
              </a:lnSpc>
              <a:spcBef>
                <a:spcPts val="500"/>
              </a:spcBef>
              <a:spcAft>
                <a:spcPts val="0"/>
              </a:spcAft>
              <a:buClrTx/>
              <a:buSzTx/>
              <a:buFont typeface="Courier New" charset="0"/>
              <a:buChar char="o"/>
              <a:tabLst/>
              <a:defRPr/>
            </a:pPr>
            <a:r>
              <a:rPr kumimoji="0" lang="en-US" sz="2800" b="0" i="0" u="none" strike="noStrike" kern="1200" cap="none" spc="0" normalizeH="0" baseline="0" noProof="0" dirty="0">
                <a:ln>
                  <a:noFill/>
                </a:ln>
                <a:solidFill>
                  <a:srgbClr val="002060"/>
                </a:solidFill>
                <a:effectLst/>
                <a:uLnTx/>
                <a:uFillTx/>
                <a:latin typeface="Calibri" panose="020F0502020204030204"/>
                <a:ea typeface="+mn-ea"/>
                <a:cs typeface="+mn-cs"/>
              </a:rPr>
              <a:t>$100 once per calendar year per covered person with a confirmed COVID-19 diagnosis from a medical professional/facility</a:t>
            </a:r>
          </a:p>
          <a:p>
            <a:pPr marL="228600" marR="0" lvl="0" indent="-228600" algn="l" defTabSz="914400" rtl="0" eaLnBrk="1" fontAlgn="auto" latinLnBrk="0" hangingPunct="1">
              <a:lnSpc>
                <a:spcPct val="90000"/>
              </a:lnSpc>
              <a:spcBef>
                <a:spcPts val="1000"/>
              </a:spcBef>
              <a:spcAft>
                <a:spcPts val="0"/>
              </a:spcAft>
              <a:buClrTx/>
              <a:buSzTx/>
              <a:buFont typeface="Arial"/>
              <a:buChar char="•"/>
              <a:tabLst/>
              <a:defRPr/>
            </a:pPr>
            <a:r>
              <a:rPr kumimoji="0" lang="en-US" sz="3200" b="0" i="0" u="none" strike="noStrike" kern="1200" cap="none" spc="0" normalizeH="0" baseline="0" noProof="0" dirty="0">
                <a:ln>
                  <a:noFill/>
                </a:ln>
                <a:solidFill>
                  <a:srgbClr val="002060"/>
                </a:solidFill>
                <a:effectLst/>
                <a:uLnTx/>
                <a:uFillTx/>
                <a:latin typeface="Calibri" panose="020F0502020204030204"/>
                <a:ea typeface="+mn-ea"/>
                <a:cs typeface="+mn-cs"/>
              </a:rPr>
              <a:t>Hospital Confinement Benefit</a:t>
            </a:r>
          </a:p>
          <a:p>
            <a:pPr marL="685800" marR="0" lvl="1" indent="-228600" algn="l" defTabSz="914400" rtl="0" eaLnBrk="1" fontAlgn="auto" latinLnBrk="0" hangingPunct="1">
              <a:lnSpc>
                <a:spcPct val="90000"/>
              </a:lnSpc>
              <a:spcBef>
                <a:spcPts val="500"/>
              </a:spcBef>
              <a:spcAft>
                <a:spcPts val="0"/>
              </a:spcAft>
              <a:buClrTx/>
              <a:buSzTx/>
              <a:buFont typeface="Courier New" charset="0"/>
              <a:buChar char="o"/>
              <a:tabLst/>
              <a:defRPr/>
            </a:pPr>
            <a:r>
              <a:rPr kumimoji="0" lang="en-US" sz="2800" b="0" i="0" u="none" strike="noStrike" kern="1200" cap="none" spc="0" normalizeH="0" baseline="0" noProof="0" dirty="0">
                <a:ln>
                  <a:noFill/>
                </a:ln>
                <a:solidFill>
                  <a:srgbClr val="002060"/>
                </a:solidFill>
                <a:effectLst/>
                <a:uLnTx/>
                <a:uFillTx/>
                <a:latin typeface="Calibri" panose="020F0502020204030204"/>
                <a:ea typeface="+mn-ea"/>
                <a:cs typeface="+mn-cs"/>
              </a:rPr>
              <a:t>$2,000 once per calendar year per covered person if confined to a hospital due to COVID-19</a:t>
            </a:r>
          </a:p>
        </p:txBody>
      </p:sp>
    </p:spTree>
    <p:extLst>
      <p:ext uri="{BB962C8B-B14F-4D97-AF65-F5344CB8AC3E}">
        <p14:creationId xmlns:p14="http://schemas.microsoft.com/office/powerpoint/2010/main" val="45920034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26010F6-7D29-84B8-1BC8-2FF887872F3D}"/>
            </a:ext>
          </a:extLst>
        </p:cNvPr>
        <p:cNvGrpSpPr/>
        <p:nvPr/>
      </p:nvGrpSpPr>
      <p:grpSpPr>
        <a:xfrm>
          <a:off x="0" y="0"/>
          <a:ext cx="0" cy="0"/>
          <a:chOff x="0" y="0"/>
          <a:chExt cx="0" cy="0"/>
        </a:xfrm>
      </p:grpSpPr>
      <p:sp>
        <p:nvSpPr>
          <p:cNvPr id="5" name="Title 4">
            <a:extLst>
              <a:ext uri="{FF2B5EF4-FFF2-40B4-BE49-F238E27FC236}">
                <a16:creationId xmlns:a16="http://schemas.microsoft.com/office/drawing/2014/main" id="{302FE7EE-7DAA-2558-3DFC-568E077956E9}"/>
              </a:ext>
            </a:extLst>
          </p:cNvPr>
          <p:cNvSpPr>
            <a:spLocks noGrp="1" noRot="1" noMove="1" noResize="1" noEditPoints="1" noAdjustHandles="1" noChangeArrowheads="1" noChangeShapeType="1"/>
          </p:cNvSpPr>
          <p:nvPr>
            <p:ph type="title"/>
          </p:nvPr>
        </p:nvSpPr>
        <p:spPr/>
        <p:txBody>
          <a:bodyPr/>
          <a:lstStyle/>
          <a:p>
            <a:r>
              <a:rPr kumimoji="0" lang="en-US" sz="4400" b="1" i="0" u="none" strike="noStrike" kern="1200" cap="none" spc="0" normalizeH="0" baseline="0" noProof="0" dirty="0">
                <a:ln>
                  <a:noFill/>
                </a:ln>
                <a:solidFill>
                  <a:srgbClr val="FFFFFF"/>
                </a:solidFill>
                <a:effectLst/>
                <a:uLnTx/>
                <a:uFillTx/>
                <a:latin typeface="Calibri" charset="0"/>
                <a:ea typeface="Calibri" charset="0"/>
                <a:cs typeface="Calibri" charset="0"/>
              </a:rPr>
              <a:t>Group Term Life Insurance</a:t>
            </a:r>
            <a:r>
              <a:rPr kumimoji="0" lang="en-US" sz="4400" b="1" i="0" u="none" strike="noStrike" kern="1200" cap="none" spc="0" normalizeH="0" baseline="0" noProof="0" dirty="0">
                <a:ln>
                  <a:noFill/>
                </a:ln>
                <a:solidFill>
                  <a:srgbClr val="FF0000"/>
                </a:solidFill>
                <a:effectLst/>
                <a:uLnTx/>
                <a:uFillTx/>
                <a:latin typeface="Calibri" charset="0"/>
                <a:ea typeface="Calibri" charset="0"/>
                <a:cs typeface="Calibri" charset="0"/>
              </a:rPr>
              <a:t>*</a:t>
            </a:r>
            <a:endParaRPr lang="en-US" b="1" dirty="0">
              <a:latin typeface="Calibri" panose="020F0502020204030204" pitchFamily="34" charset="0"/>
              <a:ea typeface="Calibri" panose="020F0502020204030204" pitchFamily="34" charset="0"/>
              <a:cs typeface="Calibri" panose="020F0502020204030204" pitchFamily="34" charset="0"/>
            </a:endParaRPr>
          </a:p>
        </p:txBody>
      </p:sp>
      <p:sp>
        <p:nvSpPr>
          <p:cNvPr id="3" name="Slide Number Placeholder 2">
            <a:extLst>
              <a:ext uri="{FF2B5EF4-FFF2-40B4-BE49-F238E27FC236}">
                <a16:creationId xmlns:a16="http://schemas.microsoft.com/office/drawing/2014/main" id="{F6440978-7889-BE58-4FDF-84AE2F0CF207}"/>
              </a:ext>
            </a:extLst>
          </p:cNvPr>
          <p:cNvSpPr>
            <a:spLocks noGrp="1" noRot="1" noMove="1" noResize="1" noEditPoints="1" noAdjustHandles="1" noChangeArrowheads="1" noChangeShapeType="1"/>
          </p:cNvSpPr>
          <p:nvPr>
            <p:ph type="sldNum" sz="quarter" idx="12"/>
          </p:nvPr>
        </p:nvSpPr>
        <p:spPr/>
        <p:txBody>
          <a:bodyPr/>
          <a:lstStyle/>
          <a:p>
            <a:fld id="{330EA680-D336-4FF7-8B7A-9848BB0A1C32}" type="slidenum">
              <a:rPr lang="en-US" smtClean="0"/>
              <a:pPr/>
              <a:t>16</a:t>
            </a:fld>
            <a:endParaRPr lang="en-US"/>
          </a:p>
        </p:txBody>
      </p:sp>
      <p:sp>
        <p:nvSpPr>
          <p:cNvPr id="6" name="Text Placeholder 5">
            <a:extLst>
              <a:ext uri="{FF2B5EF4-FFF2-40B4-BE49-F238E27FC236}">
                <a16:creationId xmlns:a16="http://schemas.microsoft.com/office/drawing/2014/main" id="{0FCB8BF0-F0A6-FD85-4B19-4F0192089B41}"/>
              </a:ext>
            </a:extLst>
          </p:cNvPr>
          <p:cNvSpPr>
            <a:spLocks noGrp="1"/>
          </p:cNvSpPr>
          <p:nvPr>
            <p:ph type="body" sz="quarter" idx="13"/>
          </p:nvPr>
        </p:nvSpPr>
        <p:spPr>
          <a:xfrm>
            <a:off x="1796647" y="1290492"/>
            <a:ext cx="8598705" cy="4635281"/>
          </a:xfrm>
        </p:spPr>
        <p:txBody>
          <a:bodyPr/>
          <a:lstStyle/>
          <a:p>
            <a:pPr marL="228600" marR="0" lvl="0" indent="-228600" algn="l" defTabSz="914400" rtl="0" eaLnBrk="1" fontAlgn="auto" latinLnBrk="0" hangingPunct="1">
              <a:lnSpc>
                <a:spcPct val="90000"/>
              </a:lnSpc>
              <a:spcBef>
                <a:spcPts val="1000"/>
              </a:spcBef>
              <a:spcAft>
                <a:spcPts val="0"/>
              </a:spcAft>
              <a:buClrTx/>
              <a:buSzTx/>
              <a:buFont typeface="Arial"/>
              <a:buChar char="•"/>
              <a:tabLst/>
              <a:defRPr/>
            </a:pPr>
            <a:r>
              <a:rPr kumimoji="0" lang="en-US" sz="3200" b="0" i="0" u="none" strike="noStrike" kern="1200" cap="none" spc="0" normalizeH="0" baseline="0" noProof="0" dirty="0">
                <a:ln>
                  <a:noFill/>
                </a:ln>
                <a:solidFill>
                  <a:srgbClr val="4472C4">
                    <a:lumMod val="50000"/>
                  </a:srgbClr>
                </a:solidFill>
                <a:effectLst/>
                <a:uLnTx/>
                <a:uFillTx/>
                <a:latin typeface="Calibri" panose="020F0502020204030204"/>
                <a:ea typeface="+mn-ea"/>
                <a:cs typeface="+mn-cs"/>
              </a:rPr>
              <a:t>Accelerated Death Benefit</a:t>
            </a:r>
          </a:p>
          <a:p>
            <a:pPr marL="685800" marR="0" lvl="1" indent="-228600" algn="l" defTabSz="914400" rtl="0" eaLnBrk="1" fontAlgn="auto" latinLnBrk="0" hangingPunct="1">
              <a:lnSpc>
                <a:spcPct val="90000"/>
              </a:lnSpc>
              <a:spcBef>
                <a:spcPts val="500"/>
              </a:spcBef>
              <a:spcAft>
                <a:spcPts val="0"/>
              </a:spcAft>
              <a:buClrTx/>
              <a:buSzTx/>
              <a:buFont typeface="Courier New" charset="0"/>
              <a:buChar char="o"/>
              <a:tabLst/>
              <a:defRPr/>
            </a:pPr>
            <a:r>
              <a:rPr kumimoji="0" lang="en-US" sz="2600" b="0" i="0" u="none" strike="noStrike" kern="1200" cap="none" spc="0" normalizeH="0" baseline="0" noProof="0" dirty="0">
                <a:ln>
                  <a:noFill/>
                </a:ln>
                <a:solidFill>
                  <a:srgbClr val="4472C4">
                    <a:lumMod val="50000"/>
                  </a:srgbClr>
                </a:solidFill>
                <a:effectLst/>
                <a:uLnTx/>
                <a:uFillTx/>
                <a:latin typeface="Calibri" panose="020F0502020204030204"/>
                <a:ea typeface="+mn-ea"/>
                <a:cs typeface="+mn-cs"/>
              </a:rPr>
              <a:t>Six-month terminal diagnosis - 50% of life insurance amount, remaining 50% of life insurance amount is paid to beneficiary upon death</a:t>
            </a:r>
          </a:p>
          <a:p>
            <a:pPr marL="228600" marR="0" lvl="0" indent="-228600" algn="l" defTabSz="914400" rtl="0" eaLnBrk="1" fontAlgn="auto" latinLnBrk="0" hangingPunct="1">
              <a:lnSpc>
                <a:spcPct val="90000"/>
              </a:lnSpc>
              <a:spcBef>
                <a:spcPts val="1000"/>
              </a:spcBef>
              <a:spcAft>
                <a:spcPts val="0"/>
              </a:spcAft>
              <a:buClrTx/>
              <a:buSzTx/>
              <a:buFont typeface="Arial"/>
              <a:buChar char="•"/>
              <a:tabLst/>
              <a:defRPr/>
            </a:pPr>
            <a:r>
              <a:rPr kumimoji="0" lang="en-US" sz="3200" b="0" i="0" u="none" strike="noStrike" kern="1200" cap="none" spc="0" normalizeH="0" baseline="0" noProof="0" dirty="0">
                <a:ln>
                  <a:noFill/>
                </a:ln>
                <a:solidFill>
                  <a:srgbClr val="4472C4">
                    <a:lumMod val="50000"/>
                  </a:srgbClr>
                </a:solidFill>
                <a:effectLst/>
                <a:uLnTx/>
                <a:uFillTx/>
                <a:latin typeface="Calibri" panose="020F0502020204030204"/>
                <a:ea typeface="+mn-ea"/>
                <a:cs typeface="+mn-cs"/>
              </a:rPr>
              <a:t>Continuous Confinement Benefit </a:t>
            </a:r>
          </a:p>
          <a:p>
            <a:pPr marL="685800" marR="0" lvl="1" indent="-228600" algn="l" defTabSz="914400" rtl="0" eaLnBrk="1" fontAlgn="auto" latinLnBrk="0" hangingPunct="1">
              <a:lnSpc>
                <a:spcPct val="90000"/>
              </a:lnSpc>
              <a:spcBef>
                <a:spcPts val="500"/>
              </a:spcBef>
              <a:spcAft>
                <a:spcPts val="0"/>
              </a:spcAft>
              <a:buClrTx/>
              <a:buSzTx/>
              <a:buFont typeface="Courier New" charset="0"/>
              <a:buChar char="o"/>
              <a:tabLst/>
              <a:defRPr/>
            </a:pPr>
            <a:r>
              <a:rPr kumimoji="0" lang="en-US" sz="2600" b="0" i="0" u="none" strike="noStrike" kern="1200" cap="none" spc="0" normalizeH="0" baseline="0" noProof="0" dirty="0">
                <a:ln>
                  <a:noFill/>
                </a:ln>
                <a:solidFill>
                  <a:srgbClr val="4472C4">
                    <a:lumMod val="50000"/>
                  </a:srgbClr>
                </a:solidFill>
                <a:effectLst/>
                <a:uLnTx/>
                <a:uFillTx/>
                <a:latin typeface="Calibri" panose="020F0502020204030204"/>
                <a:ea typeface="+mn-ea"/>
                <a:cs typeface="+mn-cs"/>
              </a:rPr>
              <a:t>Upon diagnosis of a terminal illness or condition requiring continuous confinement rest of life - 50% of life insurance amount, remaining 50% of life insurance amount is paid to beneficiary upon death</a:t>
            </a:r>
          </a:p>
          <a:p>
            <a:pPr marL="228600" marR="0" lvl="0" indent="-228600" algn="l" defTabSz="914400" rtl="0" eaLnBrk="1" fontAlgn="auto" latinLnBrk="0" hangingPunct="1">
              <a:lnSpc>
                <a:spcPct val="90000"/>
              </a:lnSpc>
              <a:spcBef>
                <a:spcPts val="1000"/>
              </a:spcBef>
              <a:spcAft>
                <a:spcPts val="0"/>
              </a:spcAft>
              <a:buClrTx/>
              <a:buSzTx/>
              <a:buFont typeface="Arial"/>
              <a:buChar char="•"/>
              <a:tabLst/>
              <a:defRPr/>
            </a:pPr>
            <a:r>
              <a:rPr kumimoji="0" lang="en-US" sz="3200" b="0" i="0" u="none" strike="noStrike" kern="1200" cap="none" spc="0" normalizeH="0" baseline="0" noProof="0" dirty="0">
                <a:ln>
                  <a:noFill/>
                </a:ln>
                <a:solidFill>
                  <a:srgbClr val="4472C4">
                    <a:lumMod val="50000"/>
                  </a:srgbClr>
                </a:solidFill>
                <a:effectLst/>
                <a:uLnTx/>
                <a:uFillTx/>
                <a:latin typeface="Calibri" panose="020F0502020204030204"/>
                <a:ea typeface="+mn-ea"/>
                <a:cs typeface="+mn-cs"/>
              </a:rPr>
              <a:t>Access to funeral planning and online Will Prep, </a:t>
            </a:r>
          </a:p>
          <a:p>
            <a:pPr marL="457200" marR="0" lvl="1" indent="0" algn="l" defTabSz="914400" rtl="0" eaLnBrk="1" fontAlgn="auto" latinLnBrk="0" hangingPunct="1">
              <a:lnSpc>
                <a:spcPct val="90000"/>
              </a:lnSpc>
              <a:spcBef>
                <a:spcPts val="500"/>
              </a:spcBef>
              <a:spcAft>
                <a:spcPts val="0"/>
              </a:spcAft>
              <a:buClrTx/>
              <a:buSzTx/>
              <a:buFont typeface="Courier New" charset="0"/>
              <a:buNone/>
              <a:tabLst/>
              <a:defRPr/>
            </a:pPr>
            <a:r>
              <a:rPr kumimoji="0" lang="en-US" sz="2400" b="0" i="0" u="sng" strike="noStrike" kern="1200" cap="none" spc="0" normalizeH="0" baseline="0" noProof="0" dirty="0">
                <a:ln>
                  <a:noFill/>
                </a:ln>
                <a:solidFill>
                  <a:srgbClr val="002060"/>
                </a:solidFill>
                <a:effectLst/>
                <a:uLnTx/>
                <a:uFillTx/>
                <a:latin typeface="Calibri" panose="020F0502020204030204"/>
                <a:ea typeface="+mn-ea"/>
                <a:cs typeface="+mn-cs"/>
                <a:hlinkClick r:id="rId2"/>
              </a:rPr>
              <a:t>Empathy - Bereavement Support, including Funeral Support &amp; Estate Planning</a:t>
            </a:r>
            <a:endParaRPr kumimoji="0" lang="en-US" sz="1600" b="0" i="0" u="none" strike="noStrike" kern="1200" cap="none" spc="0" normalizeH="0" baseline="0" noProof="0" dirty="0">
              <a:ln>
                <a:noFill/>
              </a:ln>
              <a:solidFill>
                <a:srgbClr val="4472C4">
                  <a:lumMod val="50000"/>
                </a:srgbClr>
              </a:solidFill>
              <a:effectLst/>
              <a:uLnTx/>
              <a:uFillTx/>
              <a:latin typeface="Calibri" panose="020F0502020204030204"/>
              <a:ea typeface="+mn-ea"/>
              <a:cs typeface="+mn-cs"/>
            </a:endParaRPr>
          </a:p>
          <a:p>
            <a:pPr marL="0" marR="0" lvl="0" indent="0" algn="l" defTabSz="914400" rtl="0" eaLnBrk="1" fontAlgn="auto" latinLnBrk="0" hangingPunct="1">
              <a:lnSpc>
                <a:spcPct val="90000"/>
              </a:lnSpc>
              <a:spcBef>
                <a:spcPts val="1000"/>
              </a:spcBef>
              <a:spcAft>
                <a:spcPts val="0"/>
              </a:spcAft>
              <a:buClrTx/>
              <a:buSzTx/>
              <a:buFont typeface="Arial"/>
              <a:buNone/>
              <a:tabLst/>
              <a:defRPr/>
            </a:pPr>
            <a:r>
              <a:rPr kumimoji="0" lang="en-US" sz="2400" b="0" i="0" u="none" strike="noStrike" kern="1200" cap="none" spc="0" normalizeH="0" baseline="0" noProof="0" dirty="0">
                <a:ln>
                  <a:noFill/>
                </a:ln>
                <a:solidFill>
                  <a:srgbClr val="FF0000"/>
                </a:solidFill>
                <a:effectLst/>
                <a:uLnTx/>
                <a:uFillTx/>
                <a:latin typeface="Calibri" panose="020F0502020204030204"/>
                <a:ea typeface="+mn-ea"/>
                <a:cs typeface="+mn-cs"/>
              </a:rPr>
              <a:t>*non-university employees only</a:t>
            </a:r>
          </a:p>
          <a:p>
            <a:pPr marL="228600" marR="0" lvl="0" indent="-228600" algn="l" defTabSz="914400" rtl="0" eaLnBrk="1" fontAlgn="auto" latinLnBrk="0" hangingPunct="1">
              <a:lnSpc>
                <a:spcPct val="90000"/>
              </a:lnSpc>
              <a:spcBef>
                <a:spcPts val="1000"/>
              </a:spcBef>
              <a:spcAft>
                <a:spcPts val="0"/>
              </a:spcAft>
              <a:buClrTx/>
              <a:buSzTx/>
              <a:buFont typeface="Arial"/>
              <a:buChar char="•"/>
              <a:tabLst/>
              <a:defRPr/>
            </a:pPr>
            <a:endParaRPr kumimoji="0" lang="en-US" sz="2800" b="0" i="0" u="none" strike="noStrike" kern="1200" cap="none" spc="0" normalizeH="0" baseline="0" noProof="0" dirty="0">
              <a:ln>
                <a:noFill/>
              </a:ln>
              <a:solidFill>
                <a:srgbClr val="002060"/>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0076143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Placeholder 9">
            <a:extLst>
              <a:ext uri="{FF2B5EF4-FFF2-40B4-BE49-F238E27FC236}">
                <a16:creationId xmlns:a16="http://schemas.microsoft.com/office/drawing/2014/main" id="{34CECCB7-B227-9B36-B5F4-914C8E13F813}"/>
              </a:ext>
            </a:extLst>
          </p:cNvPr>
          <p:cNvPicPr>
            <a:picLocks noGrp="1" noChangeAspect="1"/>
          </p:cNvPicPr>
          <p:nvPr>
            <p:ph type="pic" sz="quarter" idx="11"/>
          </p:nvPr>
        </p:nvPicPr>
        <p:blipFill>
          <a:blip r:embed="rId2"/>
          <a:srcRect t="281" b="281"/>
          <a:stretch/>
        </p:blipFill>
        <p:spPr>
          <a:xfrm>
            <a:off x="0" y="1202506"/>
            <a:ext cx="4246880" cy="2840656"/>
          </a:xfrm>
          <a:prstGeom prst="rect">
            <a:avLst/>
          </a:prstGeom>
        </p:spPr>
      </p:pic>
      <p:sp>
        <p:nvSpPr>
          <p:cNvPr id="5" name="Title 4">
            <a:extLst>
              <a:ext uri="{FF2B5EF4-FFF2-40B4-BE49-F238E27FC236}">
                <a16:creationId xmlns:a16="http://schemas.microsoft.com/office/drawing/2014/main" id="{5EE9055C-14D6-CAF0-CD9C-A66431C5A7E5}"/>
              </a:ext>
            </a:extLst>
          </p:cNvPr>
          <p:cNvSpPr>
            <a:spLocks noGrp="1" noRot="1" noMove="1" noResize="1" noEditPoints="1" noAdjustHandles="1" noChangeArrowheads="1" noChangeShapeType="1"/>
          </p:cNvSpPr>
          <p:nvPr>
            <p:ph type="title"/>
          </p:nvPr>
        </p:nvSpPr>
        <p:spPr/>
        <p:txBody>
          <a:bodyPr/>
          <a:lstStyle/>
          <a:p>
            <a:r>
              <a:rPr kumimoji="0" lang="en-US" sz="4400" b="1" i="0" u="none" strike="noStrike" kern="1200" cap="none" spc="0" normalizeH="0" baseline="0" noProof="0" dirty="0">
                <a:ln>
                  <a:noFill/>
                </a:ln>
                <a:solidFill>
                  <a:srgbClr val="FFFFFF"/>
                </a:solidFill>
                <a:effectLst/>
                <a:uLnTx/>
                <a:uFillTx/>
                <a:latin typeface="Calibri" charset="0"/>
                <a:ea typeface="Calibri" charset="0"/>
                <a:cs typeface="Calibri" charset="0"/>
              </a:rPr>
              <a:t>Accidental Death and Dismemberment</a:t>
            </a:r>
            <a:r>
              <a:rPr kumimoji="0" lang="en-US" sz="4400" b="1" i="0" u="none" strike="noStrike" kern="1200" cap="none" spc="0" normalizeH="0" baseline="0" noProof="0" dirty="0">
                <a:ln>
                  <a:noFill/>
                </a:ln>
                <a:solidFill>
                  <a:srgbClr val="FF0000"/>
                </a:solidFill>
                <a:effectLst/>
                <a:uLnTx/>
                <a:uFillTx/>
                <a:latin typeface="Calibri" charset="0"/>
                <a:ea typeface="Calibri" charset="0"/>
                <a:cs typeface="Calibri" charset="0"/>
              </a:rPr>
              <a:t>*</a:t>
            </a:r>
            <a:endParaRPr lang="en-US" dirty="0"/>
          </a:p>
        </p:txBody>
      </p:sp>
      <p:sp>
        <p:nvSpPr>
          <p:cNvPr id="6" name="Text Placeholder 5">
            <a:extLst>
              <a:ext uri="{FF2B5EF4-FFF2-40B4-BE49-F238E27FC236}">
                <a16:creationId xmlns:a16="http://schemas.microsoft.com/office/drawing/2014/main" id="{002B8D55-8751-7F84-2337-1D60E77E4749}"/>
              </a:ext>
            </a:extLst>
          </p:cNvPr>
          <p:cNvSpPr>
            <a:spLocks noGrp="1" noRot="1" noMove="1" noResize="1" noEditPoints="1" noAdjustHandles="1" noChangeArrowheads="1" noChangeShapeType="1"/>
          </p:cNvSpPr>
          <p:nvPr>
            <p:ph type="body" sz="quarter" idx="13"/>
          </p:nvPr>
        </p:nvSpPr>
        <p:spPr/>
        <p:txBody>
          <a:bodyPr/>
          <a:lstStyle/>
          <a:p>
            <a:pPr>
              <a:defRPr/>
            </a:pPr>
            <a:r>
              <a:rPr kumimoji="0" lang="en-US" sz="2400" b="0" i="0" u="none" strike="noStrike" kern="1200" cap="none" spc="0" normalizeH="0" baseline="0" noProof="0" dirty="0">
                <a:ln>
                  <a:noFill/>
                </a:ln>
                <a:solidFill>
                  <a:srgbClr val="4472C4">
                    <a:lumMod val="50000"/>
                  </a:srgbClr>
                </a:solidFill>
                <a:effectLst/>
                <a:uLnTx/>
                <a:uFillTx/>
                <a:latin typeface="Calibri" panose="020F0502020204030204"/>
                <a:ea typeface="+mn-ea"/>
                <a:cs typeface="+mn-cs"/>
              </a:rPr>
              <a:t>Core AD&amp;D $10,000 employee coverage</a:t>
            </a:r>
          </a:p>
          <a:p>
            <a:pPr marL="742950" marR="0" lvl="1" indent="-285750" algn="l"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4472C4">
                    <a:lumMod val="50000"/>
                  </a:srgbClr>
                </a:solidFill>
                <a:effectLst/>
                <a:uLnTx/>
                <a:uFillTx/>
                <a:latin typeface="Calibri" panose="020F0502020204030204"/>
                <a:ea typeface="+mn-ea"/>
                <a:cs typeface="+mn-cs"/>
              </a:rPr>
              <a:t>free to all eligible state employees</a:t>
            </a:r>
          </a:p>
          <a:p>
            <a:pPr marL="285750" marR="0" lvl="0" indent="-28575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4472C4">
                    <a:lumMod val="50000"/>
                  </a:srgbClr>
                </a:solidFill>
                <a:effectLst/>
                <a:uLnTx/>
                <a:uFillTx/>
                <a:latin typeface="Calibri" panose="020F0502020204030204"/>
                <a:ea typeface="+mn-ea"/>
                <a:cs typeface="+mn-cs"/>
              </a:rPr>
              <a:t>Voluntary EE and Family  coverage with pre-tax premium:</a:t>
            </a:r>
          </a:p>
          <a:p>
            <a:pPr marL="0" marR="0" lvl="0" indent="0" algn="l" defTabSz="914400" rtl="0" eaLnBrk="1" fontAlgn="auto" latinLnBrk="0" hangingPunct="1">
              <a:lnSpc>
                <a:spcPct val="90000"/>
              </a:lnSpc>
              <a:spcBef>
                <a:spcPts val="1000"/>
              </a:spcBef>
              <a:spcAft>
                <a:spcPts val="0"/>
              </a:spcAft>
              <a:buClrTx/>
              <a:buSzTx/>
              <a:buNone/>
              <a:tabLst/>
              <a:defRPr/>
            </a:pPr>
            <a:endParaRPr kumimoji="0" lang="en-US" sz="2400" b="0" i="0" u="none" strike="noStrike" kern="1200" cap="none" spc="0" normalizeH="0" baseline="0" noProof="0" dirty="0">
              <a:ln>
                <a:noFill/>
              </a:ln>
              <a:solidFill>
                <a:srgbClr val="002060"/>
              </a:solidFill>
              <a:effectLst/>
              <a:uLnTx/>
              <a:uFillTx/>
              <a:latin typeface="Calibri" panose="020F0502020204030204"/>
              <a:ea typeface="+mn-ea"/>
              <a:cs typeface="+mn-cs"/>
            </a:endParaRPr>
          </a:p>
          <a:p>
            <a:pPr marL="0" marR="0" lvl="0" indent="0" algn="l" defTabSz="914400" rtl="0" eaLnBrk="1" fontAlgn="auto" latinLnBrk="0" hangingPunct="1">
              <a:lnSpc>
                <a:spcPct val="90000"/>
              </a:lnSpc>
              <a:spcBef>
                <a:spcPts val="1000"/>
              </a:spcBef>
              <a:spcAft>
                <a:spcPts val="0"/>
              </a:spcAft>
              <a:buClrTx/>
              <a:buSzTx/>
              <a:buFont typeface="Arial"/>
              <a:buNone/>
              <a:tabLst/>
              <a:defRPr/>
            </a:pPr>
            <a:endParaRPr kumimoji="0" lang="en-US" sz="2400" b="0" i="0" u="none" strike="noStrike" kern="1200" cap="none" spc="0" normalizeH="0" baseline="0" noProof="0" dirty="0">
              <a:ln>
                <a:noFill/>
              </a:ln>
              <a:solidFill>
                <a:srgbClr val="002060"/>
              </a:solidFill>
              <a:effectLst/>
              <a:uLnTx/>
              <a:uFillTx/>
              <a:latin typeface="Calibri" panose="020F0502020204030204"/>
              <a:ea typeface="+mn-ea"/>
              <a:cs typeface="+mn-cs"/>
            </a:endParaRPr>
          </a:p>
          <a:p>
            <a:pPr marL="0" marR="0" lvl="0" indent="0" algn="l" defTabSz="914400" rtl="0" eaLnBrk="1" fontAlgn="auto" latinLnBrk="0" hangingPunct="1">
              <a:lnSpc>
                <a:spcPct val="90000"/>
              </a:lnSpc>
              <a:spcBef>
                <a:spcPts val="1000"/>
              </a:spcBef>
              <a:spcAft>
                <a:spcPts val="0"/>
              </a:spcAft>
              <a:buClrTx/>
              <a:buSzTx/>
              <a:buNone/>
              <a:tabLst/>
              <a:defRPr/>
            </a:pPr>
            <a:r>
              <a:rPr kumimoji="0" lang="en-US" sz="2000" b="0" i="0" u="none" strike="noStrike" kern="1200" cap="none" spc="0" normalizeH="0" baseline="0" noProof="0" dirty="0">
                <a:ln>
                  <a:noFill/>
                </a:ln>
                <a:solidFill>
                  <a:srgbClr val="FF0000"/>
                </a:solidFill>
                <a:effectLst/>
                <a:uLnTx/>
                <a:uFillTx/>
                <a:latin typeface="Calibri" panose="020F0502020204030204"/>
                <a:ea typeface="+mn-ea"/>
                <a:cs typeface="+mn-cs"/>
              </a:rPr>
              <a:t>*non-university</a:t>
            </a:r>
          </a:p>
          <a:p>
            <a:pPr marL="0" marR="0" lvl="0" indent="0" algn="l" defTabSz="914400" rtl="0" eaLnBrk="1" fontAlgn="auto" latinLnBrk="0" hangingPunct="1">
              <a:lnSpc>
                <a:spcPct val="90000"/>
              </a:lnSpc>
              <a:spcBef>
                <a:spcPts val="1000"/>
              </a:spcBef>
              <a:spcAft>
                <a:spcPts val="0"/>
              </a:spcAft>
              <a:buClrTx/>
              <a:buSzTx/>
              <a:buNone/>
              <a:tabLst/>
              <a:defRPr/>
            </a:pPr>
            <a:r>
              <a:rPr kumimoji="0" lang="en-US" sz="2000" b="0" i="0" u="none" strike="noStrike" kern="1200" cap="none" spc="0" normalizeH="0" baseline="0" noProof="0" dirty="0">
                <a:ln>
                  <a:noFill/>
                </a:ln>
                <a:solidFill>
                  <a:srgbClr val="FF0000"/>
                </a:solidFill>
                <a:effectLst/>
                <a:uLnTx/>
                <a:uFillTx/>
                <a:latin typeface="Calibri" panose="020F0502020204030204"/>
                <a:ea typeface="+mn-ea"/>
                <a:cs typeface="+mn-cs"/>
              </a:rPr>
              <a:t>employees only</a:t>
            </a:r>
          </a:p>
          <a:p>
            <a:pPr marL="0" indent="0">
              <a:buNone/>
            </a:pPr>
            <a:endParaRPr lang="en-US" dirty="0"/>
          </a:p>
        </p:txBody>
      </p:sp>
      <p:sp>
        <p:nvSpPr>
          <p:cNvPr id="7" name="Slide Number Placeholder 6">
            <a:extLst>
              <a:ext uri="{FF2B5EF4-FFF2-40B4-BE49-F238E27FC236}">
                <a16:creationId xmlns:a16="http://schemas.microsoft.com/office/drawing/2014/main" id="{856816F8-E21C-51BF-0E71-C08C048C94EA}"/>
              </a:ext>
            </a:extLst>
          </p:cNvPr>
          <p:cNvSpPr>
            <a:spLocks noGrp="1" noRot="1" noMove="1" noResize="1" noEditPoints="1" noAdjustHandles="1" noChangeArrowheads="1" noChangeShapeType="1"/>
          </p:cNvSpPr>
          <p:nvPr>
            <p:ph type="sldNum" sz="quarter" idx="15"/>
          </p:nvPr>
        </p:nvSpPr>
        <p:spPr/>
        <p:txBody>
          <a:bodyPr/>
          <a:lstStyle/>
          <a:p>
            <a:fld id="{330EA680-D336-4FF7-8B7A-9848BB0A1C32}" type="slidenum">
              <a:rPr lang="en-US" smtClean="0"/>
              <a:pPr/>
              <a:t>17</a:t>
            </a:fld>
            <a:endParaRPr lang="en-US"/>
          </a:p>
        </p:txBody>
      </p:sp>
      <p:pic>
        <p:nvPicPr>
          <p:cNvPr id="8" name="Picture 7">
            <a:extLst>
              <a:ext uri="{FF2B5EF4-FFF2-40B4-BE49-F238E27FC236}">
                <a16:creationId xmlns:a16="http://schemas.microsoft.com/office/drawing/2014/main" id="{62F26E10-7879-BDB9-5C47-C6B3820A120F}"/>
              </a:ext>
            </a:extLst>
          </p:cNvPr>
          <p:cNvPicPr>
            <a:picLocks noChangeAspect="1"/>
          </p:cNvPicPr>
          <p:nvPr/>
        </p:nvPicPr>
        <p:blipFill>
          <a:blip r:embed="rId3"/>
          <a:stretch>
            <a:fillRect/>
          </a:stretch>
        </p:blipFill>
        <p:spPr>
          <a:xfrm>
            <a:off x="7172203" y="2743019"/>
            <a:ext cx="4125717" cy="2111113"/>
          </a:xfrm>
          <a:prstGeom prst="rect">
            <a:avLst/>
          </a:prstGeom>
        </p:spPr>
      </p:pic>
    </p:spTree>
    <p:extLst>
      <p:ext uri="{BB962C8B-B14F-4D97-AF65-F5344CB8AC3E}">
        <p14:creationId xmlns:p14="http://schemas.microsoft.com/office/powerpoint/2010/main" val="140877887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07F15F5-9906-2126-355F-18A460047164}"/>
            </a:ext>
          </a:extLst>
        </p:cNvPr>
        <p:cNvGrpSpPr/>
        <p:nvPr/>
      </p:nvGrpSpPr>
      <p:grpSpPr>
        <a:xfrm>
          <a:off x="0" y="0"/>
          <a:ext cx="0" cy="0"/>
          <a:chOff x="0" y="0"/>
          <a:chExt cx="0" cy="0"/>
        </a:xfrm>
      </p:grpSpPr>
      <p:sp>
        <p:nvSpPr>
          <p:cNvPr id="5" name="Title 4">
            <a:extLst>
              <a:ext uri="{FF2B5EF4-FFF2-40B4-BE49-F238E27FC236}">
                <a16:creationId xmlns:a16="http://schemas.microsoft.com/office/drawing/2014/main" id="{BB0FEC8D-164B-CF62-0DCB-307594948AFB}"/>
              </a:ext>
            </a:extLst>
          </p:cNvPr>
          <p:cNvSpPr>
            <a:spLocks noGrp="1" noRot="1" noMove="1" noResize="1" noEditPoints="1" noAdjustHandles="1" noChangeArrowheads="1" noChangeShapeType="1"/>
          </p:cNvSpPr>
          <p:nvPr>
            <p:ph type="title"/>
          </p:nvPr>
        </p:nvSpPr>
        <p:spPr/>
        <p:txBody>
          <a:bodyPr/>
          <a:lstStyle/>
          <a:p>
            <a:r>
              <a:rPr lang="en-US" sz="4400" b="1" dirty="0">
                <a:solidFill>
                  <a:srgbClr val="FFFFFF"/>
                </a:solidFill>
                <a:latin typeface="Calibri" charset="0"/>
                <a:ea typeface="Calibri" charset="0"/>
                <a:cs typeface="Calibri" charset="0"/>
              </a:rPr>
              <a:t>Voya Travel Assistance</a:t>
            </a:r>
            <a:r>
              <a:rPr kumimoji="0" lang="en-US" sz="4400" b="1" i="0" u="none" strike="noStrike" kern="1200" cap="none" spc="0" normalizeH="0" baseline="0" noProof="0" dirty="0">
                <a:ln>
                  <a:noFill/>
                </a:ln>
                <a:solidFill>
                  <a:srgbClr val="FF0000"/>
                </a:solidFill>
                <a:effectLst/>
                <a:uLnTx/>
                <a:uFillTx/>
                <a:latin typeface="Calibri" charset="0"/>
                <a:ea typeface="Calibri" charset="0"/>
                <a:cs typeface="Calibri" charset="0"/>
              </a:rPr>
              <a:t>*</a:t>
            </a:r>
            <a:endParaRPr lang="en-US" b="1" dirty="0">
              <a:latin typeface="Calibri" panose="020F0502020204030204" pitchFamily="34" charset="0"/>
              <a:ea typeface="Calibri" panose="020F0502020204030204" pitchFamily="34" charset="0"/>
              <a:cs typeface="Calibri" panose="020F0502020204030204" pitchFamily="34" charset="0"/>
            </a:endParaRPr>
          </a:p>
        </p:txBody>
      </p:sp>
      <p:sp>
        <p:nvSpPr>
          <p:cNvPr id="3" name="Slide Number Placeholder 2">
            <a:extLst>
              <a:ext uri="{FF2B5EF4-FFF2-40B4-BE49-F238E27FC236}">
                <a16:creationId xmlns:a16="http://schemas.microsoft.com/office/drawing/2014/main" id="{4FADB284-8C36-70FF-D0C8-13A40D367253}"/>
              </a:ext>
            </a:extLst>
          </p:cNvPr>
          <p:cNvSpPr>
            <a:spLocks noGrp="1" noRot="1" noMove="1" noResize="1" noEditPoints="1" noAdjustHandles="1" noChangeArrowheads="1" noChangeShapeType="1"/>
          </p:cNvSpPr>
          <p:nvPr>
            <p:ph type="sldNum" sz="quarter" idx="12"/>
          </p:nvPr>
        </p:nvSpPr>
        <p:spPr/>
        <p:txBody>
          <a:bodyPr/>
          <a:lstStyle/>
          <a:p>
            <a:fld id="{330EA680-D336-4FF7-8B7A-9848BB0A1C32}" type="slidenum">
              <a:rPr lang="en-US" smtClean="0"/>
              <a:pPr/>
              <a:t>18</a:t>
            </a:fld>
            <a:endParaRPr lang="en-US"/>
          </a:p>
        </p:txBody>
      </p:sp>
      <p:sp>
        <p:nvSpPr>
          <p:cNvPr id="6" name="Text Placeholder 5">
            <a:extLst>
              <a:ext uri="{FF2B5EF4-FFF2-40B4-BE49-F238E27FC236}">
                <a16:creationId xmlns:a16="http://schemas.microsoft.com/office/drawing/2014/main" id="{79E47EDD-FF62-EE01-CDE2-563718F8208E}"/>
              </a:ext>
            </a:extLst>
          </p:cNvPr>
          <p:cNvSpPr>
            <a:spLocks noGrp="1"/>
          </p:cNvSpPr>
          <p:nvPr>
            <p:ph type="body" sz="quarter" idx="13"/>
          </p:nvPr>
        </p:nvSpPr>
        <p:spPr>
          <a:xfrm>
            <a:off x="4773527" y="1381932"/>
            <a:ext cx="7012073" cy="4635281"/>
          </a:xfrm>
        </p:spPr>
        <p:txBody>
          <a:bodyPr/>
          <a:lstStyle/>
          <a:p>
            <a:r>
              <a:rPr lang="en-US" sz="2800" dirty="0">
                <a:latin typeface="Calibri" panose="020F0502020204030204" pitchFamily="34" charset="0"/>
                <a:ea typeface="Calibri" panose="020F0502020204030204" pitchFamily="34" charset="0"/>
                <a:cs typeface="Calibri" panose="020F0502020204030204" pitchFamily="34" charset="0"/>
              </a:rPr>
              <a:t>Travel Assistance Included</a:t>
            </a:r>
          </a:p>
          <a:p>
            <a:pPr lvl="1"/>
            <a:r>
              <a:rPr lang="en-US" sz="2400" dirty="0">
                <a:latin typeface="Calibri" panose="020F0502020204030204" pitchFamily="34" charset="0"/>
                <a:ea typeface="Calibri" panose="020F0502020204030204" pitchFamily="34" charset="0"/>
                <a:cs typeface="Calibri" panose="020F0502020204030204" pitchFamily="34" charset="0"/>
              </a:rPr>
              <a:t>Accident Plan</a:t>
            </a:r>
          </a:p>
          <a:p>
            <a:pPr lvl="1"/>
            <a:r>
              <a:rPr lang="en-US" sz="2400" dirty="0">
                <a:latin typeface="Calibri" panose="020F0502020204030204" pitchFamily="34" charset="0"/>
                <a:ea typeface="Calibri" panose="020F0502020204030204" pitchFamily="34" charset="0"/>
                <a:cs typeface="Calibri" panose="020F0502020204030204" pitchFamily="34" charset="0"/>
              </a:rPr>
              <a:t>Core AD&amp;D Plan</a:t>
            </a:r>
            <a:r>
              <a:rPr lang="en-US" sz="2400" dirty="0">
                <a:solidFill>
                  <a:srgbClr val="FF0000"/>
                </a:solidFill>
                <a:latin typeface="Calibri" panose="020F0502020204030204" pitchFamily="34" charset="0"/>
                <a:ea typeface="Calibri" panose="020F0502020204030204" pitchFamily="34" charset="0"/>
                <a:cs typeface="Calibri" panose="020F0502020204030204" pitchFamily="34" charset="0"/>
              </a:rPr>
              <a:t>*</a:t>
            </a:r>
          </a:p>
          <a:p>
            <a:pPr lvl="1"/>
            <a:r>
              <a:rPr lang="en-US" sz="2400" dirty="0">
                <a:latin typeface="Calibri" panose="020F0502020204030204" pitchFamily="34" charset="0"/>
                <a:ea typeface="Calibri" panose="020F0502020204030204" pitchFamily="34" charset="0"/>
                <a:cs typeface="Calibri" panose="020F0502020204030204" pitchFamily="34" charset="0"/>
              </a:rPr>
              <a:t>Voluntary AD&amp;D Plan</a:t>
            </a:r>
            <a:r>
              <a:rPr lang="en-US" sz="2400" dirty="0">
                <a:solidFill>
                  <a:srgbClr val="FF0000"/>
                </a:solidFill>
                <a:latin typeface="Calibri" panose="020F0502020204030204" pitchFamily="34" charset="0"/>
                <a:ea typeface="Calibri" panose="020F0502020204030204" pitchFamily="34" charset="0"/>
                <a:cs typeface="Calibri" panose="020F0502020204030204" pitchFamily="34" charset="0"/>
              </a:rPr>
              <a:t>*</a:t>
            </a:r>
          </a:p>
          <a:p>
            <a:r>
              <a:rPr lang="en-US" sz="2800" dirty="0">
                <a:latin typeface="Calibri" panose="020F0502020204030204" pitchFamily="34" charset="0"/>
                <a:ea typeface="Calibri" panose="020F0502020204030204" pitchFamily="34" charset="0"/>
                <a:cs typeface="Calibri" panose="020F0502020204030204" pitchFamily="34" charset="0"/>
              </a:rPr>
              <a:t>More 100 Miles From Home</a:t>
            </a:r>
          </a:p>
          <a:p>
            <a:r>
              <a:rPr lang="en-US" sz="2800" dirty="0">
                <a:latin typeface="Calibri" panose="020F0502020204030204" pitchFamily="34" charset="0"/>
                <a:ea typeface="Calibri" panose="020F0502020204030204" pitchFamily="34" charset="0"/>
                <a:cs typeface="Calibri" panose="020F0502020204030204" pitchFamily="34" charset="0"/>
              </a:rPr>
              <a:t>Emergency Medical Transport</a:t>
            </a:r>
          </a:p>
          <a:p>
            <a:pPr lvl="1"/>
            <a:r>
              <a:rPr lang="en-US" sz="2400" dirty="0">
                <a:latin typeface="Calibri" panose="020F0502020204030204" pitchFamily="34" charset="0"/>
                <a:ea typeface="Calibri" panose="020F0502020204030204" pitchFamily="34" charset="0"/>
                <a:cs typeface="Calibri" panose="020F0502020204030204" pitchFamily="34" charset="0"/>
              </a:rPr>
              <a:t>Vehicle Return Service</a:t>
            </a:r>
          </a:p>
          <a:p>
            <a:pPr lvl="1"/>
            <a:r>
              <a:rPr lang="en-US" sz="2400" dirty="0">
                <a:latin typeface="Calibri" panose="020F0502020204030204" pitchFamily="34" charset="0"/>
                <a:ea typeface="Calibri" panose="020F0502020204030204" pitchFamily="34" charset="0"/>
                <a:cs typeface="Calibri" panose="020F0502020204030204" pitchFamily="34" charset="0"/>
              </a:rPr>
              <a:t>Visit of Family Member or Friend</a:t>
            </a:r>
          </a:p>
          <a:p>
            <a:pPr lvl="1"/>
            <a:r>
              <a:rPr lang="en-US" sz="2400" dirty="0">
                <a:latin typeface="Calibri" panose="020F0502020204030204" pitchFamily="34" charset="0"/>
                <a:ea typeface="Calibri" panose="020F0502020204030204" pitchFamily="34" charset="0"/>
                <a:cs typeface="Calibri" panose="020F0502020204030204" pitchFamily="34" charset="0"/>
              </a:rPr>
              <a:t>Repatriation of Remains</a:t>
            </a:r>
          </a:p>
          <a:p>
            <a:r>
              <a:rPr lang="en-US" sz="2800" dirty="0">
                <a:latin typeface="Calibri" panose="020F0502020204030204" pitchFamily="34" charset="0"/>
                <a:ea typeface="Calibri" panose="020F0502020204030204" pitchFamily="34" charset="0"/>
                <a:cs typeface="Calibri" panose="020F0502020204030204" pitchFamily="34" charset="0"/>
              </a:rPr>
              <a:t>Website, </a:t>
            </a:r>
            <a:r>
              <a:rPr lang="en-US" sz="2800" u="sng" dirty="0">
                <a:latin typeface="Calibri" panose="020F0502020204030204" pitchFamily="34" charset="0"/>
                <a:ea typeface="Calibri" panose="020F0502020204030204" pitchFamily="34" charset="0"/>
                <a:cs typeface="Calibri" panose="020F0502020204030204" pitchFamily="34" charset="0"/>
                <a:hlinkClick r:id="rId2"/>
              </a:rPr>
              <a:t>Voya Travel Assistance</a:t>
            </a:r>
            <a:endParaRPr lang="en-US" sz="2800" dirty="0">
              <a:latin typeface="Calibri" panose="020F0502020204030204" pitchFamily="34" charset="0"/>
              <a:ea typeface="Calibri" panose="020F0502020204030204" pitchFamily="34" charset="0"/>
              <a:cs typeface="Calibri" panose="020F0502020204030204" pitchFamily="34" charset="0"/>
            </a:endParaRPr>
          </a:p>
          <a:p>
            <a:pPr marL="457200" lvl="1" indent="0">
              <a:buNone/>
            </a:pPr>
            <a:endParaRPr lang="en-US" sz="2400" dirty="0">
              <a:latin typeface="Calibri" panose="020F0502020204030204" pitchFamily="34" charset="0"/>
              <a:ea typeface="Calibri" panose="020F0502020204030204" pitchFamily="34" charset="0"/>
              <a:cs typeface="Calibri" panose="020F0502020204030204" pitchFamily="34" charset="0"/>
            </a:endParaRPr>
          </a:p>
          <a:p>
            <a:pPr marL="457200" lvl="1" indent="0">
              <a:buNone/>
            </a:pPr>
            <a:r>
              <a:rPr lang="en-US" sz="2400" dirty="0">
                <a:solidFill>
                  <a:srgbClr val="FF0000"/>
                </a:solidFill>
                <a:latin typeface="Calibri" panose="020F0502020204030204" pitchFamily="34" charset="0"/>
                <a:ea typeface="Calibri" panose="020F0502020204030204" pitchFamily="34" charset="0"/>
                <a:cs typeface="Calibri" panose="020F0502020204030204" pitchFamily="34" charset="0"/>
              </a:rPr>
              <a:t>*non-university employees only</a:t>
            </a:r>
          </a:p>
          <a:p>
            <a:pPr marL="0" marR="0" lvl="0" indent="0" algn="l" defTabSz="914400" rtl="0" eaLnBrk="1" fontAlgn="auto" latinLnBrk="0" hangingPunct="1">
              <a:lnSpc>
                <a:spcPct val="90000"/>
              </a:lnSpc>
              <a:spcBef>
                <a:spcPts val="1000"/>
              </a:spcBef>
              <a:spcAft>
                <a:spcPts val="0"/>
              </a:spcAft>
              <a:buClrTx/>
              <a:buSzTx/>
              <a:buNone/>
              <a:tabLst/>
              <a:defRPr/>
            </a:pPr>
            <a:endParaRPr kumimoji="0" lang="en-US" sz="2800" b="0" i="0" u="none" strike="noStrike" kern="1200" cap="none" spc="0" normalizeH="0" baseline="0" noProof="0" dirty="0">
              <a:ln>
                <a:noFill/>
              </a:ln>
              <a:solidFill>
                <a:srgbClr val="002060"/>
              </a:solidFill>
              <a:effectLst/>
              <a:uLnTx/>
              <a:uFillTx/>
              <a:latin typeface="Calibri" panose="020F0502020204030204"/>
              <a:ea typeface="+mn-ea"/>
              <a:cs typeface="+mn-cs"/>
            </a:endParaRPr>
          </a:p>
        </p:txBody>
      </p:sp>
      <p:pic>
        <p:nvPicPr>
          <p:cNvPr id="2" name="Picture 1">
            <a:extLst>
              <a:ext uri="{FF2B5EF4-FFF2-40B4-BE49-F238E27FC236}">
                <a16:creationId xmlns:a16="http://schemas.microsoft.com/office/drawing/2014/main" id="{3E7E8917-12C6-BBBB-9609-DC7E6071096A}"/>
              </a:ext>
            </a:extLst>
          </p:cNvPr>
          <p:cNvPicPr>
            <a:picLocks noChangeAspect="1"/>
          </p:cNvPicPr>
          <p:nvPr/>
        </p:nvPicPr>
        <p:blipFill>
          <a:blip r:embed="rId3"/>
          <a:stretch>
            <a:fillRect/>
          </a:stretch>
        </p:blipFill>
        <p:spPr>
          <a:xfrm>
            <a:off x="0" y="1021347"/>
            <a:ext cx="4607104" cy="5836653"/>
          </a:xfrm>
          <a:prstGeom prst="rect">
            <a:avLst/>
          </a:prstGeom>
        </p:spPr>
      </p:pic>
    </p:spTree>
    <p:extLst>
      <p:ext uri="{BB962C8B-B14F-4D97-AF65-F5344CB8AC3E}">
        <p14:creationId xmlns:p14="http://schemas.microsoft.com/office/powerpoint/2010/main" val="285558414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508DA13-75A8-0CEB-3866-4A4A51B4AC90}"/>
            </a:ext>
          </a:extLst>
        </p:cNvPr>
        <p:cNvGrpSpPr/>
        <p:nvPr/>
      </p:nvGrpSpPr>
      <p:grpSpPr>
        <a:xfrm>
          <a:off x="0" y="0"/>
          <a:ext cx="0" cy="0"/>
          <a:chOff x="0" y="0"/>
          <a:chExt cx="0" cy="0"/>
        </a:xfrm>
      </p:grpSpPr>
      <p:sp>
        <p:nvSpPr>
          <p:cNvPr id="5" name="Title 4">
            <a:extLst>
              <a:ext uri="{FF2B5EF4-FFF2-40B4-BE49-F238E27FC236}">
                <a16:creationId xmlns:a16="http://schemas.microsoft.com/office/drawing/2014/main" id="{5AB47484-F442-CBB0-1EEE-AF17D67F0823}"/>
              </a:ext>
            </a:extLst>
          </p:cNvPr>
          <p:cNvSpPr>
            <a:spLocks noGrp="1" noRot="1" noMove="1" noResize="1" noEditPoints="1" noAdjustHandles="1" noChangeArrowheads="1" noChangeShapeType="1"/>
          </p:cNvSpPr>
          <p:nvPr>
            <p:ph type="title"/>
          </p:nvPr>
        </p:nvSpPr>
        <p:spPr/>
        <p:txBody>
          <a:bodyPr/>
          <a:lstStyle/>
          <a:p>
            <a:r>
              <a:rPr lang="en-US" sz="4400" b="1" dirty="0">
                <a:solidFill>
                  <a:srgbClr val="FFFFFF"/>
                </a:solidFill>
                <a:latin typeface="Calibri" charset="0"/>
                <a:ea typeface="Calibri" charset="0"/>
                <a:cs typeface="Calibri" charset="0"/>
              </a:rPr>
              <a:t>Vision: Three Plan Options</a:t>
            </a:r>
            <a:endParaRPr lang="en-US" b="1" dirty="0">
              <a:latin typeface="Calibri" panose="020F0502020204030204" pitchFamily="34" charset="0"/>
              <a:ea typeface="Calibri" panose="020F0502020204030204" pitchFamily="34" charset="0"/>
              <a:cs typeface="Calibri" panose="020F0502020204030204" pitchFamily="34" charset="0"/>
            </a:endParaRPr>
          </a:p>
        </p:txBody>
      </p:sp>
      <p:sp>
        <p:nvSpPr>
          <p:cNvPr id="3" name="Slide Number Placeholder 2">
            <a:extLst>
              <a:ext uri="{FF2B5EF4-FFF2-40B4-BE49-F238E27FC236}">
                <a16:creationId xmlns:a16="http://schemas.microsoft.com/office/drawing/2014/main" id="{0FD29E45-4DEE-4605-9B65-33FB0461EC41}"/>
              </a:ext>
            </a:extLst>
          </p:cNvPr>
          <p:cNvSpPr>
            <a:spLocks noGrp="1" noRot="1" noMove="1" noResize="1" noEditPoints="1" noAdjustHandles="1" noChangeArrowheads="1" noChangeShapeType="1"/>
          </p:cNvSpPr>
          <p:nvPr>
            <p:ph type="sldNum" sz="quarter" idx="12"/>
          </p:nvPr>
        </p:nvSpPr>
        <p:spPr/>
        <p:txBody>
          <a:bodyPr/>
          <a:lstStyle/>
          <a:p>
            <a:fld id="{330EA680-D336-4FF7-8B7A-9848BB0A1C32}" type="slidenum">
              <a:rPr lang="en-US" smtClean="0"/>
              <a:pPr/>
              <a:t>19</a:t>
            </a:fld>
            <a:endParaRPr lang="en-US"/>
          </a:p>
        </p:txBody>
      </p:sp>
      <p:sp>
        <p:nvSpPr>
          <p:cNvPr id="6" name="Text Placeholder 5">
            <a:extLst>
              <a:ext uri="{FF2B5EF4-FFF2-40B4-BE49-F238E27FC236}">
                <a16:creationId xmlns:a16="http://schemas.microsoft.com/office/drawing/2014/main" id="{5C1AC5F4-66F4-8073-DFFE-0BCF0FEF2F84}"/>
              </a:ext>
            </a:extLst>
          </p:cNvPr>
          <p:cNvSpPr>
            <a:spLocks noGrp="1"/>
          </p:cNvSpPr>
          <p:nvPr>
            <p:ph type="body" sz="quarter" idx="13"/>
          </p:nvPr>
        </p:nvSpPr>
        <p:spPr>
          <a:xfrm>
            <a:off x="5394960" y="1381932"/>
            <a:ext cx="6390640" cy="4635281"/>
          </a:xfrm>
        </p:spPr>
        <p:txBody>
          <a:bodyPr/>
          <a:lstStyle/>
          <a:p>
            <a:pPr marL="0" marR="0" lvl="0" indent="0" algn="l" defTabSz="914400" rtl="0" eaLnBrk="1" fontAlgn="auto" latinLnBrk="0" hangingPunct="1">
              <a:lnSpc>
                <a:spcPct val="90000"/>
              </a:lnSpc>
              <a:spcBef>
                <a:spcPts val="1000"/>
              </a:spcBef>
              <a:spcAft>
                <a:spcPts val="0"/>
              </a:spcAft>
              <a:buClrTx/>
              <a:buSzTx/>
              <a:buNone/>
              <a:tabLst/>
              <a:defRPr/>
            </a:pPr>
            <a:r>
              <a:rPr kumimoji="0" lang="en-US" sz="1800" b="0" i="0" u="none" strike="noStrike" kern="1200" cap="none" spc="0" normalizeH="0" baseline="0" noProof="0" dirty="0">
                <a:ln>
                  <a:noFill/>
                </a:ln>
                <a:solidFill>
                  <a:srgbClr val="4472C4">
                    <a:lumMod val="50000"/>
                  </a:srgbClr>
                </a:solidFill>
                <a:effectLst/>
                <a:uLnTx/>
                <a:uFillTx/>
                <a:latin typeface="Calibri" panose="020F0502020204030204"/>
                <a:ea typeface="+mn-ea"/>
                <a:cs typeface="+mn-cs"/>
              </a:rPr>
              <a:t>(1) </a:t>
            </a:r>
            <a:r>
              <a:rPr kumimoji="0" lang="en-US" sz="1800" b="1" i="0" u="none" strike="noStrike" kern="1200" cap="none" spc="0" normalizeH="0" baseline="0" noProof="0" dirty="0">
                <a:ln>
                  <a:noFill/>
                </a:ln>
                <a:solidFill>
                  <a:srgbClr val="4472C4">
                    <a:lumMod val="50000"/>
                  </a:srgbClr>
                </a:solidFill>
                <a:effectLst/>
                <a:uLnTx/>
                <a:uFillTx/>
                <a:latin typeface="Calibri" panose="020F0502020204030204"/>
                <a:ea typeface="+mn-ea"/>
                <a:cs typeface="+mn-cs"/>
              </a:rPr>
              <a:t>Core Wellness</a:t>
            </a:r>
            <a:r>
              <a:rPr kumimoji="0" lang="en-US" sz="1800" b="0" i="0" u="none" strike="noStrike" kern="1200" cap="none" spc="0" normalizeH="0" baseline="0" noProof="0" dirty="0">
                <a:ln>
                  <a:noFill/>
                </a:ln>
                <a:solidFill>
                  <a:srgbClr val="4472C4">
                    <a:lumMod val="50000"/>
                  </a:srgbClr>
                </a:solidFill>
                <a:effectLst/>
                <a:uLnTx/>
                <a:uFillTx/>
                <a:latin typeface="Calibri" panose="020F0502020204030204"/>
                <a:ea typeface="+mn-ea"/>
                <a:cs typeface="+mn-cs"/>
              </a:rPr>
              <a:t>: $20 eye exam co-pay, discount on materials </a:t>
            </a:r>
          </a:p>
          <a:p>
            <a:pPr marL="742950" marR="0" lvl="1" indent="-285750" algn="l"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4472C4">
                    <a:lumMod val="50000"/>
                  </a:srgbClr>
                </a:solidFill>
                <a:effectLst/>
                <a:uLnTx/>
                <a:uFillTx/>
                <a:latin typeface="Calibri" panose="020F0502020204030204"/>
                <a:ea typeface="+mn-ea"/>
                <a:cs typeface="+mn-cs"/>
              </a:rPr>
              <a:t>Free to eligible state employees</a:t>
            </a:r>
          </a:p>
          <a:p>
            <a:pPr marL="742950" marR="0" lvl="1" indent="-285750" algn="l"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4472C4">
                    <a:lumMod val="50000"/>
                  </a:srgbClr>
                </a:solidFill>
                <a:effectLst/>
                <a:uLnTx/>
                <a:uFillTx/>
                <a:latin typeface="Calibri" panose="020F0502020204030204"/>
                <a:ea typeface="+mn-ea"/>
                <a:cs typeface="+mn-cs"/>
              </a:rPr>
              <a:t>Employees must enroll to receive employee only benefit</a:t>
            </a:r>
          </a:p>
          <a:p>
            <a:pPr marL="0" marR="0" lvl="0" indent="0" algn="l" defTabSz="914400" rtl="0" eaLnBrk="1" fontAlgn="auto" latinLnBrk="0" hangingPunct="1">
              <a:lnSpc>
                <a:spcPct val="90000"/>
              </a:lnSpc>
              <a:spcBef>
                <a:spcPts val="1000"/>
              </a:spcBef>
              <a:spcAft>
                <a:spcPts val="0"/>
              </a:spcAft>
              <a:buClrTx/>
              <a:buSzTx/>
              <a:buNone/>
              <a:tabLst/>
              <a:defRPr/>
            </a:pPr>
            <a:r>
              <a:rPr kumimoji="0" lang="en-US" sz="1800" b="0" i="0" u="none" strike="noStrike" kern="1200" cap="none" spc="0" normalizeH="0" baseline="0" noProof="0" dirty="0">
                <a:ln>
                  <a:noFill/>
                </a:ln>
                <a:solidFill>
                  <a:srgbClr val="4472C4">
                    <a:lumMod val="50000"/>
                  </a:srgbClr>
                </a:solidFill>
                <a:effectLst/>
                <a:uLnTx/>
                <a:uFillTx/>
                <a:latin typeface="Calibri" panose="020F0502020204030204"/>
                <a:ea typeface="+mn-ea"/>
                <a:cs typeface="+mn-cs"/>
              </a:rPr>
              <a:t>(2) </a:t>
            </a:r>
            <a:r>
              <a:rPr kumimoji="0" lang="en-US" sz="1800" b="1" i="0" u="none" strike="noStrike" kern="1200" cap="none" spc="0" normalizeH="0" baseline="0" noProof="0" dirty="0">
                <a:ln>
                  <a:noFill/>
                </a:ln>
                <a:solidFill>
                  <a:srgbClr val="4472C4">
                    <a:lumMod val="50000"/>
                  </a:srgbClr>
                </a:solidFill>
                <a:effectLst/>
                <a:uLnTx/>
                <a:uFillTx/>
                <a:latin typeface="Calibri" panose="020F0502020204030204"/>
                <a:ea typeface="+mn-ea"/>
                <a:cs typeface="+mn-cs"/>
              </a:rPr>
              <a:t>Basic Plan </a:t>
            </a:r>
            <a:r>
              <a:rPr kumimoji="0" lang="en-US" sz="1800" b="0" i="0" u="none" strike="noStrike" kern="1200" cap="none" spc="0" normalizeH="0" baseline="0" noProof="0" dirty="0">
                <a:ln>
                  <a:noFill/>
                </a:ln>
                <a:solidFill>
                  <a:srgbClr val="4472C4">
                    <a:lumMod val="50000"/>
                  </a:srgbClr>
                </a:solidFill>
                <a:effectLst/>
                <a:uLnTx/>
                <a:uFillTx/>
                <a:latin typeface="Calibri" panose="020F0502020204030204"/>
                <a:ea typeface="+mn-ea"/>
                <a:cs typeface="+mn-cs"/>
              </a:rPr>
              <a:t>and</a:t>
            </a:r>
            <a:r>
              <a:rPr kumimoji="0" lang="en-US" sz="1800" b="1" i="0" u="none" strike="noStrike" kern="1200" cap="none" spc="0" normalizeH="0" baseline="0" noProof="0" dirty="0">
                <a:ln>
                  <a:noFill/>
                </a:ln>
                <a:solidFill>
                  <a:srgbClr val="4472C4">
                    <a:lumMod val="50000"/>
                  </a:srgbClr>
                </a:solidFill>
                <a:effectLst/>
                <a:uLnTx/>
                <a:uFillTx/>
                <a:latin typeface="Calibri" panose="020F0502020204030204"/>
                <a:ea typeface="+mn-ea"/>
                <a:cs typeface="+mn-cs"/>
              </a:rPr>
              <a:t> </a:t>
            </a:r>
            <a:r>
              <a:rPr kumimoji="0" lang="en-US" sz="1800" b="0" i="0" u="none" strike="noStrike" kern="1200" cap="none" spc="0" normalizeH="0" baseline="0" noProof="0" dirty="0">
                <a:ln>
                  <a:noFill/>
                </a:ln>
                <a:solidFill>
                  <a:srgbClr val="4472C4">
                    <a:lumMod val="50000"/>
                  </a:srgbClr>
                </a:solidFill>
                <a:effectLst/>
                <a:uLnTx/>
                <a:uFillTx/>
                <a:latin typeface="Calibri" panose="020F0502020204030204"/>
                <a:ea typeface="+mn-ea"/>
                <a:cs typeface="+mn-cs"/>
              </a:rPr>
              <a:t>(3) </a:t>
            </a:r>
            <a:r>
              <a:rPr kumimoji="0" lang="en-US" sz="1800" b="1" i="0" u="none" strike="noStrike" kern="1200" cap="none" spc="0" normalizeH="0" baseline="0" noProof="0" dirty="0">
                <a:ln>
                  <a:noFill/>
                </a:ln>
                <a:solidFill>
                  <a:srgbClr val="4472C4">
                    <a:lumMod val="50000"/>
                  </a:srgbClr>
                </a:solidFill>
                <a:effectLst/>
                <a:uLnTx/>
                <a:uFillTx/>
                <a:latin typeface="Calibri" panose="020F0502020204030204"/>
                <a:ea typeface="+mn-ea"/>
                <a:cs typeface="+mn-cs"/>
              </a:rPr>
              <a:t>Enhanced Plan</a:t>
            </a:r>
            <a:r>
              <a:rPr kumimoji="0" lang="en-US" sz="1800" b="0" i="0" u="none" strike="noStrike" kern="1200" cap="none" spc="0" normalizeH="0" baseline="0" noProof="0" dirty="0">
                <a:ln>
                  <a:noFill/>
                </a:ln>
                <a:solidFill>
                  <a:srgbClr val="4472C4">
                    <a:lumMod val="50000"/>
                  </a:srgbClr>
                </a:solidFill>
                <a:effectLst/>
                <a:uLnTx/>
                <a:uFillTx/>
                <a:latin typeface="Calibri" panose="020F0502020204030204"/>
                <a:ea typeface="+mn-ea"/>
                <a:cs typeface="+mn-cs"/>
              </a:rPr>
              <a:t> </a:t>
            </a:r>
          </a:p>
          <a:p>
            <a:pPr marL="0" marR="0" lvl="0" indent="0" algn="l" defTabSz="914400" rtl="0" eaLnBrk="1" fontAlgn="auto" latinLnBrk="0" hangingPunct="1">
              <a:lnSpc>
                <a:spcPct val="90000"/>
              </a:lnSpc>
              <a:spcBef>
                <a:spcPts val="1000"/>
              </a:spcBef>
              <a:spcAft>
                <a:spcPts val="0"/>
              </a:spcAft>
              <a:buClrTx/>
              <a:buSzTx/>
              <a:buNone/>
              <a:tabLst/>
              <a:defRPr/>
            </a:pPr>
            <a:r>
              <a:rPr kumimoji="0" lang="en-US" sz="1800" b="0" i="0" u="none" strike="noStrike" kern="1200" cap="none" spc="0" normalizeH="0" baseline="0" noProof="0" dirty="0">
                <a:ln>
                  <a:noFill/>
                </a:ln>
                <a:solidFill>
                  <a:srgbClr val="4472C4">
                    <a:lumMod val="50000"/>
                  </a:srgbClr>
                </a:solidFill>
                <a:effectLst/>
                <a:uLnTx/>
                <a:uFillTx/>
                <a:latin typeface="Calibri" panose="020F0502020204030204"/>
                <a:ea typeface="+mn-ea"/>
                <a:cs typeface="+mn-cs"/>
              </a:rPr>
              <a:t>include routine eye exam and materials coverage for employees and their dependents</a:t>
            </a:r>
          </a:p>
          <a:p>
            <a:pPr marL="742950" marR="0" lvl="1" indent="-285750" algn="l"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kumimoji="0" lang="en-US" sz="1800" b="1" i="0" u="none" strike="noStrike" kern="1200" cap="none" spc="0" normalizeH="0" baseline="0" noProof="0" dirty="0">
                <a:ln>
                  <a:noFill/>
                </a:ln>
                <a:solidFill>
                  <a:srgbClr val="4472C4">
                    <a:lumMod val="50000"/>
                  </a:srgbClr>
                </a:solidFill>
                <a:effectLst/>
                <a:uLnTx/>
                <a:uFillTx/>
                <a:latin typeface="Calibri" panose="020F0502020204030204"/>
                <a:ea typeface="+mn-ea"/>
                <a:cs typeface="+mn-cs"/>
              </a:rPr>
              <a:t> </a:t>
            </a:r>
            <a:r>
              <a:rPr kumimoji="0" lang="en-US" sz="1800" b="0" i="0" u="none" strike="noStrike" kern="1200" cap="none" spc="0" normalizeH="0" baseline="0" noProof="0" dirty="0">
                <a:ln>
                  <a:noFill/>
                </a:ln>
                <a:solidFill>
                  <a:srgbClr val="4472C4">
                    <a:lumMod val="50000"/>
                  </a:srgbClr>
                </a:solidFill>
                <a:effectLst/>
                <a:uLnTx/>
                <a:uFillTx/>
                <a:latin typeface="Calibri" panose="020F0502020204030204"/>
                <a:ea typeface="+mn-ea"/>
                <a:cs typeface="+mn-cs"/>
              </a:rPr>
              <a:t>Frame allowance:</a:t>
            </a:r>
          </a:p>
          <a:p>
            <a:pPr marL="1200150" marR="0" lvl="2" indent="-285750" algn="l"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kumimoji="0" lang="en-US" b="0" i="0" u="none" strike="noStrike" kern="1200" cap="none" spc="0" normalizeH="0" baseline="0" noProof="0" dirty="0">
                <a:ln>
                  <a:noFill/>
                </a:ln>
                <a:solidFill>
                  <a:srgbClr val="4472C4">
                    <a:lumMod val="50000"/>
                  </a:srgbClr>
                </a:solidFill>
                <a:effectLst/>
                <a:uLnTx/>
                <a:uFillTx/>
                <a:latin typeface="Calibri" panose="020F0502020204030204"/>
                <a:ea typeface="+mn-ea"/>
                <a:cs typeface="+mn-cs"/>
              </a:rPr>
              <a:t>Basic - $125 once every 24 months</a:t>
            </a:r>
          </a:p>
          <a:p>
            <a:pPr marL="1200150" marR="0" lvl="2" indent="-285750" algn="l"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kumimoji="0" lang="en-US" b="0" i="0" u="none" strike="noStrike" kern="1200" cap="none" spc="0" normalizeH="0" baseline="0" noProof="0" dirty="0">
                <a:ln>
                  <a:noFill/>
                </a:ln>
                <a:solidFill>
                  <a:srgbClr val="4472C4">
                    <a:lumMod val="50000"/>
                  </a:srgbClr>
                </a:solidFill>
                <a:effectLst/>
                <a:uLnTx/>
                <a:uFillTx/>
                <a:latin typeface="Calibri" panose="020F0502020204030204"/>
                <a:ea typeface="+mn-ea"/>
                <a:cs typeface="+mn-cs"/>
              </a:rPr>
              <a:t>Enhanced - $200 once every year</a:t>
            </a:r>
          </a:p>
          <a:p>
            <a:pPr marL="742950" marR="0" lvl="1" indent="-285750" algn="l"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4472C4">
                    <a:lumMod val="50000"/>
                  </a:srgbClr>
                </a:solidFill>
                <a:effectLst/>
                <a:uLnTx/>
                <a:uFillTx/>
                <a:latin typeface="Calibri" panose="020F0502020204030204"/>
                <a:ea typeface="+mn-ea"/>
                <a:cs typeface="+mn-cs"/>
              </a:rPr>
              <a:t>Contact lenses allowance:</a:t>
            </a:r>
          </a:p>
          <a:p>
            <a:pPr marL="1200150" marR="0" lvl="2" indent="-285750" algn="l"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kumimoji="0" lang="en-US" b="0" i="0" u="none" strike="noStrike" kern="1200" cap="none" spc="0" normalizeH="0" baseline="0" noProof="0" dirty="0">
                <a:ln>
                  <a:noFill/>
                </a:ln>
                <a:solidFill>
                  <a:srgbClr val="4472C4">
                    <a:lumMod val="50000"/>
                  </a:srgbClr>
                </a:solidFill>
                <a:effectLst/>
                <a:uLnTx/>
                <a:uFillTx/>
                <a:latin typeface="Calibri" panose="020F0502020204030204"/>
                <a:ea typeface="+mn-ea"/>
                <a:cs typeface="+mn-cs"/>
              </a:rPr>
              <a:t>Basic - $120 per year</a:t>
            </a:r>
          </a:p>
          <a:p>
            <a:pPr marL="1200150" marR="0" lvl="2" indent="-285750" algn="l"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kumimoji="0" lang="en-US" b="0" i="0" u="none" strike="noStrike" kern="1200" cap="none" spc="0" normalizeH="0" baseline="0" noProof="0" dirty="0">
                <a:ln>
                  <a:noFill/>
                </a:ln>
                <a:solidFill>
                  <a:srgbClr val="4472C4">
                    <a:lumMod val="50000"/>
                  </a:srgbClr>
                </a:solidFill>
                <a:effectLst/>
                <a:uLnTx/>
                <a:uFillTx/>
                <a:latin typeface="Calibri" panose="020F0502020204030204"/>
                <a:ea typeface="+mn-ea"/>
                <a:cs typeface="+mn-cs"/>
              </a:rPr>
              <a:t>Enhanced - $175 per year</a:t>
            </a:r>
          </a:p>
          <a:p>
            <a:pPr marL="285750" marR="0" lvl="0" indent="-28575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4472C4">
                    <a:lumMod val="50000"/>
                  </a:srgbClr>
                </a:solidFill>
                <a:effectLst/>
                <a:uLnTx/>
                <a:uFillTx/>
                <a:latin typeface="Calibri" panose="020F0502020204030204"/>
                <a:ea typeface="+mn-ea"/>
                <a:cs typeface="+mn-cs"/>
              </a:rPr>
              <a:t>Hearing Health Care and LASIK benefits included on all three coverage levels</a:t>
            </a:r>
          </a:p>
          <a:p>
            <a:pPr marL="285750" marR="0" lvl="0" indent="-28575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2060"/>
                </a:solidFill>
                <a:effectLst/>
                <a:uLnTx/>
                <a:uFillTx/>
                <a:latin typeface="Calibri" panose="020F0502020204030204"/>
                <a:ea typeface="+mn-ea"/>
                <a:cs typeface="+mn-cs"/>
              </a:rPr>
              <a:t>Know Before You Go Tool,</a:t>
            </a:r>
          </a:p>
          <a:p>
            <a:pPr marL="0" marR="0" lvl="0" indent="0" algn="l" defTabSz="914400" rtl="0" eaLnBrk="1" fontAlgn="auto" latinLnBrk="0" hangingPunct="1">
              <a:lnSpc>
                <a:spcPct val="90000"/>
              </a:lnSpc>
              <a:spcBef>
                <a:spcPts val="1000"/>
              </a:spcBef>
              <a:spcAft>
                <a:spcPts val="0"/>
              </a:spcAft>
              <a:buClrTx/>
              <a:buSzTx/>
              <a:buFont typeface="Arial"/>
              <a:buNone/>
              <a:tabLst/>
              <a:defRPr/>
            </a:pPr>
            <a:r>
              <a:rPr kumimoji="0" lang="en-US" sz="1800" b="0" i="0" u="none" strike="noStrike" kern="1200" cap="none" spc="0" normalizeH="0" baseline="0" noProof="0" dirty="0">
                <a:ln>
                  <a:noFill/>
                </a:ln>
                <a:solidFill>
                  <a:srgbClr val="002060"/>
                </a:solidFill>
                <a:effectLst/>
                <a:uLnTx/>
                <a:uFillTx/>
                <a:latin typeface="Calibri" panose="020F0502020204030204"/>
                <a:ea typeface="+mn-ea"/>
                <a:cs typeface="+mn-cs"/>
              </a:rPr>
              <a:t>     </a:t>
            </a:r>
            <a:r>
              <a:rPr kumimoji="0" lang="en-US" sz="1800" b="0" i="0" u="none" strike="noStrike" kern="1200" cap="none" spc="0" normalizeH="0" baseline="0" noProof="0" dirty="0">
                <a:ln>
                  <a:noFill/>
                </a:ln>
                <a:solidFill>
                  <a:srgbClr val="002060"/>
                </a:solidFill>
                <a:effectLst/>
                <a:uLnTx/>
                <a:uFillTx/>
                <a:latin typeface="Calibri" panose="020F0502020204030204"/>
                <a:ea typeface="+mn-ea"/>
                <a:cs typeface="+mn-cs"/>
                <a:hlinkClick r:id="rId2"/>
              </a:rPr>
              <a:t>https://oshr.nc.gov/eyemed-know-you-go/open</a:t>
            </a:r>
            <a:r>
              <a:rPr kumimoji="0" lang="en-US" sz="1800" b="0" i="0" u="none" strike="noStrike" kern="1200" cap="none" spc="0" normalizeH="0" baseline="0" noProof="0" dirty="0">
                <a:ln>
                  <a:noFill/>
                </a:ln>
                <a:solidFill>
                  <a:srgbClr val="002060"/>
                </a:solidFill>
                <a:effectLst/>
                <a:uLnTx/>
                <a:uFillTx/>
                <a:latin typeface="Calibri" panose="020F0502020204030204"/>
                <a:ea typeface="+mn-ea"/>
                <a:cs typeface="+mn-cs"/>
              </a:rPr>
              <a:t> </a:t>
            </a:r>
          </a:p>
          <a:p>
            <a:pPr marL="0" marR="0" lvl="0" indent="0" algn="l" defTabSz="914400" rtl="0" eaLnBrk="1" fontAlgn="auto" latinLnBrk="0" hangingPunct="1">
              <a:lnSpc>
                <a:spcPct val="90000"/>
              </a:lnSpc>
              <a:spcBef>
                <a:spcPts val="1000"/>
              </a:spcBef>
              <a:spcAft>
                <a:spcPts val="0"/>
              </a:spcAft>
              <a:buClrTx/>
              <a:buSzTx/>
              <a:buNone/>
              <a:tabLst/>
              <a:defRPr/>
            </a:pPr>
            <a:endParaRPr kumimoji="0" lang="en-US" sz="2800" b="0" i="0" u="none" strike="noStrike" kern="1200" cap="none" spc="0" normalizeH="0" baseline="0" noProof="0" dirty="0">
              <a:ln>
                <a:noFill/>
              </a:ln>
              <a:solidFill>
                <a:srgbClr val="002060"/>
              </a:solidFill>
              <a:effectLst/>
              <a:uLnTx/>
              <a:uFillTx/>
              <a:latin typeface="Calibri" panose="020F0502020204030204"/>
              <a:ea typeface="+mn-ea"/>
              <a:cs typeface="+mn-cs"/>
            </a:endParaRPr>
          </a:p>
        </p:txBody>
      </p:sp>
      <p:pic>
        <p:nvPicPr>
          <p:cNvPr id="4" name="Content Placeholder 6">
            <a:extLst>
              <a:ext uri="{FF2B5EF4-FFF2-40B4-BE49-F238E27FC236}">
                <a16:creationId xmlns:a16="http://schemas.microsoft.com/office/drawing/2014/main" id="{6DDA7246-643E-2D15-AE65-FE968890FCC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30862" y="3730399"/>
            <a:ext cx="4932018" cy="2772593"/>
          </a:xfrm>
          <a:prstGeom prst="rect">
            <a:avLst/>
          </a:prstGeom>
        </p:spPr>
      </p:pic>
    </p:spTree>
    <p:extLst>
      <p:ext uri="{BB962C8B-B14F-4D97-AF65-F5344CB8AC3E}">
        <p14:creationId xmlns:p14="http://schemas.microsoft.com/office/powerpoint/2010/main" val="115219221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0F4424-8A4C-C94E-C250-D3EAEF91AABF}"/>
            </a:ext>
          </a:extLst>
        </p:cNvPr>
        <p:cNvGrpSpPr/>
        <p:nvPr/>
      </p:nvGrpSpPr>
      <p:grpSpPr>
        <a:xfrm>
          <a:off x="0" y="0"/>
          <a:ext cx="0" cy="0"/>
          <a:chOff x="0" y="0"/>
          <a:chExt cx="0" cy="0"/>
        </a:xfrm>
      </p:grpSpPr>
      <p:sp>
        <p:nvSpPr>
          <p:cNvPr id="5" name="Title 4">
            <a:extLst>
              <a:ext uri="{FF2B5EF4-FFF2-40B4-BE49-F238E27FC236}">
                <a16:creationId xmlns:a16="http://schemas.microsoft.com/office/drawing/2014/main" id="{487923CA-64B4-B8BF-5521-C1214513B658}"/>
              </a:ext>
            </a:extLst>
          </p:cNvPr>
          <p:cNvSpPr>
            <a:spLocks noGrp="1" noRot="1" noMove="1" noResize="1" noEditPoints="1" noAdjustHandles="1" noChangeArrowheads="1" noChangeShapeType="1"/>
          </p:cNvSpPr>
          <p:nvPr>
            <p:ph type="title"/>
          </p:nvPr>
        </p:nvSpPr>
        <p:spPr/>
        <p:txBody>
          <a:bodyPr/>
          <a:lstStyle/>
          <a:p>
            <a:r>
              <a:rPr lang="en-US" sz="4400" b="1" dirty="0">
                <a:solidFill>
                  <a:srgbClr val="FFFFFF"/>
                </a:solidFill>
                <a:latin typeface="Calibri" charset="0"/>
                <a:ea typeface="Calibri" charset="0"/>
                <a:cs typeface="Calibri" charset="0"/>
              </a:rPr>
              <a:t>NCFlex Voluntary Disability</a:t>
            </a:r>
            <a:r>
              <a:rPr lang="en-US" sz="4400" b="1" dirty="0">
                <a:solidFill>
                  <a:srgbClr val="FF0000"/>
                </a:solidFill>
                <a:latin typeface="Calibri" charset="0"/>
                <a:ea typeface="Calibri" charset="0"/>
                <a:cs typeface="Calibri" charset="0"/>
              </a:rPr>
              <a:t>*</a:t>
            </a:r>
            <a:endParaRPr lang="en-US" b="1" dirty="0">
              <a:solidFill>
                <a:srgbClr val="FF0000"/>
              </a:solidFill>
              <a:latin typeface="Calibri" panose="020F0502020204030204" pitchFamily="34" charset="0"/>
              <a:ea typeface="Calibri" panose="020F0502020204030204" pitchFamily="34" charset="0"/>
              <a:cs typeface="Calibri" panose="020F0502020204030204" pitchFamily="34" charset="0"/>
            </a:endParaRPr>
          </a:p>
        </p:txBody>
      </p:sp>
      <p:sp>
        <p:nvSpPr>
          <p:cNvPr id="3" name="Slide Number Placeholder 2">
            <a:extLst>
              <a:ext uri="{FF2B5EF4-FFF2-40B4-BE49-F238E27FC236}">
                <a16:creationId xmlns:a16="http://schemas.microsoft.com/office/drawing/2014/main" id="{E6FE4BC7-99F9-6BFE-0BA9-6144D1E08874}"/>
              </a:ext>
            </a:extLst>
          </p:cNvPr>
          <p:cNvSpPr>
            <a:spLocks noGrp="1" noRot="1" noMove="1" noResize="1" noEditPoints="1" noAdjustHandles="1" noChangeArrowheads="1" noChangeShapeType="1"/>
          </p:cNvSpPr>
          <p:nvPr>
            <p:ph type="sldNum" sz="quarter" idx="12"/>
          </p:nvPr>
        </p:nvSpPr>
        <p:spPr/>
        <p:txBody>
          <a:bodyPr/>
          <a:lstStyle/>
          <a:p>
            <a:fld id="{330EA680-D336-4FF7-8B7A-9848BB0A1C32}" type="slidenum">
              <a:rPr lang="en-US" smtClean="0"/>
              <a:pPr/>
              <a:t>20</a:t>
            </a:fld>
            <a:endParaRPr lang="en-US"/>
          </a:p>
        </p:txBody>
      </p:sp>
      <p:sp>
        <p:nvSpPr>
          <p:cNvPr id="6" name="Text Placeholder 5">
            <a:extLst>
              <a:ext uri="{FF2B5EF4-FFF2-40B4-BE49-F238E27FC236}">
                <a16:creationId xmlns:a16="http://schemas.microsoft.com/office/drawing/2014/main" id="{17A384B4-1E14-189E-A3A9-B664C8BABF5D}"/>
              </a:ext>
            </a:extLst>
          </p:cNvPr>
          <p:cNvSpPr>
            <a:spLocks noGrp="1"/>
          </p:cNvSpPr>
          <p:nvPr>
            <p:ph type="body" sz="quarter" idx="13"/>
          </p:nvPr>
        </p:nvSpPr>
        <p:spPr>
          <a:xfrm>
            <a:off x="5394960" y="1381932"/>
            <a:ext cx="6390640" cy="4635281"/>
          </a:xfrm>
        </p:spPr>
        <p:txBody>
          <a:bodyPr/>
          <a:lstStyle/>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Information Chart in NCFlex Benefits Enrollment Guide</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Short Term Period</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Long Term Period</a:t>
            </a:r>
          </a:p>
          <a:p>
            <a:pPr marL="742950" marR="0" lvl="1"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Until Normal Social Security Retirement Age</a:t>
            </a:r>
          </a:p>
          <a:p>
            <a:pPr marL="457200" marR="0" lvl="1"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FF0000"/>
                </a:solidFill>
                <a:effectLst/>
                <a:uLnTx/>
                <a:uFillTx/>
                <a:latin typeface="Calibri" panose="020F0502020204030204"/>
                <a:ea typeface="+mn-ea"/>
                <a:cs typeface="+mn-cs"/>
              </a:rPr>
              <a:t>     </a:t>
            </a:r>
            <a:r>
              <a:rPr kumimoji="0" lang="en-US" sz="2000" b="0" i="0" u="none" strike="noStrike" kern="1200" cap="none" spc="0" normalizeH="0" baseline="0" noProof="0" dirty="0">
                <a:ln>
                  <a:noFill/>
                </a:ln>
                <a:solidFill>
                  <a:srgbClr val="FF0000"/>
                </a:solidFill>
                <a:effectLst/>
                <a:uLnTx/>
                <a:uFillTx/>
                <a:latin typeface="Calibri" panose="020F0502020204030204"/>
                <a:ea typeface="+mn-ea"/>
                <a:cs typeface="+mn-cs"/>
              </a:rPr>
              <a:t>*non-university employees only</a:t>
            </a:r>
          </a:p>
        </p:txBody>
      </p:sp>
      <p:pic>
        <p:nvPicPr>
          <p:cNvPr id="2" name="Picture 1">
            <a:extLst>
              <a:ext uri="{FF2B5EF4-FFF2-40B4-BE49-F238E27FC236}">
                <a16:creationId xmlns:a16="http://schemas.microsoft.com/office/drawing/2014/main" id="{DC37A5ED-96BC-205E-7275-AB65EF397294}"/>
              </a:ext>
            </a:extLst>
          </p:cNvPr>
          <p:cNvPicPr>
            <a:picLocks noChangeAspect="1"/>
          </p:cNvPicPr>
          <p:nvPr/>
        </p:nvPicPr>
        <p:blipFill>
          <a:blip r:embed="rId2"/>
          <a:stretch>
            <a:fillRect/>
          </a:stretch>
        </p:blipFill>
        <p:spPr>
          <a:xfrm>
            <a:off x="0" y="1150164"/>
            <a:ext cx="5218594" cy="5707836"/>
          </a:xfrm>
          <a:prstGeom prst="rect">
            <a:avLst/>
          </a:prstGeom>
          <a:ln>
            <a:solidFill>
              <a:schemeClr val="accent1"/>
            </a:solidFill>
          </a:ln>
        </p:spPr>
      </p:pic>
    </p:spTree>
    <p:extLst>
      <p:ext uri="{BB962C8B-B14F-4D97-AF65-F5344CB8AC3E}">
        <p14:creationId xmlns:p14="http://schemas.microsoft.com/office/powerpoint/2010/main" val="289717263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A302C-A0C9-3525-3662-F8B9C7CBDD22}"/>
            </a:ext>
          </a:extLst>
        </p:cNvPr>
        <p:cNvGrpSpPr/>
        <p:nvPr/>
      </p:nvGrpSpPr>
      <p:grpSpPr>
        <a:xfrm>
          <a:off x="0" y="0"/>
          <a:ext cx="0" cy="0"/>
          <a:chOff x="0" y="0"/>
          <a:chExt cx="0" cy="0"/>
        </a:xfrm>
      </p:grpSpPr>
      <p:sp>
        <p:nvSpPr>
          <p:cNvPr id="5" name="Title 4">
            <a:extLst>
              <a:ext uri="{FF2B5EF4-FFF2-40B4-BE49-F238E27FC236}">
                <a16:creationId xmlns:a16="http://schemas.microsoft.com/office/drawing/2014/main" id="{376453AF-4846-76B9-005A-A3BEC43C26F2}"/>
              </a:ext>
            </a:extLst>
          </p:cNvPr>
          <p:cNvSpPr>
            <a:spLocks noGrp="1" noRot="1" noMove="1" noResize="1" noEditPoints="1" noAdjustHandles="1" noChangeArrowheads="1" noChangeShapeType="1"/>
          </p:cNvSpPr>
          <p:nvPr>
            <p:ph type="title"/>
          </p:nvPr>
        </p:nvSpPr>
        <p:spPr/>
        <p:txBody>
          <a:bodyPr/>
          <a:lstStyle/>
          <a:p>
            <a:r>
              <a:rPr kumimoji="0" lang="en-US" b="1" i="0" u="none" strike="noStrike" kern="1200" cap="none" spc="0" normalizeH="0" baseline="0" noProof="0" dirty="0">
                <a:ln>
                  <a:noFill/>
                </a:ln>
                <a:solidFill>
                  <a:srgbClr val="FFFFFF"/>
                </a:solidFill>
                <a:effectLst/>
                <a:uLnTx/>
                <a:uFillTx/>
                <a:latin typeface="Calibri" charset="0"/>
                <a:ea typeface="Calibri" charset="0"/>
                <a:cs typeface="Calibri" charset="0"/>
              </a:rPr>
              <a:t>Additional Features for </a:t>
            </a:r>
            <a:br>
              <a:rPr kumimoji="0" lang="en-US" b="1" i="0" u="none" strike="noStrike" kern="1200" cap="none" spc="0" normalizeH="0" baseline="0" noProof="0" dirty="0">
                <a:ln>
                  <a:noFill/>
                </a:ln>
                <a:solidFill>
                  <a:srgbClr val="FFFFFF"/>
                </a:solidFill>
                <a:effectLst/>
                <a:uLnTx/>
                <a:uFillTx/>
                <a:latin typeface="Calibri" charset="0"/>
                <a:ea typeface="Calibri" charset="0"/>
                <a:cs typeface="Calibri" charset="0"/>
              </a:rPr>
            </a:br>
            <a:r>
              <a:rPr kumimoji="0" lang="en-US" b="1" i="0" u="none" strike="noStrike" kern="1200" cap="none" spc="0" normalizeH="0" baseline="0" noProof="0" dirty="0">
                <a:ln>
                  <a:noFill/>
                </a:ln>
                <a:solidFill>
                  <a:srgbClr val="FFFFFF"/>
                </a:solidFill>
                <a:effectLst/>
                <a:uLnTx/>
                <a:uFillTx/>
                <a:latin typeface="Calibri" charset="0"/>
                <a:ea typeface="Calibri" charset="0"/>
                <a:cs typeface="Calibri" charset="0"/>
              </a:rPr>
              <a:t>NCFlex Voluntary Short-Term Disability</a:t>
            </a:r>
            <a:endParaRPr lang="en-US" sz="3200" b="1" dirty="0">
              <a:solidFill>
                <a:srgbClr val="FFFFFF"/>
              </a:solidFill>
              <a:latin typeface="Calibri" panose="020F0502020204030204" pitchFamily="34" charset="0"/>
              <a:ea typeface="Calibri" panose="020F0502020204030204" pitchFamily="34" charset="0"/>
              <a:cs typeface="Calibri" panose="020F0502020204030204" pitchFamily="34" charset="0"/>
            </a:endParaRPr>
          </a:p>
        </p:txBody>
      </p:sp>
      <p:sp>
        <p:nvSpPr>
          <p:cNvPr id="3" name="Slide Number Placeholder 2">
            <a:extLst>
              <a:ext uri="{FF2B5EF4-FFF2-40B4-BE49-F238E27FC236}">
                <a16:creationId xmlns:a16="http://schemas.microsoft.com/office/drawing/2014/main" id="{43EAEAEE-8A2D-A9AF-213A-38964AD826C2}"/>
              </a:ext>
            </a:extLst>
          </p:cNvPr>
          <p:cNvSpPr>
            <a:spLocks noGrp="1" noRot="1" noMove="1" noResize="1" noEditPoints="1" noAdjustHandles="1" noChangeArrowheads="1" noChangeShapeType="1"/>
          </p:cNvSpPr>
          <p:nvPr>
            <p:ph type="sldNum" sz="quarter" idx="12"/>
          </p:nvPr>
        </p:nvSpPr>
        <p:spPr/>
        <p:txBody>
          <a:bodyPr/>
          <a:lstStyle/>
          <a:p>
            <a:fld id="{330EA680-D336-4FF7-8B7A-9848BB0A1C32}" type="slidenum">
              <a:rPr lang="en-US" smtClean="0"/>
              <a:pPr/>
              <a:t>21</a:t>
            </a:fld>
            <a:endParaRPr lang="en-US"/>
          </a:p>
        </p:txBody>
      </p:sp>
      <p:sp>
        <p:nvSpPr>
          <p:cNvPr id="6" name="Text Placeholder 5">
            <a:extLst>
              <a:ext uri="{FF2B5EF4-FFF2-40B4-BE49-F238E27FC236}">
                <a16:creationId xmlns:a16="http://schemas.microsoft.com/office/drawing/2014/main" id="{BFA41A7C-0FBE-6E1D-54D6-166EE7FB8245}"/>
              </a:ext>
            </a:extLst>
          </p:cNvPr>
          <p:cNvSpPr>
            <a:spLocks noGrp="1"/>
          </p:cNvSpPr>
          <p:nvPr>
            <p:ph type="body" sz="quarter" idx="13"/>
          </p:nvPr>
        </p:nvSpPr>
        <p:spPr>
          <a:xfrm>
            <a:off x="477520" y="1595292"/>
            <a:ext cx="11236960" cy="4635281"/>
          </a:xfrm>
        </p:spPr>
        <p:txBody>
          <a:bodyPr/>
          <a:lstStyle/>
          <a:p>
            <a:pPr marL="228600" marR="0" lvl="0" indent="-228600" algn="l" defTabSz="914400" rtl="0" eaLnBrk="1" fontAlgn="auto" latinLnBrk="0" hangingPunct="1">
              <a:lnSpc>
                <a:spcPct val="90000"/>
              </a:lnSpc>
              <a:spcBef>
                <a:spcPts val="1000"/>
              </a:spcBef>
              <a:spcAft>
                <a:spcPts val="0"/>
              </a:spcAft>
              <a:buClrTx/>
              <a:buSzTx/>
              <a:buFont typeface="Arial"/>
              <a:buChar char="•"/>
              <a:tabLst/>
              <a:defRPr/>
            </a:pPr>
            <a:r>
              <a:rPr kumimoji="0" lang="en-US" sz="3600" b="0" i="0" u="none" strike="noStrike" kern="1200" cap="none" spc="0" normalizeH="0" baseline="0" noProof="0" dirty="0">
                <a:ln>
                  <a:noFill/>
                </a:ln>
                <a:solidFill>
                  <a:srgbClr val="4472C4">
                    <a:lumMod val="50000"/>
                  </a:srgbClr>
                </a:solidFill>
                <a:effectLst/>
                <a:uLnTx/>
                <a:uFillTx/>
                <a:latin typeface="Calibri" panose="020F0502020204030204"/>
                <a:ea typeface="+mn-ea"/>
                <a:cs typeface="+mn-cs"/>
              </a:rPr>
              <a:t>24 Hour Coverage</a:t>
            </a:r>
          </a:p>
          <a:p>
            <a:pPr marL="742950" marR="0" lvl="1" indent="-285750" algn="l"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4472C4">
                    <a:lumMod val="50000"/>
                  </a:srgbClr>
                </a:solidFill>
                <a:effectLst/>
                <a:uLnTx/>
                <a:uFillTx/>
                <a:latin typeface="Calibri" panose="020F0502020204030204"/>
                <a:ea typeface="+mn-ea"/>
                <a:cs typeface="+mn-cs"/>
              </a:rPr>
              <a:t>Covers disabilities that occur on and off the job.</a:t>
            </a:r>
          </a:p>
          <a:p>
            <a:pPr marL="228600" marR="0" lvl="0" indent="-228600" algn="l" defTabSz="914400" rtl="0" eaLnBrk="1" fontAlgn="auto" latinLnBrk="0" hangingPunct="1">
              <a:lnSpc>
                <a:spcPct val="90000"/>
              </a:lnSpc>
              <a:spcBef>
                <a:spcPts val="1000"/>
              </a:spcBef>
              <a:spcAft>
                <a:spcPts val="0"/>
              </a:spcAft>
              <a:buClrTx/>
              <a:buSzTx/>
              <a:buFont typeface="Arial"/>
              <a:buChar char="•"/>
              <a:tabLst/>
              <a:defRPr/>
            </a:pPr>
            <a:r>
              <a:rPr kumimoji="0" lang="en-US" sz="3600" b="0" i="0" u="none" strike="noStrike" kern="1200" cap="none" spc="0" normalizeH="0" baseline="0" noProof="0" dirty="0">
                <a:ln>
                  <a:noFill/>
                </a:ln>
                <a:solidFill>
                  <a:srgbClr val="4472C4">
                    <a:lumMod val="50000"/>
                  </a:srgbClr>
                </a:solidFill>
                <a:effectLst/>
                <a:uLnTx/>
                <a:uFillTx/>
                <a:latin typeface="Calibri" panose="020F0502020204030204"/>
                <a:ea typeface="+mn-ea"/>
                <a:cs typeface="+mn-cs"/>
              </a:rPr>
              <a:t>Health Advocate Select</a:t>
            </a:r>
          </a:p>
          <a:p>
            <a:pPr marL="742950" marR="0" lvl="1" indent="-285750" algn="l"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4472C4">
                    <a:lumMod val="50000"/>
                  </a:srgbClr>
                </a:solidFill>
                <a:effectLst/>
                <a:uLnTx/>
                <a:uFillTx/>
                <a:latin typeface="Calibri" panose="020F0502020204030204"/>
                <a:ea typeface="+mn-ea"/>
                <a:cs typeface="+mn-cs"/>
              </a:rPr>
              <a:t>While on an approved STD claim, employees will have access to a dedicated Personal Health Advocate that can assist them with a wide range of services such as coordinating health care with specialists and managing billing questions.</a:t>
            </a:r>
          </a:p>
          <a:p>
            <a:pPr marL="228600" marR="0" lvl="0" indent="-228600" algn="l" defTabSz="914400" rtl="0" eaLnBrk="1" fontAlgn="auto" latinLnBrk="0" hangingPunct="1">
              <a:lnSpc>
                <a:spcPct val="90000"/>
              </a:lnSpc>
              <a:spcBef>
                <a:spcPts val="1000"/>
              </a:spcBef>
              <a:spcAft>
                <a:spcPts val="0"/>
              </a:spcAft>
              <a:buClrTx/>
              <a:buSzTx/>
              <a:buFont typeface="Arial"/>
              <a:buChar char="•"/>
              <a:tabLst/>
              <a:defRPr/>
            </a:pPr>
            <a:r>
              <a:rPr kumimoji="0" lang="en-US" sz="3600" b="0" i="0" u="none" strike="noStrike" kern="1200" cap="none" spc="0" normalizeH="0" baseline="0" noProof="0" dirty="0">
                <a:ln>
                  <a:noFill/>
                </a:ln>
                <a:solidFill>
                  <a:srgbClr val="4472C4">
                    <a:lumMod val="50000"/>
                  </a:srgbClr>
                </a:solidFill>
                <a:effectLst/>
                <a:uLnTx/>
                <a:uFillTx/>
                <a:latin typeface="Calibri" panose="020F0502020204030204"/>
                <a:ea typeface="+mn-ea"/>
                <a:cs typeface="+mn-cs"/>
              </a:rPr>
              <a:t>Reasonable Accommodation Expense Benefit</a:t>
            </a:r>
          </a:p>
          <a:p>
            <a:pPr marL="800100" marR="0" lvl="1" indent="-342900" algn="l"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4472C4">
                    <a:lumMod val="50000"/>
                  </a:srgbClr>
                </a:solidFill>
                <a:effectLst/>
                <a:uLnTx/>
                <a:uFillTx/>
                <a:latin typeface="Calibri" panose="020F0502020204030204"/>
                <a:ea typeface="+mn-ea"/>
                <a:cs typeface="+mn-cs"/>
              </a:rPr>
              <a:t>Designed to help cover the cost of accommodations that allow the employee to stay at work or return to work following a disabling condition.</a:t>
            </a:r>
          </a:p>
        </p:txBody>
      </p:sp>
    </p:spTree>
    <p:extLst>
      <p:ext uri="{BB962C8B-B14F-4D97-AF65-F5344CB8AC3E}">
        <p14:creationId xmlns:p14="http://schemas.microsoft.com/office/powerpoint/2010/main" val="424848168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9ECA6F4-B655-B1F3-9256-CBAA1D59CED7}"/>
            </a:ext>
          </a:extLst>
        </p:cNvPr>
        <p:cNvGrpSpPr/>
        <p:nvPr/>
      </p:nvGrpSpPr>
      <p:grpSpPr>
        <a:xfrm>
          <a:off x="0" y="0"/>
          <a:ext cx="0" cy="0"/>
          <a:chOff x="0" y="0"/>
          <a:chExt cx="0" cy="0"/>
        </a:xfrm>
      </p:grpSpPr>
      <p:sp>
        <p:nvSpPr>
          <p:cNvPr id="5" name="Title 4">
            <a:extLst>
              <a:ext uri="{FF2B5EF4-FFF2-40B4-BE49-F238E27FC236}">
                <a16:creationId xmlns:a16="http://schemas.microsoft.com/office/drawing/2014/main" id="{32313107-D0B3-BB8D-8398-5590A8E9652C}"/>
              </a:ext>
            </a:extLst>
          </p:cNvPr>
          <p:cNvSpPr>
            <a:spLocks noGrp="1" noRot="1" noMove="1" noResize="1" noEditPoints="1" noAdjustHandles="1" noChangeArrowheads="1" noChangeShapeType="1"/>
          </p:cNvSpPr>
          <p:nvPr>
            <p:ph type="title"/>
          </p:nvPr>
        </p:nvSpPr>
        <p:spPr/>
        <p:txBody>
          <a:bodyPr/>
          <a:lstStyle/>
          <a:p>
            <a:r>
              <a:rPr kumimoji="0" lang="en-US" b="1" i="0" u="none" strike="noStrike" kern="1200" cap="none" spc="0" normalizeH="0" baseline="0" noProof="0" dirty="0">
                <a:ln>
                  <a:noFill/>
                </a:ln>
                <a:solidFill>
                  <a:srgbClr val="FFFFFF"/>
                </a:solidFill>
                <a:effectLst/>
                <a:uLnTx/>
                <a:uFillTx/>
                <a:latin typeface="Calibri" charset="0"/>
                <a:ea typeface="Calibri" charset="0"/>
                <a:cs typeface="Calibri" charset="0"/>
              </a:rPr>
              <a:t>Additional Features for </a:t>
            </a:r>
            <a:br>
              <a:rPr kumimoji="0" lang="en-US" b="1" i="0" u="none" strike="noStrike" kern="1200" cap="none" spc="0" normalizeH="0" baseline="0" noProof="0" dirty="0">
                <a:ln>
                  <a:noFill/>
                </a:ln>
                <a:solidFill>
                  <a:srgbClr val="FFFFFF"/>
                </a:solidFill>
                <a:effectLst/>
                <a:uLnTx/>
                <a:uFillTx/>
                <a:latin typeface="Calibri" charset="0"/>
                <a:ea typeface="Calibri" charset="0"/>
                <a:cs typeface="Calibri" charset="0"/>
              </a:rPr>
            </a:br>
            <a:r>
              <a:rPr kumimoji="0" lang="en-US" b="1" i="0" u="none" strike="noStrike" kern="1200" cap="none" spc="0" normalizeH="0" baseline="0" noProof="0" dirty="0">
                <a:ln>
                  <a:noFill/>
                </a:ln>
                <a:solidFill>
                  <a:srgbClr val="FFFFFF"/>
                </a:solidFill>
                <a:effectLst/>
                <a:uLnTx/>
                <a:uFillTx/>
                <a:latin typeface="Calibri" charset="0"/>
                <a:ea typeface="Calibri" charset="0"/>
                <a:cs typeface="Calibri" charset="0"/>
              </a:rPr>
              <a:t>NCFlex Voluntary Long-Term Disability</a:t>
            </a:r>
            <a:endParaRPr lang="en-US" sz="3200" b="1" dirty="0">
              <a:solidFill>
                <a:srgbClr val="FFFFFF"/>
              </a:solidFill>
              <a:latin typeface="Calibri" panose="020F0502020204030204" pitchFamily="34" charset="0"/>
              <a:ea typeface="Calibri" panose="020F0502020204030204" pitchFamily="34" charset="0"/>
              <a:cs typeface="Calibri" panose="020F0502020204030204" pitchFamily="34" charset="0"/>
            </a:endParaRPr>
          </a:p>
        </p:txBody>
      </p:sp>
      <p:sp>
        <p:nvSpPr>
          <p:cNvPr id="3" name="Slide Number Placeholder 2">
            <a:extLst>
              <a:ext uri="{FF2B5EF4-FFF2-40B4-BE49-F238E27FC236}">
                <a16:creationId xmlns:a16="http://schemas.microsoft.com/office/drawing/2014/main" id="{996E360E-C5DF-78F8-0683-3D35C0D82381}"/>
              </a:ext>
            </a:extLst>
          </p:cNvPr>
          <p:cNvSpPr>
            <a:spLocks noGrp="1" noRot="1" noMove="1" noResize="1" noEditPoints="1" noAdjustHandles="1" noChangeArrowheads="1" noChangeShapeType="1"/>
          </p:cNvSpPr>
          <p:nvPr>
            <p:ph type="sldNum" sz="quarter" idx="12"/>
          </p:nvPr>
        </p:nvSpPr>
        <p:spPr/>
        <p:txBody>
          <a:bodyPr/>
          <a:lstStyle/>
          <a:p>
            <a:fld id="{330EA680-D336-4FF7-8B7A-9848BB0A1C32}" type="slidenum">
              <a:rPr lang="en-US" smtClean="0"/>
              <a:pPr/>
              <a:t>22</a:t>
            </a:fld>
            <a:endParaRPr lang="en-US"/>
          </a:p>
        </p:txBody>
      </p:sp>
      <p:sp>
        <p:nvSpPr>
          <p:cNvPr id="6" name="Text Placeholder 5">
            <a:extLst>
              <a:ext uri="{FF2B5EF4-FFF2-40B4-BE49-F238E27FC236}">
                <a16:creationId xmlns:a16="http://schemas.microsoft.com/office/drawing/2014/main" id="{6120810A-E798-C2B0-0471-97034634BBA1}"/>
              </a:ext>
            </a:extLst>
          </p:cNvPr>
          <p:cNvSpPr>
            <a:spLocks noGrp="1"/>
          </p:cNvSpPr>
          <p:nvPr>
            <p:ph type="body" sz="quarter" idx="13"/>
          </p:nvPr>
        </p:nvSpPr>
        <p:spPr>
          <a:xfrm>
            <a:off x="477520" y="1595292"/>
            <a:ext cx="11236960" cy="4635281"/>
          </a:xfrm>
        </p:spPr>
        <p:txBody>
          <a:bodyPr/>
          <a:lstStyle/>
          <a:p>
            <a:pPr marL="228600" marR="0" lvl="0" indent="-228600" algn="l" defTabSz="914400" rtl="0" eaLnBrk="1" fontAlgn="auto" latinLnBrk="0" hangingPunct="1">
              <a:lnSpc>
                <a:spcPct val="90000"/>
              </a:lnSpc>
              <a:spcBef>
                <a:spcPts val="1000"/>
              </a:spcBef>
              <a:spcAft>
                <a:spcPts val="0"/>
              </a:spcAft>
              <a:buClrTx/>
              <a:buSzTx/>
              <a:buFont typeface="Arial"/>
              <a:buChar char="•"/>
              <a:tabLst/>
              <a:defRPr/>
            </a:pPr>
            <a:r>
              <a:rPr kumimoji="0" lang="en-US" sz="3300" b="0" i="0" u="none" strike="noStrike" kern="1200" cap="none" spc="0" normalizeH="0" baseline="0" noProof="0" dirty="0">
                <a:ln>
                  <a:noFill/>
                </a:ln>
                <a:solidFill>
                  <a:srgbClr val="4472C4">
                    <a:lumMod val="50000"/>
                  </a:srgbClr>
                </a:solidFill>
                <a:effectLst/>
                <a:uLnTx/>
                <a:uFillTx/>
                <a:latin typeface="Calibri" panose="020F0502020204030204"/>
                <a:ea typeface="+mn-ea"/>
                <a:cs typeface="+mn-cs"/>
              </a:rPr>
              <a:t>24 Hour Coverage</a:t>
            </a:r>
          </a:p>
          <a:p>
            <a:pPr marL="800100" marR="0" lvl="1" indent="-342900" algn="l"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kumimoji="0" lang="en-US" sz="2200" b="0" i="0" u="none" strike="noStrike" kern="1200" cap="none" spc="0" normalizeH="0" baseline="0" noProof="0" dirty="0">
                <a:ln>
                  <a:noFill/>
                </a:ln>
                <a:solidFill>
                  <a:srgbClr val="4472C4">
                    <a:lumMod val="50000"/>
                  </a:srgbClr>
                </a:solidFill>
                <a:effectLst/>
                <a:uLnTx/>
                <a:uFillTx/>
                <a:latin typeface="Calibri" panose="020F0502020204030204"/>
                <a:ea typeface="+mn-ea"/>
                <a:cs typeface="+mn-cs"/>
              </a:rPr>
              <a:t>Covers disabilities that occur on and off the job.</a:t>
            </a:r>
          </a:p>
          <a:p>
            <a:pPr marL="228600" marR="0" lvl="0" indent="-228600" algn="l" defTabSz="914400" rtl="0" eaLnBrk="1" fontAlgn="auto" latinLnBrk="0" hangingPunct="1">
              <a:lnSpc>
                <a:spcPct val="90000"/>
              </a:lnSpc>
              <a:spcBef>
                <a:spcPts val="1000"/>
              </a:spcBef>
              <a:spcAft>
                <a:spcPts val="0"/>
              </a:spcAft>
              <a:buClrTx/>
              <a:buSzTx/>
              <a:buFont typeface="Arial"/>
              <a:buChar char="•"/>
              <a:tabLst/>
              <a:defRPr/>
            </a:pPr>
            <a:r>
              <a:rPr kumimoji="0" lang="en-US" sz="3300" b="0" i="0" u="none" strike="noStrike" kern="1200" cap="none" spc="0" normalizeH="0" baseline="0" noProof="0" dirty="0">
                <a:ln>
                  <a:noFill/>
                </a:ln>
                <a:solidFill>
                  <a:srgbClr val="4472C4">
                    <a:lumMod val="50000"/>
                  </a:srgbClr>
                </a:solidFill>
                <a:effectLst/>
                <a:uLnTx/>
                <a:uFillTx/>
                <a:latin typeface="Calibri" panose="020F0502020204030204"/>
                <a:ea typeface="+mn-ea"/>
                <a:cs typeface="+mn-cs"/>
              </a:rPr>
              <a:t>Return to Work Incentive</a:t>
            </a:r>
          </a:p>
          <a:p>
            <a:pPr marL="800100" marR="0" lvl="1" indent="-342900" algn="l"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kumimoji="0" lang="en-US" sz="2200" b="0" i="0" u="none" strike="noStrike" kern="1200" cap="none" spc="0" normalizeH="0" baseline="0" noProof="0" dirty="0">
                <a:ln>
                  <a:noFill/>
                </a:ln>
                <a:solidFill>
                  <a:srgbClr val="4472C4">
                    <a:lumMod val="50000"/>
                  </a:srgbClr>
                </a:solidFill>
                <a:effectLst/>
                <a:uLnTx/>
                <a:uFillTx/>
                <a:latin typeface="Calibri" panose="020F0502020204030204"/>
                <a:ea typeface="+mn-ea"/>
                <a:cs typeface="+mn-cs"/>
              </a:rPr>
              <a:t>With this incentive, Standard only deducts a portion of earnings for work performed while on disability.</a:t>
            </a:r>
          </a:p>
          <a:p>
            <a:pPr marL="228600" marR="0" lvl="0" indent="-228600" algn="l" defTabSz="914400" rtl="0" eaLnBrk="1" fontAlgn="auto" latinLnBrk="0" hangingPunct="1">
              <a:lnSpc>
                <a:spcPct val="90000"/>
              </a:lnSpc>
              <a:spcBef>
                <a:spcPts val="1000"/>
              </a:spcBef>
              <a:spcAft>
                <a:spcPts val="0"/>
              </a:spcAft>
              <a:buClrTx/>
              <a:buSzTx/>
              <a:buFont typeface="Arial"/>
              <a:buChar char="•"/>
              <a:tabLst/>
              <a:defRPr/>
            </a:pPr>
            <a:r>
              <a:rPr kumimoji="0" lang="en-US" sz="3300" b="0" i="0" u="none" strike="noStrike" kern="1200" cap="none" spc="0" normalizeH="0" baseline="0" noProof="0" dirty="0">
                <a:ln>
                  <a:noFill/>
                </a:ln>
                <a:solidFill>
                  <a:srgbClr val="4472C4">
                    <a:lumMod val="50000"/>
                  </a:srgbClr>
                </a:solidFill>
                <a:effectLst/>
                <a:uLnTx/>
                <a:uFillTx/>
                <a:latin typeface="Calibri" panose="020F0502020204030204"/>
                <a:ea typeface="+mn-ea"/>
                <a:cs typeface="+mn-cs"/>
              </a:rPr>
              <a:t>Reasonable Accommodation Expense Benefit</a:t>
            </a:r>
          </a:p>
          <a:p>
            <a:pPr marL="800100" marR="0" lvl="1" indent="-342900" algn="l"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kumimoji="0" lang="en-US" sz="2200" b="0" i="0" u="none" strike="noStrike" kern="1200" cap="none" spc="0" normalizeH="0" baseline="0" noProof="0" dirty="0">
                <a:ln>
                  <a:noFill/>
                </a:ln>
                <a:solidFill>
                  <a:srgbClr val="4472C4">
                    <a:lumMod val="50000"/>
                  </a:srgbClr>
                </a:solidFill>
                <a:effectLst/>
                <a:uLnTx/>
                <a:uFillTx/>
                <a:latin typeface="Calibri" panose="020F0502020204030204"/>
                <a:ea typeface="+mn-ea"/>
                <a:cs typeface="+mn-cs"/>
              </a:rPr>
              <a:t>Designed to help cover the cost of accommodations that allow the employee to stay at work or return to work following a disabling condition.</a:t>
            </a:r>
          </a:p>
          <a:p>
            <a:pPr marL="228600" marR="0" lvl="0" indent="-228600" algn="l" defTabSz="914400" rtl="0" eaLnBrk="1" fontAlgn="auto" latinLnBrk="0" hangingPunct="1">
              <a:lnSpc>
                <a:spcPct val="90000"/>
              </a:lnSpc>
              <a:spcBef>
                <a:spcPts val="1000"/>
              </a:spcBef>
              <a:spcAft>
                <a:spcPts val="0"/>
              </a:spcAft>
              <a:buClrTx/>
              <a:buSzTx/>
              <a:buFont typeface="Arial"/>
              <a:buChar char="•"/>
              <a:tabLst/>
              <a:defRPr/>
            </a:pPr>
            <a:r>
              <a:rPr kumimoji="0" lang="en-US" sz="3300" b="0" i="0" u="none" strike="noStrike" kern="1200" cap="none" spc="0" normalizeH="0" baseline="0" noProof="0" dirty="0">
                <a:ln>
                  <a:noFill/>
                </a:ln>
                <a:solidFill>
                  <a:srgbClr val="4472C4">
                    <a:lumMod val="50000"/>
                  </a:srgbClr>
                </a:solidFill>
                <a:effectLst/>
                <a:uLnTx/>
                <a:uFillTx/>
                <a:latin typeface="Calibri" panose="020F0502020204030204"/>
                <a:ea typeface="+mn-ea"/>
                <a:cs typeface="+mn-cs"/>
              </a:rPr>
              <a:t>Survivor Benefit </a:t>
            </a:r>
          </a:p>
          <a:p>
            <a:pPr marL="742950" marR="0" lvl="1" indent="-285750" algn="l"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kumimoji="0" lang="en-US" sz="2200" b="0" i="0" u="none" strike="noStrike" kern="1200" cap="none" spc="0" normalizeH="0" baseline="0" noProof="0" dirty="0">
                <a:ln>
                  <a:noFill/>
                </a:ln>
                <a:solidFill>
                  <a:srgbClr val="4472C4">
                    <a:lumMod val="50000"/>
                  </a:srgbClr>
                </a:solidFill>
                <a:effectLst/>
                <a:uLnTx/>
                <a:uFillTx/>
                <a:latin typeface="Calibri" panose="020F0502020204030204"/>
                <a:ea typeface="+mn-ea"/>
                <a:cs typeface="+mn-cs"/>
              </a:rPr>
              <a:t>If the employee dies while LTD benefits are payable, a Survivor Benefit may be payable.  The Survivor Benefit is 3 times her/his LTD Benefit.</a:t>
            </a:r>
          </a:p>
          <a:p>
            <a:pPr marL="228600" marR="0" lvl="0" indent="-228600" algn="l" defTabSz="914400" rtl="0" eaLnBrk="1" fontAlgn="auto" latinLnBrk="0" hangingPunct="1">
              <a:lnSpc>
                <a:spcPct val="90000"/>
              </a:lnSpc>
              <a:spcBef>
                <a:spcPts val="1000"/>
              </a:spcBef>
              <a:spcAft>
                <a:spcPts val="0"/>
              </a:spcAft>
              <a:buClrTx/>
              <a:buSzTx/>
              <a:buFont typeface="Arial"/>
              <a:buChar char="•"/>
              <a:tabLst/>
              <a:defRPr/>
            </a:pPr>
            <a:endParaRPr kumimoji="0" lang="en-US" sz="2400" b="0" i="0" u="none" strike="noStrike" kern="1200" cap="none" spc="0" normalizeH="0" baseline="0" noProof="0" dirty="0">
              <a:ln>
                <a:noFill/>
              </a:ln>
              <a:solidFill>
                <a:srgbClr val="4472C4">
                  <a:lumMod val="50000"/>
                </a:srgb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4406249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E72A5E4-D227-423B-52EA-BD2A46EBDC83}"/>
            </a:ext>
          </a:extLst>
        </p:cNvPr>
        <p:cNvGrpSpPr/>
        <p:nvPr/>
      </p:nvGrpSpPr>
      <p:grpSpPr>
        <a:xfrm>
          <a:off x="0" y="0"/>
          <a:ext cx="0" cy="0"/>
          <a:chOff x="0" y="0"/>
          <a:chExt cx="0" cy="0"/>
        </a:xfrm>
      </p:grpSpPr>
      <p:sp>
        <p:nvSpPr>
          <p:cNvPr id="5" name="Title 4">
            <a:extLst>
              <a:ext uri="{FF2B5EF4-FFF2-40B4-BE49-F238E27FC236}">
                <a16:creationId xmlns:a16="http://schemas.microsoft.com/office/drawing/2014/main" id="{FD872256-EF77-B4B4-E375-1B7A6ACBBFE1}"/>
              </a:ext>
            </a:extLst>
          </p:cNvPr>
          <p:cNvSpPr>
            <a:spLocks noGrp="1" noRot="1" noMove="1" noResize="1" noEditPoints="1" noAdjustHandles="1" noChangeArrowheads="1" noChangeShapeType="1"/>
          </p:cNvSpPr>
          <p:nvPr>
            <p:ph type="title"/>
          </p:nvPr>
        </p:nvSpPr>
        <p:spPr/>
        <p:txBody>
          <a:bodyPr/>
          <a:lstStyle/>
          <a:p>
            <a:r>
              <a:rPr kumimoji="0" lang="en-US" b="1" i="0" u="none" strike="noStrike" kern="1200" cap="none" spc="0" normalizeH="0" baseline="0" noProof="0" dirty="0">
                <a:ln>
                  <a:noFill/>
                </a:ln>
                <a:solidFill>
                  <a:srgbClr val="FFFFFF"/>
                </a:solidFill>
                <a:effectLst/>
                <a:uLnTx/>
                <a:uFillTx/>
                <a:latin typeface="Calibri" charset="0"/>
                <a:ea typeface="Calibri" charset="0"/>
                <a:cs typeface="Calibri" charset="0"/>
              </a:rPr>
              <a:t>Waiver of Premium</a:t>
            </a:r>
            <a:endParaRPr lang="en-US" sz="3200" b="1" dirty="0">
              <a:solidFill>
                <a:srgbClr val="FFFFFF"/>
              </a:solidFill>
              <a:latin typeface="Calibri" panose="020F0502020204030204" pitchFamily="34" charset="0"/>
              <a:ea typeface="Calibri" panose="020F0502020204030204" pitchFamily="34" charset="0"/>
              <a:cs typeface="Calibri" panose="020F0502020204030204" pitchFamily="34" charset="0"/>
            </a:endParaRPr>
          </a:p>
        </p:txBody>
      </p:sp>
      <p:sp>
        <p:nvSpPr>
          <p:cNvPr id="3" name="Slide Number Placeholder 2">
            <a:extLst>
              <a:ext uri="{FF2B5EF4-FFF2-40B4-BE49-F238E27FC236}">
                <a16:creationId xmlns:a16="http://schemas.microsoft.com/office/drawing/2014/main" id="{AE1C91CD-569E-9694-DFE5-4BBAC6EC5ADA}"/>
              </a:ext>
            </a:extLst>
          </p:cNvPr>
          <p:cNvSpPr>
            <a:spLocks noGrp="1" noRot="1" noMove="1" noResize="1" noEditPoints="1" noAdjustHandles="1" noChangeArrowheads="1" noChangeShapeType="1"/>
          </p:cNvSpPr>
          <p:nvPr>
            <p:ph type="sldNum" sz="quarter" idx="12"/>
          </p:nvPr>
        </p:nvSpPr>
        <p:spPr/>
        <p:txBody>
          <a:bodyPr/>
          <a:lstStyle/>
          <a:p>
            <a:fld id="{330EA680-D336-4FF7-8B7A-9848BB0A1C32}" type="slidenum">
              <a:rPr lang="en-US" smtClean="0"/>
              <a:pPr/>
              <a:t>23</a:t>
            </a:fld>
            <a:endParaRPr lang="en-US"/>
          </a:p>
        </p:txBody>
      </p:sp>
      <p:sp>
        <p:nvSpPr>
          <p:cNvPr id="6" name="Text Placeholder 5">
            <a:extLst>
              <a:ext uri="{FF2B5EF4-FFF2-40B4-BE49-F238E27FC236}">
                <a16:creationId xmlns:a16="http://schemas.microsoft.com/office/drawing/2014/main" id="{4D628CE2-23DB-9D6F-3B32-1AAFC7D11306}"/>
              </a:ext>
            </a:extLst>
          </p:cNvPr>
          <p:cNvSpPr>
            <a:spLocks noGrp="1"/>
          </p:cNvSpPr>
          <p:nvPr>
            <p:ph type="body" sz="quarter" idx="13"/>
          </p:nvPr>
        </p:nvSpPr>
        <p:spPr>
          <a:xfrm>
            <a:off x="477520" y="1595292"/>
            <a:ext cx="11236960" cy="4635281"/>
          </a:xfrm>
        </p:spPr>
        <p:txBody>
          <a:bodyPr/>
          <a:lstStyle/>
          <a:p>
            <a:pPr>
              <a:spcAft>
                <a:spcPts val="600"/>
              </a:spcAft>
            </a:pPr>
            <a:r>
              <a:rPr lang="en-US" sz="3200" dirty="0">
                <a:latin typeface="Calibri" panose="020F0502020204030204" pitchFamily="34" charset="0"/>
                <a:ea typeface="Calibri" panose="020F0502020204030204" pitchFamily="34" charset="0"/>
                <a:cs typeface="Calibri" panose="020F0502020204030204" pitchFamily="34" charset="0"/>
              </a:rPr>
              <a:t>NCFlex Cancer, Critical Illness, Term Life</a:t>
            </a:r>
            <a:r>
              <a:rPr lang="en-US" sz="3200" dirty="0">
                <a:solidFill>
                  <a:srgbClr val="FF0000"/>
                </a:solidFill>
                <a:latin typeface="Calibri" panose="020F0502020204030204" pitchFamily="34" charset="0"/>
                <a:ea typeface="Calibri" panose="020F0502020204030204" pitchFamily="34" charset="0"/>
                <a:cs typeface="Calibri" panose="020F0502020204030204" pitchFamily="34" charset="0"/>
              </a:rPr>
              <a:t>*</a:t>
            </a:r>
            <a:r>
              <a:rPr lang="en-US" sz="3200" dirty="0">
                <a:latin typeface="Calibri" panose="020F0502020204030204" pitchFamily="34" charset="0"/>
                <a:ea typeface="Calibri" panose="020F0502020204030204" pitchFamily="34" charset="0"/>
                <a:cs typeface="Calibri" panose="020F0502020204030204" pitchFamily="34" charset="0"/>
              </a:rPr>
              <a:t>, Voluntary AD&amp;D</a:t>
            </a:r>
            <a:r>
              <a:rPr lang="en-US" sz="3200" dirty="0">
                <a:solidFill>
                  <a:srgbClr val="FF0000"/>
                </a:solidFill>
                <a:latin typeface="Calibri" panose="020F0502020204030204" pitchFamily="34" charset="0"/>
                <a:ea typeface="Calibri" panose="020F0502020204030204" pitchFamily="34" charset="0"/>
                <a:cs typeface="Calibri" panose="020F0502020204030204" pitchFamily="34" charset="0"/>
              </a:rPr>
              <a:t>*</a:t>
            </a:r>
            <a:r>
              <a:rPr lang="en-US" sz="3200" dirty="0">
                <a:latin typeface="Calibri" panose="020F0502020204030204" pitchFamily="34" charset="0"/>
                <a:ea typeface="Calibri" panose="020F0502020204030204" pitchFamily="34" charset="0"/>
                <a:cs typeface="Calibri" panose="020F0502020204030204" pitchFamily="34" charset="0"/>
              </a:rPr>
              <a:t>, and Voluntary Disability</a:t>
            </a:r>
            <a:r>
              <a:rPr lang="en-US" sz="3200" dirty="0">
                <a:solidFill>
                  <a:srgbClr val="FF0000"/>
                </a:solidFill>
                <a:latin typeface="Calibri" panose="020F0502020204030204" pitchFamily="34" charset="0"/>
                <a:ea typeface="Calibri" panose="020F0502020204030204" pitchFamily="34" charset="0"/>
                <a:cs typeface="Calibri" panose="020F0502020204030204" pitchFamily="34" charset="0"/>
              </a:rPr>
              <a:t>*</a:t>
            </a:r>
            <a:r>
              <a:rPr lang="en-US" sz="3200" dirty="0">
                <a:latin typeface="Calibri" panose="020F0502020204030204" pitchFamily="34" charset="0"/>
                <a:ea typeface="Calibri" panose="020F0502020204030204" pitchFamily="34" charset="0"/>
                <a:cs typeface="Calibri" panose="020F0502020204030204" pitchFamily="34" charset="0"/>
              </a:rPr>
              <a:t> plans have waiver of premium options when an employee is disabled and satisfies certain conditions</a:t>
            </a:r>
          </a:p>
          <a:p>
            <a:pPr lvl="1">
              <a:spcAft>
                <a:spcPts val="600"/>
              </a:spcAft>
            </a:pPr>
            <a:r>
              <a:rPr lang="en-US" sz="2400" dirty="0">
                <a:latin typeface="Calibri" panose="020F0502020204030204" pitchFamily="34" charset="0"/>
                <a:ea typeface="Calibri" panose="020F0502020204030204" pitchFamily="34" charset="0"/>
                <a:cs typeface="Calibri" panose="020F0502020204030204" pitchFamily="34" charset="0"/>
              </a:rPr>
              <a:t>Contact the vendor for more information and applicable forms</a:t>
            </a:r>
          </a:p>
          <a:p>
            <a:pPr lvl="1">
              <a:spcAft>
                <a:spcPts val="600"/>
              </a:spcAft>
            </a:pPr>
            <a:r>
              <a:rPr lang="en-US" sz="2400" dirty="0">
                <a:latin typeface="Calibri" panose="020F0502020204030204" pitchFamily="34" charset="0"/>
                <a:ea typeface="Calibri" panose="020F0502020204030204" pitchFamily="34" charset="0"/>
                <a:cs typeface="Calibri" panose="020F0502020204030204" pitchFamily="34" charset="0"/>
              </a:rPr>
              <a:t>The NCFlex Voluntary Disability plan with The Standard does not require a Waiver Form.  If the employee is approved for LTD benefits through NCFlex Voluntary Disability with The Standard, the payroll unit should no longer deduct for this benefit.  </a:t>
            </a:r>
          </a:p>
          <a:p>
            <a:pPr>
              <a:spcAft>
                <a:spcPts val="600"/>
              </a:spcAft>
            </a:pPr>
            <a:r>
              <a:rPr lang="en-US" sz="3200" dirty="0">
                <a:latin typeface="Calibri" panose="020F0502020204030204" pitchFamily="34" charset="0"/>
                <a:ea typeface="Calibri" panose="020F0502020204030204" pitchFamily="34" charset="0"/>
                <a:cs typeface="Calibri" panose="020F0502020204030204" pitchFamily="34" charset="0"/>
              </a:rPr>
              <a:t>Most plans have a 1-year limit to apply for waiver of premiums</a:t>
            </a:r>
          </a:p>
          <a:p>
            <a:pPr marL="0" indent="0">
              <a:spcAft>
                <a:spcPts val="600"/>
              </a:spcAft>
              <a:buNone/>
            </a:pPr>
            <a:r>
              <a:rPr lang="en-US" dirty="0">
                <a:solidFill>
                  <a:srgbClr val="FF0000"/>
                </a:solidFill>
                <a:latin typeface="Calibri" panose="020F0502020204030204" pitchFamily="34" charset="0"/>
                <a:ea typeface="Calibri" panose="020F0502020204030204" pitchFamily="34" charset="0"/>
                <a:cs typeface="Calibri" panose="020F0502020204030204" pitchFamily="34" charset="0"/>
              </a:rPr>
              <a:t>      *non-university employees only</a:t>
            </a:r>
          </a:p>
          <a:p>
            <a:pPr marL="0" marR="0" lvl="0" indent="0" algn="l" defTabSz="914400" rtl="0" eaLnBrk="1" fontAlgn="auto" latinLnBrk="0" hangingPunct="1">
              <a:lnSpc>
                <a:spcPct val="90000"/>
              </a:lnSpc>
              <a:spcBef>
                <a:spcPts val="1000"/>
              </a:spcBef>
              <a:spcAft>
                <a:spcPts val="0"/>
              </a:spcAft>
              <a:buClrTx/>
              <a:buSzTx/>
              <a:buNone/>
              <a:tabLst/>
              <a:defRPr/>
            </a:pPr>
            <a:endParaRPr kumimoji="0" lang="en-US" sz="2400" b="0" i="0" u="none" strike="noStrike" kern="1200" cap="none" spc="0" normalizeH="0" baseline="0" noProof="0" dirty="0">
              <a:ln>
                <a:noFill/>
              </a:ln>
              <a:solidFill>
                <a:srgbClr val="4472C4">
                  <a:lumMod val="50000"/>
                </a:srgb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63949286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2EC1A8-7BB9-D8A2-EB53-0DB94387B8C3}"/>
              </a:ext>
            </a:extLst>
          </p:cNvPr>
          <p:cNvSpPr>
            <a:spLocks noGrp="1"/>
          </p:cNvSpPr>
          <p:nvPr>
            <p:ph type="title"/>
          </p:nvPr>
        </p:nvSpPr>
        <p:spPr/>
        <p:txBody>
          <a:bodyPr/>
          <a:lstStyle/>
          <a:p>
            <a:r>
              <a:rPr lang="en-US" b="1" dirty="0">
                <a:latin typeface="Calibri" panose="020F0502020204030204" pitchFamily="34" charset="0"/>
                <a:ea typeface="Calibri" panose="020F0502020204030204" pitchFamily="34" charset="0"/>
                <a:cs typeface="Calibri" panose="020F0502020204030204" pitchFamily="34" charset="0"/>
              </a:rPr>
              <a:t>Smart Phone Apps</a:t>
            </a:r>
          </a:p>
        </p:txBody>
      </p:sp>
      <p:sp>
        <p:nvSpPr>
          <p:cNvPr id="3" name="Slide Number Placeholder 2">
            <a:extLst>
              <a:ext uri="{FF2B5EF4-FFF2-40B4-BE49-F238E27FC236}">
                <a16:creationId xmlns:a16="http://schemas.microsoft.com/office/drawing/2014/main" id="{66691E54-C62E-427E-CE91-C70272EBACA1}"/>
              </a:ext>
            </a:extLst>
          </p:cNvPr>
          <p:cNvSpPr>
            <a:spLocks noGrp="1"/>
          </p:cNvSpPr>
          <p:nvPr>
            <p:ph type="sldNum" sz="quarter" idx="12"/>
          </p:nvPr>
        </p:nvSpPr>
        <p:spPr/>
        <p:txBody>
          <a:bodyPr/>
          <a:lstStyle/>
          <a:p>
            <a:fld id="{330EA680-D336-4FF7-8B7A-9848BB0A1C32}" type="slidenum">
              <a:rPr lang="en-US" smtClean="0"/>
              <a:pPr/>
              <a:t>24</a:t>
            </a:fld>
            <a:endParaRPr lang="en-US"/>
          </a:p>
        </p:txBody>
      </p:sp>
      <p:sp>
        <p:nvSpPr>
          <p:cNvPr id="15" name="Content Placeholder 7">
            <a:extLst>
              <a:ext uri="{FF2B5EF4-FFF2-40B4-BE49-F238E27FC236}">
                <a16:creationId xmlns:a16="http://schemas.microsoft.com/office/drawing/2014/main" id="{45BF6936-B1A5-4DB8-73B0-676E828C8AD7}"/>
              </a:ext>
            </a:extLst>
          </p:cNvPr>
          <p:cNvSpPr txBox="1">
            <a:spLocks/>
          </p:cNvSpPr>
          <p:nvPr/>
        </p:nvSpPr>
        <p:spPr>
          <a:xfrm>
            <a:off x="603504" y="1521767"/>
            <a:ext cx="2743200" cy="682751"/>
          </a:xfrm>
          <a:prstGeom prst="rect">
            <a:avLst/>
          </a:prstGeom>
          <a:noFill/>
        </p:spPr>
        <p:txBody>
          <a:bodyPr wrap="square" rtlCol="0">
            <a:spAutoFit/>
          </a:bodyPr>
          <a:lst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742950" lvl="1" indent="-285750"/>
            <a:endParaRPr lang="en-US">
              <a:solidFill>
                <a:schemeClr val="accent5">
                  <a:lumMod val="50000"/>
                </a:schemeClr>
              </a:solidFill>
            </a:endParaRPr>
          </a:p>
          <a:p>
            <a:pPr marL="457200" lvl="1" indent="0">
              <a:buFont typeface="Arial" panose="020B0604020202020204" pitchFamily="34" charset="0"/>
              <a:buNone/>
            </a:pPr>
            <a:endParaRPr lang="en-US" sz="1400" dirty="0"/>
          </a:p>
        </p:txBody>
      </p:sp>
      <p:pic>
        <p:nvPicPr>
          <p:cNvPr id="16" name="Picture 15">
            <a:extLst>
              <a:ext uri="{FF2B5EF4-FFF2-40B4-BE49-F238E27FC236}">
                <a16:creationId xmlns:a16="http://schemas.microsoft.com/office/drawing/2014/main" id="{B76CCBEB-225A-98F3-6853-2D657A22FB7A}"/>
              </a:ext>
            </a:extLst>
          </p:cNvPr>
          <p:cNvPicPr>
            <a:picLocks noChangeAspect="1"/>
          </p:cNvPicPr>
          <p:nvPr/>
        </p:nvPicPr>
        <p:blipFill>
          <a:blip r:embed="rId2"/>
          <a:stretch>
            <a:fillRect/>
          </a:stretch>
        </p:blipFill>
        <p:spPr>
          <a:xfrm>
            <a:off x="8436639" y="1928296"/>
            <a:ext cx="3151857" cy="4340761"/>
          </a:xfrm>
          <a:prstGeom prst="rect">
            <a:avLst/>
          </a:prstGeom>
        </p:spPr>
      </p:pic>
      <p:pic>
        <p:nvPicPr>
          <p:cNvPr id="17" name="Picture 16">
            <a:extLst>
              <a:ext uri="{FF2B5EF4-FFF2-40B4-BE49-F238E27FC236}">
                <a16:creationId xmlns:a16="http://schemas.microsoft.com/office/drawing/2014/main" id="{5FDF689B-2275-67FF-80B5-8CC73C24CF24}"/>
              </a:ext>
            </a:extLst>
          </p:cNvPr>
          <p:cNvPicPr>
            <a:picLocks noChangeAspect="1"/>
          </p:cNvPicPr>
          <p:nvPr/>
        </p:nvPicPr>
        <p:blipFill>
          <a:blip r:embed="rId3"/>
          <a:stretch>
            <a:fillRect/>
          </a:stretch>
        </p:blipFill>
        <p:spPr>
          <a:xfrm>
            <a:off x="4625575" y="1928297"/>
            <a:ext cx="2483340" cy="4625620"/>
          </a:xfrm>
          <a:prstGeom prst="rect">
            <a:avLst/>
          </a:prstGeom>
        </p:spPr>
      </p:pic>
      <p:pic>
        <p:nvPicPr>
          <p:cNvPr id="18" name="Picture 17">
            <a:extLst>
              <a:ext uri="{FF2B5EF4-FFF2-40B4-BE49-F238E27FC236}">
                <a16:creationId xmlns:a16="http://schemas.microsoft.com/office/drawing/2014/main" id="{A2A11CAE-4ECD-88DD-329D-15EC061F830A}"/>
              </a:ext>
            </a:extLst>
          </p:cNvPr>
          <p:cNvPicPr>
            <a:picLocks noChangeAspect="1"/>
          </p:cNvPicPr>
          <p:nvPr/>
        </p:nvPicPr>
        <p:blipFill>
          <a:blip r:embed="rId4"/>
          <a:stretch>
            <a:fillRect/>
          </a:stretch>
        </p:blipFill>
        <p:spPr>
          <a:xfrm>
            <a:off x="867438" y="1976425"/>
            <a:ext cx="2234901" cy="4383603"/>
          </a:xfrm>
          <a:prstGeom prst="rect">
            <a:avLst/>
          </a:prstGeom>
        </p:spPr>
      </p:pic>
      <p:sp>
        <p:nvSpPr>
          <p:cNvPr id="19" name="TextBox 18">
            <a:extLst>
              <a:ext uri="{FF2B5EF4-FFF2-40B4-BE49-F238E27FC236}">
                <a16:creationId xmlns:a16="http://schemas.microsoft.com/office/drawing/2014/main" id="{5D52D788-D2E7-ED91-CC49-BFC14BEB5B27}"/>
              </a:ext>
            </a:extLst>
          </p:cNvPr>
          <p:cNvSpPr txBox="1"/>
          <p:nvPr/>
        </p:nvSpPr>
        <p:spPr>
          <a:xfrm>
            <a:off x="838200" y="1521767"/>
            <a:ext cx="2234901" cy="461665"/>
          </a:xfrm>
          <a:prstGeom prst="rect">
            <a:avLst/>
          </a:prstGeom>
          <a:noFill/>
        </p:spPr>
        <p:txBody>
          <a:bodyPr wrap="square" rtlCol="0">
            <a:spAutoFit/>
          </a:bodyPr>
          <a:lstStyle/>
          <a:p>
            <a:pPr algn="ctr"/>
            <a:r>
              <a:rPr lang="en-US" sz="2400" dirty="0">
                <a:latin typeface="Calibri" panose="020F0502020204030204" pitchFamily="34" charset="0"/>
                <a:ea typeface="Calibri" panose="020F0502020204030204" pitchFamily="34" charset="0"/>
                <a:cs typeface="Calibri" panose="020F0502020204030204" pitchFamily="34" charset="0"/>
              </a:rPr>
              <a:t>Dental-MetLife</a:t>
            </a:r>
          </a:p>
        </p:txBody>
      </p:sp>
      <p:sp>
        <p:nvSpPr>
          <p:cNvPr id="20" name="TextBox 19">
            <a:extLst>
              <a:ext uri="{FF2B5EF4-FFF2-40B4-BE49-F238E27FC236}">
                <a16:creationId xmlns:a16="http://schemas.microsoft.com/office/drawing/2014/main" id="{005B4E53-BD44-AE7A-5BAE-54CB22C77430}"/>
              </a:ext>
            </a:extLst>
          </p:cNvPr>
          <p:cNvSpPr txBox="1"/>
          <p:nvPr/>
        </p:nvSpPr>
        <p:spPr>
          <a:xfrm>
            <a:off x="4701667" y="1508516"/>
            <a:ext cx="2234901" cy="461665"/>
          </a:xfrm>
          <a:prstGeom prst="rect">
            <a:avLst/>
          </a:prstGeom>
          <a:noFill/>
        </p:spPr>
        <p:txBody>
          <a:bodyPr wrap="square" rtlCol="0">
            <a:spAutoFit/>
          </a:bodyPr>
          <a:lstStyle/>
          <a:p>
            <a:pPr algn="ctr"/>
            <a:r>
              <a:rPr lang="en-US" sz="2400" dirty="0">
                <a:latin typeface="Calibri" panose="020F0502020204030204" pitchFamily="34" charset="0"/>
                <a:ea typeface="Calibri" panose="020F0502020204030204" pitchFamily="34" charset="0"/>
                <a:cs typeface="Calibri" panose="020F0502020204030204" pitchFamily="34" charset="0"/>
              </a:rPr>
              <a:t>Vision-EyeMed</a:t>
            </a:r>
          </a:p>
        </p:txBody>
      </p:sp>
      <p:sp>
        <p:nvSpPr>
          <p:cNvPr id="21" name="TextBox 20">
            <a:extLst>
              <a:ext uri="{FF2B5EF4-FFF2-40B4-BE49-F238E27FC236}">
                <a16:creationId xmlns:a16="http://schemas.microsoft.com/office/drawing/2014/main" id="{891A2761-9B79-1580-C2BB-52BA96805AB6}"/>
              </a:ext>
            </a:extLst>
          </p:cNvPr>
          <p:cNvSpPr txBox="1"/>
          <p:nvPr/>
        </p:nvSpPr>
        <p:spPr>
          <a:xfrm>
            <a:off x="8802534" y="1521057"/>
            <a:ext cx="2234901" cy="461665"/>
          </a:xfrm>
          <a:prstGeom prst="rect">
            <a:avLst/>
          </a:prstGeom>
          <a:noFill/>
        </p:spPr>
        <p:txBody>
          <a:bodyPr wrap="square" rtlCol="0">
            <a:spAutoFit/>
          </a:bodyPr>
          <a:lstStyle/>
          <a:p>
            <a:pPr algn="ctr"/>
            <a:r>
              <a:rPr lang="en-US" sz="2400" dirty="0">
                <a:latin typeface="Calibri" panose="020F0502020204030204" pitchFamily="34" charset="0"/>
                <a:ea typeface="Calibri" panose="020F0502020204030204" pitchFamily="34" charset="0"/>
                <a:cs typeface="Calibri" panose="020F0502020204030204" pitchFamily="34" charset="0"/>
              </a:rPr>
              <a:t>FSA-P&amp;A Group</a:t>
            </a:r>
          </a:p>
        </p:txBody>
      </p:sp>
    </p:spTree>
    <p:extLst>
      <p:ext uri="{BB962C8B-B14F-4D97-AF65-F5344CB8AC3E}">
        <p14:creationId xmlns:p14="http://schemas.microsoft.com/office/powerpoint/2010/main" val="229805110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E6ADEAA1-36C9-3D30-0853-0A690D4A8451}"/>
              </a:ext>
            </a:extLst>
          </p:cNvPr>
          <p:cNvSpPr>
            <a:spLocks noGrp="1"/>
          </p:cNvSpPr>
          <p:nvPr>
            <p:ph type="sldNum" sz="quarter" idx="12"/>
          </p:nvPr>
        </p:nvSpPr>
        <p:spPr/>
        <p:txBody>
          <a:bodyPr/>
          <a:lstStyle/>
          <a:p>
            <a:fld id="{330EA680-D336-4FF7-8B7A-9848BB0A1C32}" type="slidenum">
              <a:rPr lang="en-US" smtClean="0"/>
              <a:pPr/>
              <a:t>25</a:t>
            </a:fld>
            <a:endParaRPr lang="en-US"/>
          </a:p>
        </p:txBody>
      </p:sp>
      <p:pic>
        <p:nvPicPr>
          <p:cNvPr id="6" name="Content Placeholder 5">
            <a:extLst>
              <a:ext uri="{FF2B5EF4-FFF2-40B4-BE49-F238E27FC236}">
                <a16:creationId xmlns:a16="http://schemas.microsoft.com/office/drawing/2014/main" id="{4665B827-4696-E4E3-40EF-C4DA69D7227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29338" y="1105985"/>
            <a:ext cx="11533324" cy="4100394"/>
          </a:xfrm>
          <a:prstGeom prst="rect">
            <a:avLst/>
          </a:prstGeom>
        </p:spPr>
      </p:pic>
      <p:sp>
        <p:nvSpPr>
          <p:cNvPr id="7" name="TextBox 6">
            <a:extLst>
              <a:ext uri="{FF2B5EF4-FFF2-40B4-BE49-F238E27FC236}">
                <a16:creationId xmlns:a16="http://schemas.microsoft.com/office/drawing/2014/main" id="{7E88D16D-A51D-059E-53D0-430033CBD3CF}"/>
              </a:ext>
            </a:extLst>
          </p:cNvPr>
          <p:cNvSpPr txBox="1"/>
          <p:nvPr/>
        </p:nvSpPr>
        <p:spPr>
          <a:xfrm>
            <a:off x="1492868" y="5596116"/>
            <a:ext cx="8950401" cy="1261884"/>
          </a:xfrm>
          <a:prstGeom prst="rect">
            <a:avLst/>
          </a:prstGeom>
          <a:noFill/>
        </p:spPr>
        <p:txBody>
          <a:bodyPr wrap="square" rtlCol="0">
            <a:spAutoFit/>
          </a:bodyPr>
          <a:lstStyle/>
          <a:p>
            <a:pPr algn="ctr"/>
            <a:r>
              <a:rPr lang="en-US" sz="2400" b="1" dirty="0">
                <a:solidFill>
                  <a:srgbClr val="1F497D">
                    <a:lumMod val="75000"/>
                  </a:srgbClr>
                </a:solidFill>
                <a:latin typeface="Calibri" panose="020F0502020204030204" pitchFamily="34" charset="0"/>
                <a:ea typeface="Calibri" panose="020F0502020204030204" pitchFamily="34" charset="0"/>
                <a:cs typeface="Calibri" panose="020F0502020204030204" pitchFamily="34" charset="0"/>
              </a:rPr>
              <a:t>Check website and NCFlex Enrollment Guide for full details.</a:t>
            </a:r>
          </a:p>
          <a:p>
            <a:pPr algn="ctr"/>
            <a:r>
              <a:rPr lang="en-US" sz="2800" b="1" dirty="0">
                <a:solidFill>
                  <a:srgbClr val="1F497D">
                    <a:lumMod val="75000"/>
                  </a:srgbClr>
                </a:solidFill>
                <a:latin typeface="Calibri" panose="020F0502020204030204" pitchFamily="34" charset="0"/>
                <a:ea typeface="Calibri" panose="020F0502020204030204" pitchFamily="34" charset="0"/>
                <a:cs typeface="Calibri" panose="020F0502020204030204" pitchFamily="34" charset="0"/>
              </a:rPr>
              <a:t>NCFlex.org</a:t>
            </a:r>
          </a:p>
          <a:p>
            <a:endParaRPr lang="en-US" sz="2400" b="1" dirty="0">
              <a:solidFill>
                <a:srgbClr val="1F497D">
                  <a:lumMod val="75000"/>
                </a:srgbClr>
              </a:solidFill>
              <a:latin typeface="Times New Roman"/>
            </a:endParaRPr>
          </a:p>
        </p:txBody>
      </p:sp>
    </p:spTree>
    <p:extLst>
      <p:ext uri="{BB962C8B-B14F-4D97-AF65-F5344CB8AC3E}">
        <p14:creationId xmlns:p14="http://schemas.microsoft.com/office/powerpoint/2010/main" val="255460000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Date Placeholder 12">
            <a:extLst>
              <a:ext uri="{FF2B5EF4-FFF2-40B4-BE49-F238E27FC236}">
                <a16:creationId xmlns:a16="http://schemas.microsoft.com/office/drawing/2014/main" id="{9D6CFFC5-1465-BA70-ACF1-0D26AB66085D}"/>
              </a:ext>
            </a:extLst>
          </p:cNvPr>
          <p:cNvSpPr>
            <a:spLocks noGrp="1"/>
          </p:cNvSpPr>
          <p:nvPr>
            <p:ph type="dt" sz="half" idx="21"/>
          </p:nvPr>
        </p:nvSpPr>
        <p:spPr/>
        <p:txBody>
          <a:bodyPr/>
          <a:lstStyle/>
          <a:p>
            <a:fld id="{CE95B8A9-25A5-4C31-8A40-CBD951405E7F}" type="datetime1">
              <a:rPr lang="en-US" smtClean="0"/>
              <a:t>6/24/2026</a:t>
            </a:fld>
            <a:endParaRPr lang="en-US"/>
          </a:p>
        </p:txBody>
      </p:sp>
      <p:sp>
        <p:nvSpPr>
          <p:cNvPr id="14" name="Slide Number Placeholder 13">
            <a:extLst>
              <a:ext uri="{FF2B5EF4-FFF2-40B4-BE49-F238E27FC236}">
                <a16:creationId xmlns:a16="http://schemas.microsoft.com/office/drawing/2014/main" id="{0BF20F10-420F-7802-189A-BE24CE139407}"/>
              </a:ext>
            </a:extLst>
          </p:cNvPr>
          <p:cNvSpPr>
            <a:spLocks noGrp="1" noRot="1" noMove="1" noResize="1" noEditPoints="1" noAdjustHandles="1" noChangeArrowheads="1" noChangeShapeType="1"/>
          </p:cNvSpPr>
          <p:nvPr>
            <p:ph type="sldNum" sz="quarter" idx="22"/>
          </p:nvPr>
        </p:nvSpPr>
        <p:spPr/>
        <p:txBody>
          <a:bodyPr/>
          <a:lstStyle/>
          <a:p>
            <a:fld id="{330EA680-D336-4FF7-8B7A-9848BB0A1C32}" type="slidenum">
              <a:rPr lang="en-US" smtClean="0"/>
              <a:pPr/>
              <a:t>26</a:t>
            </a:fld>
            <a:endParaRPr lang="en-US"/>
          </a:p>
        </p:txBody>
      </p:sp>
      <p:sp>
        <p:nvSpPr>
          <p:cNvPr id="17" name="TextBox 16">
            <a:extLst>
              <a:ext uri="{FF2B5EF4-FFF2-40B4-BE49-F238E27FC236}">
                <a16:creationId xmlns:a16="http://schemas.microsoft.com/office/drawing/2014/main" id="{DCFCC6F9-9EEA-D293-1094-6DEDCEAAFF85}"/>
              </a:ext>
            </a:extLst>
          </p:cNvPr>
          <p:cNvSpPr txBox="1"/>
          <p:nvPr/>
        </p:nvSpPr>
        <p:spPr>
          <a:xfrm>
            <a:off x="1371600" y="1597729"/>
            <a:ext cx="9692640" cy="3662541"/>
          </a:xfrm>
          <a:prstGeom prst="rect">
            <a:avLst/>
          </a:prstGeom>
          <a:noFill/>
        </p:spPr>
        <p:txBody>
          <a:bodyPr wrap="square">
            <a:spAutoFit/>
          </a:bodyPr>
          <a:lstStyle/>
          <a:p>
            <a:pPr algn="r"/>
            <a:r>
              <a:rPr kumimoji="0" lang="en-US" sz="8800" b="1" i="0" u="none" strike="noStrike" kern="1200" cap="none" spc="0" normalizeH="0" baseline="0" noProof="0" dirty="0">
                <a:ln>
                  <a:noFill/>
                </a:ln>
                <a:solidFill>
                  <a:srgbClr val="4472C4">
                    <a:lumMod val="50000"/>
                  </a:srgbClr>
                </a:solidFill>
                <a:effectLst/>
                <a:uLnTx/>
                <a:uFillTx/>
                <a:latin typeface="Calibri" charset="0"/>
                <a:ea typeface="Calibri" charset="0"/>
                <a:cs typeface="Calibri" charset="0"/>
              </a:rPr>
              <a:t>5 Minute Break </a:t>
            </a:r>
            <a:br>
              <a:rPr kumimoji="0" lang="en-US" sz="7200" b="1" i="0" u="none" strike="noStrike" kern="1200" cap="none" spc="0" normalizeH="0" baseline="0" noProof="0" dirty="0">
                <a:ln>
                  <a:noFill/>
                </a:ln>
                <a:solidFill>
                  <a:srgbClr val="4472C4">
                    <a:lumMod val="50000"/>
                  </a:srgbClr>
                </a:solidFill>
                <a:effectLst/>
                <a:uLnTx/>
                <a:uFillTx/>
                <a:latin typeface="Calibri" charset="0"/>
                <a:ea typeface="Calibri" charset="0"/>
                <a:cs typeface="Calibri" charset="0"/>
              </a:rPr>
            </a:br>
            <a:r>
              <a:rPr kumimoji="0" lang="en-US" sz="7200" b="1" i="0" u="none" strike="noStrike" kern="1200" cap="none" spc="0" normalizeH="0" baseline="0" noProof="0" dirty="0">
                <a:ln>
                  <a:noFill/>
                </a:ln>
                <a:solidFill>
                  <a:srgbClr val="4472C4">
                    <a:lumMod val="50000"/>
                  </a:srgbClr>
                </a:solidFill>
                <a:effectLst/>
                <a:uLnTx/>
                <a:uFillTx/>
                <a:latin typeface="Calibri" charset="0"/>
                <a:ea typeface="Calibri" charset="0"/>
                <a:cs typeface="Calibri" charset="0"/>
              </a:rPr>
              <a:t>As We Bring on </a:t>
            </a:r>
          </a:p>
          <a:p>
            <a:pPr algn="r"/>
            <a:r>
              <a:rPr kumimoji="0" lang="en-US" sz="7200" b="1" i="0" u="none" strike="noStrike" kern="1200" cap="none" spc="0" normalizeH="0" baseline="0" noProof="0" dirty="0">
                <a:ln>
                  <a:noFill/>
                </a:ln>
                <a:solidFill>
                  <a:srgbClr val="4472C4">
                    <a:lumMod val="50000"/>
                  </a:srgbClr>
                </a:solidFill>
                <a:effectLst/>
                <a:uLnTx/>
                <a:uFillTx/>
                <a:latin typeface="Calibri" charset="0"/>
                <a:ea typeface="Calibri" charset="0"/>
                <a:cs typeface="Calibri" charset="0"/>
              </a:rPr>
              <a:t>NCSECU</a:t>
            </a:r>
            <a:endParaRPr lang="en-US" dirty="0"/>
          </a:p>
        </p:txBody>
      </p:sp>
    </p:spTree>
    <p:extLst>
      <p:ext uri="{BB962C8B-B14F-4D97-AF65-F5344CB8AC3E}">
        <p14:creationId xmlns:p14="http://schemas.microsoft.com/office/powerpoint/2010/main" val="2018822751"/>
      </p:ext>
    </p:extLst>
  </p:cSld>
  <p:clrMapOvr>
    <a:masterClrMapping/>
  </p:clrMapOvr>
</p:sld>
</file>

<file path=ppt/theme/theme1.xml><?xml version="1.0" encoding="utf-8"?>
<a:theme xmlns:a="http://schemas.openxmlformats.org/drawingml/2006/main" name="office theme">
  <a:themeElements>
    <a:clrScheme name="OSHR BLUE">
      <a:dk1>
        <a:srgbClr val="1A315D"/>
      </a:dk1>
      <a:lt1>
        <a:sysClr val="window" lastClr="FFFFFF"/>
      </a:lt1>
      <a:dk2>
        <a:srgbClr val="1A315D"/>
      </a:dk2>
      <a:lt2>
        <a:srgbClr val="E8E8E8"/>
      </a:lt2>
      <a:accent1>
        <a:srgbClr val="B3092E"/>
      </a:accent1>
      <a:accent2>
        <a:srgbClr val="7899DA"/>
      </a:accent2>
      <a:accent3>
        <a:srgbClr val="DC624E"/>
      </a:accent3>
      <a:accent4>
        <a:srgbClr val="C545CF"/>
      </a:accent4>
      <a:accent5>
        <a:srgbClr val="FFC000"/>
      </a:accent5>
      <a:accent6>
        <a:srgbClr val="12501B"/>
      </a:accent6>
      <a:hlink>
        <a:srgbClr val="467886"/>
      </a:hlink>
      <a:folHlink>
        <a:srgbClr val="96607D"/>
      </a:folHlink>
    </a:clrScheme>
    <a:fontScheme name="OSHR BLUE">
      <a:majorFont>
        <a:latin typeface="Avenir Next LT Pro Demi"/>
        <a:ea typeface=""/>
        <a:cs typeface=""/>
      </a:majorFont>
      <a:minorFont>
        <a:latin typeface="Avenir Next LT Pro"/>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28eb0cfd-7818-4870-9e1b-af7214713535">
      <Terms xmlns="http://schemas.microsoft.com/office/infopath/2007/PartnerControls"/>
    </lcf76f155ced4ddcb4097134ff3c332f>
    <TaxCatchAll xmlns="be4bdf9a-6ce4-4d3e-94c5-928f6a039da6"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C50CD8CB942D8940AA52FA02A6507929" ma:contentTypeVersion="13" ma:contentTypeDescription="Create a new document." ma:contentTypeScope="" ma:versionID="e2fa4225770f3832e4b58a92d501821f">
  <xsd:schema xmlns:xsd="http://www.w3.org/2001/XMLSchema" xmlns:xs="http://www.w3.org/2001/XMLSchema" xmlns:p="http://schemas.microsoft.com/office/2006/metadata/properties" xmlns:ns2="28eb0cfd-7818-4870-9e1b-af7214713535" xmlns:ns3="be4bdf9a-6ce4-4d3e-94c5-928f6a039da6" targetNamespace="http://schemas.microsoft.com/office/2006/metadata/properties" ma:root="true" ma:fieldsID="5270708cf2847fe947c9148db200e3cd" ns2:_="" ns3:_="">
    <xsd:import namespace="28eb0cfd-7818-4870-9e1b-af7214713535"/>
    <xsd:import namespace="be4bdf9a-6ce4-4d3e-94c5-928f6a039da6"/>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lcf76f155ced4ddcb4097134ff3c332f" minOccurs="0"/>
                <xsd:element ref="ns3:TaxCatchAll" minOccurs="0"/>
                <xsd:element ref="ns2:MediaServiceOCR" minOccurs="0"/>
                <xsd:element ref="ns2:MediaServiceGenerationTime" minOccurs="0"/>
                <xsd:element ref="ns2:MediaServiceEventHashCode" minOccurs="0"/>
                <xsd:element ref="ns2:MediaLengthInSeconds" minOccurs="0"/>
                <xsd:element ref="ns2:MediaServiceLocation"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8eb0cfd-7818-4870-9e1b-af721471353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da2157d8-ccc1-4fc8-a2a4-3f8f6553454f" ma:termSetId="09814cd3-568e-fe90-9814-8d621ff8fb84" ma:anchorId="fba54fb3-c3e1-fe81-a776-ca4b69148c4d" ma:open="true" ma:isKeyword="false">
      <xsd:complexType>
        <xsd:sequence>
          <xsd:element ref="pc:Terms" minOccurs="0" maxOccurs="1"/>
        </xsd:sequence>
      </xsd:complexType>
    </xsd:element>
    <xsd:element name="MediaServiceOCR" ma:index="15" nillable="true" ma:displayName="Extracted Text" ma:internalName="MediaServiceOCR"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LengthInSeconds" ma:index="18" nillable="true" ma:displayName="MediaLengthInSeconds" ma:hidden="true" ma:internalName="MediaLengthInSeconds" ma:readOnly="true">
      <xsd:simpleType>
        <xsd:restriction base="dms:Unknown"/>
      </xsd:simpleType>
    </xsd:element>
    <xsd:element name="MediaServiceLocation" ma:index="19" nillable="true" ma:displayName="Location" ma:indexed="true" ma:internalName="MediaServiceLocation" ma:readOnly="true">
      <xsd:simpleType>
        <xsd:restriction base="dms:Text"/>
      </xsd:simpleType>
    </xsd:element>
    <xsd:element name="MediaServiceBillingMetadata" ma:index="20"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be4bdf9a-6ce4-4d3e-94c5-928f6a039da6"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b96ac4d0-70f8-420e-9c6a-fb7395542e08}" ma:internalName="TaxCatchAll" ma:showField="CatchAllData" ma:web="be4bdf9a-6ce4-4d3e-94c5-928f6a039da6">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D9FDD410-4A5F-4D12-94E6-FB0CA0BBA362}">
  <ds:schemaRefs>
    <ds:schemaRef ds:uri="http://schemas.microsoft.com/sharepoint/v3/contenttype/forms"/>
  </ds:schemaRefs>
</ds:datastoreItem>
</file>

<file path=customXml/itemProps2.xml><?xml version="1.0" encoding="utf-8"?>
<ds:datastoreItem xmlns:ds="http://schemas.openxmlformats.org/officeDocument/2006/customXml" ds:itemID="{7BB09C17-A55E-49B8-BABA-0708BFAF2018}">
  <ds:schemaRefs>
    <ds:schemaRef ds:uri="http://purl.org/dc/terms/"/>
    <ds:schemaRef ds:uri="http://purl.org/dc/dcmitype/"/>
    <ds:schemaRef ds:uri="http://schemas.microsoft.com/office/2006/metadata/properties"/>
    <ds:schemaRef ds:uri="http://www.w3.org/XML/1998/namespace"/>
    <ds:schemaRef ds:uri="http://purl.org/dc/elements/1.1/"/>
    <ds:schemaRef ds:uri="http://schemas.microsoft.com/office/2006/documentManagement/types"/>
    <ds:schemaRef ds:uri="http://schemas.microsoft.com/office/infopath/2007/PartnerControls"/>
    <ds:schemaRef ds:uri="http://schemas.openxmlformats.org/package/2006/metadata/core-properties"/>
    <ds:schemaRef ds:uri="7f9f3d20-4729-4185-b726-417ee6f2b8b4"/>
  </ds:schemaRefs>
</ds:datastoreItem>
</file>

<file path=customXml/itemProps3.xml><?xml version="1.0" encoding="utf-8"?>
<ds:datastoreItem xmlns:ds="http://schemas.openxmlformats.org/officeDocument/2006/customXml" ds:itemID="{D55E1404-E633-46F1-A3F2-8577C7D4FE9E}"/>
</file>

<file path=docProps/app.xml><?xml version="1.0" encoding="utf-8"?>
<Properties xmlns="http://schemas.openxmlformats.org/officeDocument/2006/extended-properties" xmlns:vt="http://schemas.openxmlformats.org/officeDocument/2006/docPropsVTypes">
  <Template/>
  <TotalTime>149</TotalTime>
  <Words>1413</Words>
  <Application>Microsoft Office PowerPoint</Application>
  <PresentationFormat>Widescreen</PresentationFormat>
  <Paragraphs>211</Paragraphs>
  <Slides>26</Slides>
  <Notes>0</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26</vt:i4>
      </vt:variant>
    </vt:vector>
  </HeadingPairs>
  <TitlesOfParts>
    <vt:vector size="37" baseType="lpstr">
      <vt:lpstr>Aptos</vt:lpstr>
      <vt:lpstr>Arial</vt:lpstr>
      <vt:lpstr>Avenir Next LT Pro</vt:lpstr>
      <vt:lpstr>Avenir Next LT Pro Demi</vt:lpstr>
      <vt:lpstr>Avenir Next LT Pro Demi </vt:lpstr>
      <vt:lpstr>Calibri</vt:lpstr>
      <vt:lpstr>Century Gothic</vt:lpstr>
      <vt:lpstr>Courier New</vt:lpstr>
      <vt:lpstr>Courier New,monospace</vt:lpstr>
      <vt:lpstr>Times New Roman</vt:lpstr>
      <vt:lpstr>office theme</vt:lpstr>
      <vt:lpstr>Sensible Savings Session</vt:lpstr>
      <vt:lpstr>Today’s General Agenda</vt:lpstr>
      <vt:lpstr>Place Questions in the Chat</vt:lpstr>
      <vt:lpstr>NCFlex Benefits Program Financial Wellness  Stretching your Benefit Dollars   Wellness Components </vt:lpstr>
      <vt:lpstr>NCFlex Enrollment Guide has all the details</vt:lpstr>
      <vt:lpstr>NCFlex Benefits</vt:lpstr>
      <vt:lpstr>Health Care Flexible Spending Account</vt:lpstr>
      <vt:lpstr>Dependent Day Care FSA</vt:lpstr>
      <vt:lpstr>FSA Convenience Card</vt:lpstr>
      <vt:lpstr>Wellness Benefit Reminders</vt:lpstr>
      <vt:lpstr>Early Cancer detection and treatment advances have reduced cancer mortality rate in the U.S. by 34% in the last 30 years</vt:lpstr>
      <vt:lpstr>Annual Wellness Benefit Preventive Screenings</vt:lpstr>
      <vt:lpstr>Annual Wellness Benefit Preventive Screenings</vt:lpstr>
      <vt:lpstr>Sickness Hospital Confinement Benefit</vt:lpstr>
      <vt:lpstr>COVID-19 Benefits</vt:lpstr>
      <vt:lpstr>Group Term Life Insurance*</vt:lpstr>
      <vt:lpstr>Accidental Death and Dismemberment*</vt:lpstr>
      <vt:lpstr>Voya Travel Assistance*</vt:lpstr>
      <vt:lpstr>Vision: Three Plan Options</vt:lpstr>
      <vt:lpstr>NCFlex Voluntary Disability*</vt:lpstr>
      <vt:lpstr>Additional Features for  NCFlex Voluntary Short-Term Disability</vt:lpstr>
      <vt:lpstr>Additional Features for  NCFlex Voluntary Long-Term Disability</vt:lpstr>
      <vt:lpstr>Waiver of Premium</vt:lpstr>
      <vt:lpstr>Smart Phone Apps</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Tyndall, Amy M</dc:creator>
  <cp:lastModifiedBy>Tyndall, Amy M</cp:lastModifiedBy>
  <cp:revision>14</cp:revision>
  <dcterms:created xsi:type="dcterms:W3CDTF">2025-06-30T15:38:20Z</dcterms:created>
  <dcterms:modified xsi:type="dcterms:W3CDTF">2026-06-24T12:00:05Z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0x010100C50CD8CB942D8940AA52FA02A6507929</vt:lpwstr>
  </property>
  <property fmtid="{D5CDD505-2E9C-101B-9397-08002B2CF9AE}" pid="3" name="MediaServiceImageTags">
    <vt:lpwstr/>
  </property>
</Properties>
</file>